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drawings/drawing2.xml" ContentType="application/vnd.openxmlformats-officedocument.drawingml.chartshapes+xml"/>
  <Override PartName="/ppt/charts/chart5.xml" ContentType="application/vnd.openxmlformats-officedocument.drawingml.chart+xml"/>
  <Override PartName="/ppt/drawings/drawing3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6.xml" ContentType="application/vnd.openxmlformats-officedocument.drawingml.chart+xml"/>
  <Override PartName="/ppt/theme/themeOverride1.xml" ContentType="application/vnd.openxmlformats-officedocument.themeOverride+xml"/>
  <Override PartName="/ppt/notesSlides/notesSlide6.xml" ContentType="application/vnd.openxmlformats-officedocument.presentationml.notesSlid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drawings/drawing4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1.xml" ContentType="application/vnd.ms-office.chartcolorstyle+xml"/>
  <Override PartName="/ppt/charts/style1.xml" ContentType="application/vnd.ms-office.chartstyle+xml"/>
  <Override PartName="/ppt/charts/colors2.xml" ContentType="application/vnd.ms-office.chartcolorstyle+xml"/>
  <Override PartName="/ppt/charts/style2.xml" ContentType="application/vnd.ms-office.chartstyle+xml"/>
  <Override PartName="/ppt/charts/colors3.xml" ContentType="application/vnd.ms-office.chartcolorstyle+xml"/>
  <Override PartName="/ppt/charts/style3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86" r:id="rId3"/>
    <p:sldMasterId id="2147483699" r:id="rId4"/>
  </p:sldMasterIdLst>
  <p:notesMasterIdLst>
    <p:notesMasterId r:id="rId17"/>
  </p:notesMasterIdLst>
  <p:sldIdLst>
    <p:sldId id="281" r:id="rId5"/>
    <p:sldId id="313" r:id="rId6"/>
    <p:sldId id="282" r:id="rId7"/>
    <p:sldId id="308" r:id="rId8"/>
    <p:sldId id="290" r:id="rId9"/>
    <p:sldId id="312" r:id="rId10"/>
    <p:sldId id="296" r:id="rId11"/>
    <p:sldId id="309" r:id="rId12"/>
    <p:sldId id="311" r:id="rId13"/>
    <p:sldId id="293" r:id="rId14"/>
    <p:sldId id="294" r:id="rId15"/>
    <p:sldId id="295" r:id="rId16"/>
  </p:sldIdLst>
  <p:sldSz cx="12192000" cy="6858000"/>
  <p:notesSz cx="6669088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7D31"/>
    <a:srgbClr val="0C6264"/>
    <a:srgbClr val="FFC000"/>
    <a:srgbClr val="70AD47"/>
    <a:srgbClr val="1BA6AA"/>
    <a:srgbClr val="A5A5A5"/>
    <a:srgbClr val="68D672"/>
    <a:srgbClr val="FFD962"/>
    <a:srgbClr val="EFFBF0"/>
    <a:srgbClr val="ECFA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31" autoAdjust="0"/>
    <p:restoredTop sz="95233" autoAdjust="0"/>
  </p:normalViewPr>
  <p:slideViewPr>
    <p:cSldViewPr snapToGrid="0" showGuides="1">
      <p:cViewPr>
        <p:scale>
          <a:sx n="116" d="100"/>
          <a:sy n="116" d="100"/>
        </p:scale>
        <p:origin x="-378" y="-60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3.xlsx"/><Relationship Id="rId4" Type="http://schemas.microsoft.com/office/2011/relationships/chartStyle" Target="style1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Excel4.xlsx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_____Microsoft_Excel5.xlsx"/><Relationship Id="rId4" Type="http://schemas.microsoft.com/office/2011/relationships/chartStyle" Target="style2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6.xlsx"/><Relationship Id="rId1" Type="http://schemas.openxmlformats.org/officeDocument/2006/relationships/themeOverride" Target="../theme/themeOverride1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8.xlsx"/></Relationships>
</file>

<file path=ppt/charts/_rels/chart9.xml.rels><?xml version="1.0" encoding="UTF-8" standalone="yes"?>
<Relationships xmlns="http://schemas.openxmlformats.org/package/2006/relationships"><Relationship Id="rId3" Type="http://schemas.microsoft.com/office/2011/relationships/chartColorStyle" Target="colors3.xml"/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_____Microsoft_Excel9.xlsx"/><Relationship Id="rId4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464343316728485"/>
          <c:y val="6.0051235772567622E-2"/>
          <c:w val="0.83436817482513759"/>
          <c:h val="0.92504510304956977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ln>
              <a:noFill/>
            </a:ln>
          </c:spPr>
          <c:explosion val="2"/>
          <c:dPt>
            <c:idx val="0"/>
            <c:bubble3D val="0"/>
            <c:spPr>
              <a:solidFill>
                <a:srgbClr val="68D672"/>
              </a:solidFill>
              <a:ln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A991-4EBA-A990-DBAA014A0129}"/>
              </c:ext>
            </c:extLst>
          </c:dPt>
          <c:dPt>
            <c:idx val="1"/>
            <c:bubble3D val="0"/>
            <c:spPr>
              <a:solidFill>
                <a:srgbClr val="ED7D31"/>
              </a:solidFill>
              <a:ln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A991-4EBA-A990-DBAA014A0129}"/>
              </c:ext>
            </c:extLst>
          </c:dPt>
          <c:dPt>
            <c:idx val="2"/>
            <c:bubble3D val="0"/>
            <c:spPr>
              <a:solidFill>
                <a:srgbClr val="A5A5A5"/>
              </a:solidFill>
              <a:ln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A991-4EBA-A990-DBAA014A0129}"/>
              </c:ext>
            </c:extLst>
          </c:dPt>
          <c:dPt>
            <c:idx val="3"/>
            <c:bubble3D val="0"/>
            <c:spPr>
              <a:solidFill>
                <a:srgbClr val="1BA6AA"/>
              </a:solidFill>
              <a:ln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6-2E77-4399-9CCE-7E094A50AE08}"/>
              </c:ext>
            </c:extLst>
          </c:dPt>
          <c:cat>
            <c:strRef>
              <c:f>Лист1!$A$2:$A$5</c:f>
              <c:strCache>
                <c:ptCount val="4"/>
                <c:pt idx="0">
                  <c:v>Кв. 2</c:v>
                </c:pt>
                <c:pt idx="3">
                  <c:v>Кв. 3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2663.9</c:v>
                </c:pt>
                <c:pt idx="1">
                  <c:v>2000</c:v>
                </c:pt>
                <c:pt idx="2">
                  <c:v>2500</c:v>
                </c:pt>
                <c:pt idx="3">
                  <c:v>9614.7999999999993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A991-4EBA-A990-DBAA014A01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214"/>
        <c:holeSize val="58"/>
      </c:doughnutChart>
      <c:spPr>
        <a:ln>
          <a:noFill/>
        </a:ln>
      </c:spPr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464343316728485"/>
          <c:y val="6.0051235772567622E-2"/>
          <c:w val="0.83436817482513759"/>
          <c:h val="0.92504510304956977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rgbClr val="0C6264"/>
            </a:solidFill>
            <a:ln>
              <a:noFill/>
            </a:ln>
          </c:spPr>
          <c:dPt>
            <c:idx val="0"/>
            <c:bubble3D val="0"/>
            <c:explosion val="3"/>
            <c:spPr>
              <a:solidFill>
                <a:srgbClr val="FFC000"/>
              </a:solidFill>
              <a:ln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56CF-4D46-B095-5D892D595DD7}"/>
              </c:ext>
            </c:extLst>
          </c:dPt>
          <c:dPt>
            <c:idx val="1"/>
            <c:bubble3D val="0"/>
            <c:explosion val="2"/>
            <c:extLst xmlns:c16r2="http://schemas.microsoft.com/office/drawing/2015/06/chart">
              <c:ext xmlns:c16="http://schemas.microsoft.com/office/drawing/2014/chart" uri="{C3380CC4-5D6E-409C-BE32-E72D297353CC}">
                <c16:uniqueId val="{00000003-56CF-4D46-B095-5D892D595DD7}"/>
              </c:ext>
            </c:extLst>
          </c:dPt>
          <c:cat>
            <c:strRef>
              <c:f>Лист1!$A$2:$A$3</c:f>
              <c:strCache>
                <c:ptCount val="1"/>
                <c:pt idx="0">
                  <c:v>Кв.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556</c:v>
                </c:pt>
                <c:pt idx="1">
                  <c:v>15632.9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56CF-4D46-B095-5D892D595DD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230"/>
        <c:holeSize val="58"/>
      </c:doughnutChart>
      <c:spPr>
        <a:noFill/>
      </c:spPr>
    </c:plotArea>
    <c:plotVisOnly val="1"/>
    <c:dispBlanksAs val="gap"/>
    <c:showDLblsOverMax val="0"/>
  </c:chart>
  <c:spPr>
    <a:noFill/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rgbClr val="0C6264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B77-40B1-B1A1-37D6CE5C8A40}"/>
              </c:ext>
            </c:extLst>
          </c:dPt>
          <c:dPt>
            <c:idx val="1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BB77-40B1-B1A1-37D6CE5C8A40}"/>
              </c:ext>
            </c:extLst>
          </c:dPt>
          <c:dPt>
            <c:idx val="2"/>
            <c:bubble3D val="0"/>
            <c:spPr>
              <a:solidFill>
                <a:srgbClr val="91D150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BB77-40B1-B1A1-37D6CE5C8A40}"/>
              </c:ext>
            </c:extLst>
          </c:dPt>
          <c:cat>
            <c:strRef>
              <c:f>Лист1!$A$2:$A$4</c:f>
              <c:strCache>
                <c:ptCount val="3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264.8</c:v>
                </c:pt>
                <c:pt idx="1">
                  <c:v>6080.5</c:v>
                </c:pt>
                <c:pt idx="2">
                  <c:v>3270.2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B77-40B1-B1A1-37D6CE5C8A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122"/>
        <c:holeSize val="57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rgbClr val="0C6264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B77-40B1-B1A1-37D6CE5C8A40}"/>
              </c:ext>
            </c:extLst>
          </c:dPt>
          <c:dPt>
            <c:idx val="1"/>
            <c:bubble3D val="0"/>
            <c:spPr>
              <a:solidFill>
                <a:srgbClr val="ED7D3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BB77-40B1-B1A1-37D6CE5C8A40}"/>
              </c:ext>
            </c:extLst>
          </c:dPt>
          <c:dPt>
            <c:idx val="2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BB77-40B1-B1A1-37D6CE5C8A40}"/>
              </c:ext>
            </c:extLst>
          </c:dPt>
          <c:dPt>
            <c:idx val="3"/>
            <c:bubble3D val="0"/>
            <c:spPr>
              <a:solidFill>
                <a:srgbClr val="FFC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DFC6-4275-A7D3-081CCD94B593}"/>
              </c:ext>
            </c:extLst>
          </c:dPt>
          <c:cat>
            <c:strRef>
              <c:f>Лист1!$A$2:$A$5</c:f>
              <c:strCache>
                <c:ptCount val="3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7705.3</c:v>
                </c:pt>
                <c:pt idx="1">
                  <c:v>560.20000000000005</c:v>
                </c:pt>
                <c:pt idx="2">
                  <c:v>753</c:v>
                </c:pt>
                <c:pt idx="3">
                  <c:v>596.29999999999995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B77-40B1-B1A1-37D6CE5C8A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119"/>
        <c:holeSize val="57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rgbClr val="0C6264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AB21-4F18-ACD7-E78F19853691}"/>
              </c:ext>
            </c:extLst>
          </c:dPt>
          <c:dPt>
            <c:idx val="1"/>
            <c:bubble3D val="0"/>
            <c:spPr>
              <a:solidFill>
                <a:srgbClr val="91D150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AB21-4F18-ACD7-E78F19853691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AB21-4F18-ACD7-E78F19853691}"/>
              </c:ext>
            </c:extLst>
          </c:dPt>
          <c:dPt>
            <c:idx val="3"/>
            <c:bubble3D val="0"/>
            <c:spPr>
              <a:solidFill>
                <a:srgbClr val="ED7D3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6-9E28-4CCB-905C-C7DCE5E446CF}"/>
              </c:ext>
            </c:extLst>
          </c:dPt>
          <c:cat>
            <c:strRef>
              <c:f>Лист1!$A$2:$A$5</c:f>
              <c:strCache>
                <c:ptCount val="4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  <c:pt idx="3">
                  <c:v>Кв. 4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1114.2</c:v>
                </c:pt>
                <c:pt idx="1">
                  <c:v>753.4</c:v>
                </c:pt>
                <c:pt idx="2">
                  <c:v>696.2</c:v>
                </c:pt>
                <c:pt idx="3">
                  <c:v>110.6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AB21-4F18-ACD7-E78F198536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7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rgbClr val="FFC000"/>
            </a:solidFill>
            <a:ln>
              <a:solidFill>
                <a:sysClr val="window" lastClr="FFFFFF"/>
              </a:solidFill>
            </a:ln>
          </c:spPr>
          <c:dPt>
            <c:idx val="0"/>
            <c:bubble3D val="0"/>
            <c:spPr>
              <a:solidFill>
                <a:srgbClr val="91D150"/>
              </a:solidFill>
              <a:ln w="19050">
                <a:solidFill>
                  <a:sysClr val="window" lastClr="FFFFFF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9062-4005-A1C5-CDA6F991C999}"/>
              </c:ext>
            </c:extLst>
          </c:dPt>
          <c:dPt>
            <c:idx val="1"/>
            <c:bubble3D val="0"/>
            <c:spPr>
              <a:solidFill>
                <a:srgbClr val="FFC000"/>
              </a:solidFill>
              <a:ln w="19050">
                <a:solidFill>
                  <a:sysClr val="window" lastClr="FFFFFF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9062-4005-A1C5-CDA6F991C999}"/>
              </c:ext>
            </c:extLst>
          </c:dPt>
          <c:dPt>
            <c:idx val="2"/>
            <c:bubble3D val="0"/>
            <c:spPr>
              <a:solidFill>
                <a:srgbClr val="ED7D31"/>
              </a:solidFill>
              <a:ln>
                <a:solidFill>
                  <a:sysClr val="window" lastClr="FFFFFF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373A-40D2-9DC5-238382970E13}"/>
              </c:ext>
            </c:extLst>
          </c:dPt>
          <c:dPt>
            <c:idx val="3"/>
            <c:bubble3D val="0"/>
            <c:spPr>
              <a:solidFill>
                <a:srgbClr val="0C6264"/>
              </a:solidFill>
              <a:ln>
                <a:solidFill>
                  <a:sysClr val="window" lastClr="FFFFFF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F032-454E-BC8F-FCDD9D4B4C52}"/>
              </c:ext>
            </c:extLst>
          </c:dPt>
          <c:cat>
            <c:strRef>
              <c:f>Лист1!$A$2:$A$5</c:f>
              <c:strCache>
                <c:ptCount val="4"/>
                <c:pt idx="0">
                  <c:v>Кв. 1</c:v>
                </c:pt>
                <c:pt idx="3">
                  <c:v>Кв. 2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1">
                  <c:v>1058.3</c:v>
                </c:pt>
                <c:pt idx="2">
                  <c:v>995.1</c:v>
                </c:pt>
                <c:pt idx="3">
                  <c:v>1421.9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062-4005-A1C5-CDA6F991C9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4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0" i="0"/>
      </a:pPr>
      <a:endParaRPr lang="ru-RU"/>
    </a:p>
  </c:tx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2.3521004641801169E-2"/>
          <c:y val="3.2111461326443554E-2"/>
          <c:w val="0.96019522291387494"/>
          <c:h val="0.94112898756818686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C6264"/>
            </a:solidFill>
          </c:spPr>
          <c:invertIfNegative val="0"/>
          <c:cat>
            <c:strRef>
              <c:f>Лист1!$A$2:$A$10</c:f>
              <c:strCache>
                <c:ptCount val="9"/>
                <c:pt idx="5">
                  <c:v>Категория 1</c:v>
                </c:pt>
                <c:pt idx="6">
                  <c:v>Категория 2</c:v>
                </c:pt>
                <c:pt idx="7">
                  <c:v>Категория 3</c:v>
                </c:pt>
                <c:pt idx="8">
                  <c:v>Категория 4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1">
                  <c:v>113</c:v>
                </c:pt>
                <c:pt idx="2">
                  <c:v>37</c:v>
                </c:pt>
                <c:pt idx="3">
                  <c:v>121</c:v>
                </c:pt>
                <c:pt idx="5">
                  <c:v>224</c:v>
                </c:pt>
                <c:pt idx="6">
                  <c:v>654</c:v>
                </c:pt>
                <c:pt idx="7">
                  <c:v>1200</c:v>
                </c:pt>
                <c:pt idx="8">
                  <c:v>1350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9EF-4313-877F-9B7BE3BBACB0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cat>
            <c:strRef>
              <c:f>Лист1!$A$2:$A$10</c:f>
              <c:strCache>
                <c:ptCount val="9"/>
                <c:pt idx="5">
                  <c:v>Категория 1</c:v>
                </c:pt>
                <c:pt idx="6">
                  <c:v>Категория 2</c:v>
                </c:pt>
                <c:pt idx="7">
                  <c:v>Категория 3</c:v>
                </c:pt>
                <c:pt idx="8">
                  <c:v>Категория 4</c:v>
                </c:pt>
              </c:strCache>
            </c:strRef>
          </c:cat>
          <c:val>
            <c:numRef>
              <c:f>Лист1!$C$2:$C$10</c:f>
              <c:numCache>
                <c:formatCode>General</c:formatCode>
                <c:ptCount val="9"/>
                <c:pt idx="0">
                  <c:v>25</c:v>
                </c:pt>
                <c:pt idx="1">
                  <c:v>20</c:v>
                </c:pt>
                <c:pt idx="2">
                  <c:v>89</c:v>
                </c:pt>
                <c:pt idx="3">
                  <c:v>20</c:v>
                </c:pt>
                <c:pt idx="4">
                  <c:v>188</c:v>
                </c:pt>
                <c:pt idx="5">
                  <c:v>9</c:v>
                </c:pt>
                <c:pt idx="6">
                  <c:v>196</c:v>
                </c:pt>
                <c:pt idx="7">
                  <c:v>50</c:v>
                </c:pt>
                <c:pt idx="8">
                  <c:v>100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59EF-4313-877F-9B7BE3BBAC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79472512"/>
        <c:axId val="79474048"/>
      </c:barChart>
      <c:catAx>
        <c:axId val="7947251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79474048"/>
        <c:crosses val="autoZero"/>
        <c:auto val="1"/>
        <c:lblAlgn val="ctr"/>
        <c:lblOffset val="100"/>
        <c:noMultiLvlLbl val="0"/>
      </c:catAx>
      <c:valAx>
        <c:axId val="7947404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794725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51680376478672E-2"/>
          <c:y val="1.381351627992785E-2"/>
          <c:w val="0.98483194674337138"/>
          <c:h val="0.23932023674638175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C6264"/>
            </a:solidFill>
            <a:ln>
              <a:solidFill>
                <a:schemeClr val="accent5">
                  <a:lumMod val="40000"/>
                  <a:lumOff val="60000"/>
                </a:schemeClr>
              </a:solidFill>
            </a:ln>
            <a:effectLst/>
          </c:spPr>
          <c:invertIfNegative val="0"/>
          <c:dPt>
            <c:idx val="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8AAB-47E7-B76D-AC59991445EC}"/>
              </c:ext>
            </c:extLst>
          </c:dPt>
          <c:cat>
            <c:strRef>
              <c:f>Лист1!$A$2:$A$3</c:f>
              <c:strCache>
                <c:ptCount val="2"/>
                <c:pt idx="0">
                  <c:v>Категория 1</c:v>
                </c:pt>
                <c:pt idx="1">
                  <c:v>Категория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3874</c:v>
                </c:pt>
                <c:pt idx="1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8AAB-47E7-B76D-AC59991445EC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rgbClr val="68D67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C268-4729-B152-48E70FF6BC6F}"/>
              </c:ext>
            </c:extLst>
          </c:dPt>
          <c:cat>
            <c:strRef>
              <c:f>Лист1!$A$2:$A$3</c:f>
              <c:strCache>
                <c:ptCount val="2"/>
                <c:pt idx="0">
                  <c:v>Категория 1</c:v>
                </c:pt>
                <c:pt idx="1">
                  <c:v>Категория 2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700</c:v>
                </c:pt>
                <c:pt idx="1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8AAB-47E7-B76D-AC59991445E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100"/>
        <c:axId val="79402496"/>
        <c:axId val="79404032"/>
      </c:barChart>
      <c:catAx>
        <c:axId val="79402496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79404032"/>
        <c:crosses val="autoZero"/>
        <c:auto val="1"/>
        <c:lblAlgn val="ctr"/>
        <c:lblOffset val="100"/>
        <c:noMultiLvlLbl val="0"/>
      </c:catAx>
      <c:valAx>
        <c:axId val="7940403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79402496"/>
        <c:crosses val="autoZero"/>
        <c:crossBetween val="between"/>
      </c:valAx>
    </c:plotArea>
    <c:plotVisOnly val="1"/>
    <c:dispBlanksAs val="gap"/>
    <c:showDLblsOverMax val="0"/>
  </c:chart>
  <c:spPr>
    <a:effectLst/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ED7E30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006666"/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88A2-4B17-929D-341008B0E4FA}"/>
              </c:ext>
            </c:extLst>
          </c:dPt>
          <c:dPt>
            <c:idx val="1"/>
            <c:invertIfNegative val="0"/>
            <c:bubble3D val="0"/>
            <c:spPr>
              <a:solidFill>
                <a:srgbClr val="006666"/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88A2-4B17-929D-341008B0E4FA}"/>
              </c:ext>
            </c:extLst>
          </c:dPt>
          <c:dLbls>
            <c:dLbl>
              <c:idx val="0"/>
              <c:layout>
                <c:manualLayout>
                  <c:x val="0.24846184584036235"/>
                  <c:y val="-9.6406722665357589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97" b="1" i="1" u="none" strike="noStrike" kern="1200" baseline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defRPr>
                    </a:pPr>
                    <a:r>
                      <a:rPr lang="en-US" dirty="0" smtClean="0">
                        <a:latin typeface="Segoe UI" panose="020B0502040204020203" pitchFamily="34" charset="0"/>
                        <a:cs typeface="Segoe UI" panose="020B0502040204020203" pitchFamily="34" charset="0"/>
                      </a:rPr>
                      <a:t>2 465</a:t>
                    </a:r>
                    <a:endParaRPr lang="en-US" dirty="0">
                      <a:latin typeface="Segoe UI" panose="020B0502040204020203" pitchFamily="34" charset="0"/>
                      <a:cs typeface="Segoe UI" panose="020B0502040204020203" pitchFamily="34" charset="0"/>
                    </a:endParaRPr>
                  </a:p>
                </c:rich>
              </c:tx>
              <c:numFmt formatCode="#,##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88A2-4B17-929D-341008B0E4FA}"/>
                </c:ext>
              </c:extLst>
            </c:dLbl>
            <c:dLbl>
              <c:idx val="1"/>
              <c:layout>
                <c:manualLayout>
                  <c:x val="0.2273157444970671"/>
                  <c:y val="-0.19030045955483957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 950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88A2-4B17-929D-341008B0E4FA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1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Категория 1</c:v>
                </c:pt>
                <c:pt idx="1">
                  <c:v>Категория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1000</c:v>
                </c:pt>
                <c:pt idx="1">
                  <c:v>500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88A2-4B17-929D-341008B0E4FA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Лист1!$A$2:$A$3</c:f>
              <c:strCache>
                <c:ptCount val="2"/>
                <c:pt idx="0">
                  <c:v>Категория 1</c:v>
                </c:pt>
                <c:pt idx="1">
                  <c:v>Категория 2</c:v>
                </c:pt>
              </c:strCache>
            </c:strRef>
          </c:cat>
          <c:val>
            <c:numRef>
              <c:f>Лист1!#REF!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88A2-4B17-929D-341008B0E4FA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FFD96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0.23696871735431024"/>
                  <c:y val="-0.22068712470276106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200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88A2-4B17-929D-341008B0E4FA}"/>
                </c:ext>
              </c:extLst>
            </c:dLbl>
            <c:dLbl>
              <c:idx val="1"/>
              <c:layout>
                <c:manualLayout>
                  <c:x val="0.23076349847361213"/>
                  <c:y val="-0.29419338667086004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1 815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88A2-4B17-929D-341008B0E4F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Категория 1</c:v>
                </c:pt>
                <c:pt idx="1">
                  <c:v>Категория 2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500</c:v>
                </c:pt>
                <c:pt idx="1">
                  <c:v>1200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88A2-4B17-929D-341008B0E4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40"/>
        <c:gapDepth val="50"/>
        <c:shape val="box"/>
        <c:axId val="84349312"/>
        <c:axId val="84350848"/>
        <c:axId val="0"/>
      </c:bar3DChart>
      <c:catAx>
        <c:axId val="8434931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84350848"/>
        <c:crosses val="autoZero"/>
        <c:auto val="1"/>
        <c:lblAlgn val="ctr"/>
        <c:lblOffset val="100"/>
        <c:noMultiLvlLbl val="0"/>
      </c:catAx>
      <c:valAx>
        <c:axId val="8435084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843493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  <c:userShapes r:id="rId2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0.34365</cdr:x>
      <cdr:y>0.33745</cdr:y>
    </cdr:from>
    <cdr:to>
      <cdr:x>0.6406</cdr:x>
      <cdr:y>0.6699</cdr:y>
    </cdr:to>
    <cdr:sp macro="" textlink="">
      <cdr:nvSpPr>
        <cdr:cNvPr id="2" name="TextBox 4"/>
        <cdr:cNvSpPr txBox="1"/>
      </cdr:nvSpPr>
      <cdr:spPr>
        <a:xfrm xmlns:a="http://schemas.openxmlformats.org/drawingml/2006/main">
          <a:off x="1465278" y="874743"/>
          <a:ext cx="1266156" cy="86177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2200" b="1" dirty="0" smtClean="0">
              <a:solidFill>
                <a:prstClr val="black"/>
              </a:solidFill>
            </a:rPr>
            <a:t>13 111,4</a:t>
          </a:r>
        </a:p>
        <a:p xmlns:a="http://schemas.openxmlformats.org/drawingml/2006/main">
          <a:pPr algn="ctr"/>
          <a:r>
            <a:rPr lang="ru-RU" sz="1400" b="1" dirty="0" smtClean="0">
              <a:solidFill>
                <a:prstClr val="black"/>
              </a:solidFill>
            </a:rPr>
            <a:t>всего расходов</a:t>
          </a:r>
          <a:endParaRPr lang="ru-RU" sz="1400" b="1" dirty="0">
            <a:solidFill>
              <a:prstClr val="black"/>
            </a:solidFill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0.33907</cdr:x>
      <cdr:y>0.34645</cdr:y>
    </cdr:from>
    <cdr:to>
      <cdr:x>0.64569</cdr:x>
      <cdr:y>0.67889</cdr:y>
    </cdr:to>
    <cdr:sp macro="" textlink="">
      <cdr:nvSpPr>
        <cdr:cNvPr id="2" name="TextBox 4"/>
        <cdr:cNvSpPr txBox="1"/>
      </cdr:nvSpPr>
      <cdr:spPr>
        <a:xfrm xmlns:a="http://schemas.openxmlformats.org/drawingml/2006/main">
          <a:off x="1445770" y="898064"/>
          <a:ext cx="1307372" cy="86177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2200" b="1" dirty="0" smtClean="0">
              <a:solidFill>
                <a:prstClr val="black"/>
              </a:solidFill>
            </a:rPr>
            <a:t>13 111,4</a:t>
          </a:r>
        </a:p>
        <a:p xmlns:a="http://schemas.openxmlformats.org/drawingml/2006/main">
          <a:pPr algn="ctr"/>
          <a:r>
            <a:rPr lang="ru-RU" sz="1400" b="1" dirty="0" smtClean="0">
              <a:solidFill>
                <a:prstClr val="black"/>
              </a:solidFill>
            </a:rPr>
            <a:t>всего расходов</a:t>
          </a:r>
          <a:endParaRPr lang="ru-RU" sz="1400" b="1" dirty="0">
            <a:solidFill>
              <a:prstClr val="black"/>
            </a:solidFill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0.38468</cdr:x>
      <cdr:y>0.38947</cdr:y>
    </cdr:from>
    <cdr:to>
      <cdr:x>0.62382</cdr:x>
      <cdr:y>0.64864</cdr:y>
    </cdr:to>
    <cdr:sp macro="" textlink="">
      <cdr:nvSpPr>
        <cdr:cNvPr id="2" name="TextBox 4"/>
        <cdr:cNvSpPr txBox="1"/>
      </cdr:nvSpPr>
      <cdr:spPr>
        <a:xfrm xmlns:a="http://schemas.openxmlformats.org/drawingml/2006/main">
          <a:off x="2112272" y="1248767"/>
          <a:ext cx="1313115" cy="83099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2000" b="1" dirty="0" smtClean="0">
              <a:solidFill>
                <a:prstClr val="black"/>
              </a:solidFill>
            </a:rPr>
            <a:t>1 898,8</a:t>
          </a:r>
        </a:p>
        <a:p xmlns:a="http://schemas.openxmlformats.org/drawingml/2006/main">
          <a:pPr algn="ctr"/>
          <a:r>
            <a:rPr lang="ru-RU" sz="1400" b="1" dirty="0" smtClean="0">
              <a:solidFill>
                <a:prstClr val="black"/>
              </a:solidFill>
            </a:rPr>
            <a:t>всего расходов</a:t>
          </a:r>
          <a:endParaRPr lang="ru-RU" sz="1400" b="1" dirty="0">
            <a:solidFill>
              <a:prstClr val="black"/>
            </a:solidFill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0.39661</cdr:x>
      <cdr:y>0.20943</cdr:y>
    </cdr:from>
    <cdr:to>
      <cdr:x>0.44265</cdr:x>
      <cdr:y>0.27391</cdr:y>
    </cdr:to>
    <cdr:cxnSp macro="">
      <cdr:nvCxnSpPr>
        <cdr:cNvPr id="8" name="Прямая соединительная линия 7"/>
        <cdr:cNvCxnSpPr/>
      </cdr:nvCxnSpPr>
      <cdr:spPr>
        <a:xfrm xmlns:a="http://schemas.openxmlformats.org/drawingml/2006/main" flipV="1">
          <a:off x="1826645" y="781396"/>
          <a:ext cx="212046" cy="240577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0.44232</cdr:x>
      <cdr:y>0.20902</cdr:y>
    </cdr:from>
    <cdr:to>
      <cdr:x>0.54203</cdr:x>
      <cdr:y>0.20902</cdr:y>
    </cdr:to>
    <cdr:cxnSp macro="">
      <cdr:nvCxnSpPr>
        <cdr:cNvPr id="9" name="Прямая соединительная линия 8"/>
        <cdr:cNvCxnSpPr/>
      </cdr:nvCxnSpPr>
      <cdr:spPr>
        <a:xfrm xmlns:a="http://schemas.openxmlformats.org/drawingml/2006/main">
          <a:off x="2037195" y="779850"/>
          <a:ext cx="459234" cy="0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7"/>
            <a:ext cx="2889938" cy="495347"/>
          </a:xfrm>
          <a:prstGeom prst="rect">
            <a:avLst/>
          </a:prstGeom>
        </p:spPr>
        <p:txBody>
          <a:bodyPr vert="horz" lIns="91104" tIns="45554" rIns="91104" bIns="45554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777608" y="7"/>
            <a:ext cx="2889938" cy="495347"/>
          </a:xfrm>
          <a:prstGeom prst="rect">
            <a:avLst/>
          </a:prstGeom>
        </p:spPr>
        <p:txBody>
          <a:bodyPr vert="horz" lIns="91104" tIns="45554" rIns="91104" bIns="45554" rtlCol="0"/>
          <a:lstStyle>
            <a:lvl1pPr algn="r">
              <a:defRPr sz="1200"/>
            </a:lvl1pPr>
          </a:lstStyle>
          <a:p>
            <a:fld id="{8B5E2105-2E6A-4847-84BF-2F98403E0F61}" type="datetimeFigureOut">
              <a:rPr lang="ru-RU" smtClean="0"/>
              <a:t>13.12.2023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73063" y="1235075"/>
            <a:ext cx="5922962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104" tIns="45554" rIns="91104" bIns="45554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66909" y="4751228"/>
            <a:ext cx="5335270" cy="3887359"/>
          </a:xfrm>
          <a:prstGeom prst="rect">
            <a:avLst/>
          </a:prstGeom>
        </p:spPr>
        <p:txBody>
          <a:bodyPr vert="horz" lIns="91104" tIns="45554" rIns="91104" bIns="45554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7317"/>
            <a:ext cx="2889938" cy="495346"/>
          </a:xfrm>
          <a:prstGeom prst="rect">
            <a:avLst/>
          </a:prstGeom>
        </p:spPr>
        <p:txBody>
          <a:bodyPr vert="horz" lIns="91104" tIns="45554" rIns="91104" bIns="45554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777608" y="9377317"/>
            <a:ext cx="2889938" cy="495346"/>
          </a:xfrm>
          <a:prstGeom prst="rect">
            <a:avLst/>
          </a:prstGeom>
        </p:spPr>
        <p:txBody>
          <a:bodyPr vert="horz" lIns="91104" tIns="45554" rIns="91104" bIns="45554" rtlCol="0" anchor="b"/>
          <a:lstStyle>
            <a:lvl1pPr algn="r">
              <a:defRPr sz="1200"/>
            </a:lvl1pPr>
          </a:lstStyle>
          <a:p>
            <a:fld id="{1D66BF70-EFD2-4AA1-B9B8-5D81EBCBBCE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591297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66BF70-EFD2-4AA1-B9B8-5D81EBCBBCE9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70408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889797">
              <a:defRPr/>
            </a:pPr>
            <a:fld id="{C68ADA53-80EE-4E30-B3F2-7C784442E525}" type="slidenum">
              <a:rPr lang="ru-RU">
                <a:solidFill>
                  <a:prstClr val="black"/>
                </a:solidFill>
                <a:latin typeface="Calibri" panose="020F0502020204030204"/>
              </a:rPr>
              <a:pPr defTabSz="889797">
                <a:defRPr/>
              </a:pPr>
              <a:t>4</a:t>
            </a:fld>
            <a:endParaRPr lang="ru-RU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8715069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890271">
              <a:defRPr/>
            </a:pPr>
            <a:fld id="{217D80C6-119F-40DA-827E-9F31B7D41305}" type="slidenum">
              <a:rPr lang="ru-RU">
                <a:solidFill>
                  <a:prstClr val="black"/>
                </a:solidFill>
                <a:latin typeface="Calibri" panose="020F0502020204030204"/>
              </a:rPr>
              <a:pPr defTabSz="890271">
                <a:defRPr/>
              </a:pPr>
              <a:t>5</a:t>
            </a:fld>
            <a:endParaRPr lang="ru-RU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0795852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03916">
              <a:defRPr/>
            </a:pPr>
            <a:fld id="{47EAD028-6544-4D89-A5FD-ED20D52111C6}" type="slidenum">
              <a:rPr lang="ru-RU" sz="1300">
                <a:solidFill>
                  <a:prstClr val="black"/>
                </a:solidFill>
                <a:latin typeface="Calibri" panose="020F0502020204030204"/>
              </a:rPr>
              <a:pPr defTabSz="903916">
                <a:defRPr/>
              </a:pPr>
              <a:t>6</a:t>
            </a:fld>
            <a:endParaRPr lang="ru-RU" sz="13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9779351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287">
              <a:defRPr/>
            </a:pPr>
            <a:fld id="{1D66BF70-EFD2-4AA1-B9B8-5D81EBCBBCE9}" type="slidenum">
              <a:rPr lang="ru-RU">
                <a:solidFill>
                  <a:prstClr val="black"/>
                </a:solidFill>
              </a:rPr>
              <a:pPr defTabSz="914287">
                <a:defRPr/>
              </a:pPr>
              <a:t>8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42116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20929">
              <a:defRPr/>
            </a:pPr>
            <a:fld id="{DF907949-4D69-4EE2-9049-7395DEB3AC1C}" type="slidenum">
              <a:rPr lang="ru-RU">
                <a:solidFill>
                  <a:prstClr val="black"/>
                </a:solidFill>
              </a:rPr>
              <a:pPr defTabSz="920929">
                <a:defRPr/>
              </a:pPr>
              <a:t>9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99711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FCAC7-7445-466A-8EBE-11E36A430330}" type="datetimeFigureOut">
              <a:rPr lang="ru-RU" smtClean="0"/>
              <a:t>13.12.2023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2EE95-323D-4F3C-B431-882863C725A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3639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FCAC7-7445-466A-8EBE-11E36A430330}" type="datetimeFigureOut">
              <a:rPr lang="ru-RU" smtClean="0"/>
              <a:t>13.12.2023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2EE95-323D-4F3C-B431-882863C725A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151052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FCAC7-7445-466A-8EBE-11E36A430330}" type="datetimeFigureOut">
              <a:rPr lang="ru-RU" smtClean="0"/>
              <a:t>13.12.2023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2EE95-323D-4F3C-B431-882863C725A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61031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solidFill>
            <a:srgbClr val="E1E9EA">
              <a:alpha val="70000"/>
            </a:srgbClr>
          </a:solidFill>
        </p:spPr>
        <p:txBody>
          <a:bodyPr rtlCol="0">
            <a:normAutofit/>
          </a:bodyPr>
          <a:lstStyle>
            <a:lvl1pPr>
              <a:defRPr lang="en-US" sz="19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098991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5694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277"/>
            </a:lvl1pPr>
            <a:lvl2pPr marL="433848" indent="0" algn="ctr">
              <a:buNone/>
              <a:defRPr sz="1898"/>
            </a:lvl2pPr>
            <a:lvl3pPr marL="867696" indent="0" algn="ctr">
              <a:buNone/>
              <a:defRPr sz="1708"/>
            </a:lvl3pPr>
            <a:lvl4pPr marL="1301544" indent="0" algn="ctr">
              <a:buNone/>
              <a:defRPr sz="1518"/>
            </a:lvl4pPr>
            <a:lvl5pPr marL="1735391" indent="0" algn="ctr">
              <a:buNone/>
              <a:defRPr sz="1518"/>
            </a:lvl5pPr>
            <a:lvl6pPr marL="2169239" indent="0" algn="ctr">
              <a:buNone/>
              <a:defRPr sz="1518"/>
            </a:lvl6pPr>
            <a:lvl7pPr marL="2603087" indent="0" algn="ctr">
              <a:buNone/>
              <a:defRPr sz="1518"/>
            </a:lvl7pPr>
            <a:lvl8pPr marL="3036936" indent="0" algn="ctr">
              <a:buNone/>
              <a:defRPr sz="1518"/>
            </a:lvl8pPr>
            <a:lvl9pPr marL="3470783" indent="0" algn="ctr">
              <a:buNone/>
              <a:defRPr sz="1518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5BFF8-FE5F-414B-BFDF-878E393CC8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13.12.2023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FC285-8DEB-4E2E-AB95-413E59283D7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23782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5BFF8-FE5F-414B-BFDF-878E393CC8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13.12.2023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FC285-8DEB-4E2E-AB95-413E59283D7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6554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4" y="1709747"/>
            <a:ext cx="10515600" cy="2852737"/>
          </a:xfrm>
        </p:spPr>
        <p:txBody>
          <a:bodyPr anchor="b"/>
          <a:lstStyle>
            <a:lvl1pPr>
              <a:defRPr sz="5694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4" y="4589633"/>
            <a:ext cx="10515600" cy="1500187"/>
          </a:xfrm>
        </p:spPr>
        <p:txBody>
          <a:bodyPr/>
          <a:lstStyle>
            <a:lvl1pPr marL="0" indent="0">
              <a:buNone/>
              <a:defRPr sz="2277">
                <a:solidFill>
                  <a:schemeClr val="tx1"/>
                </a:solidFill>
              </a:defRPr>
            </a:lvl1pPr>
            <a:lvl2pPr marL="433848" indent="0">
              <a:buNone/>
              <a:defRPr sz="1898">
                <a:solidFill>
                  <a:schemeClr val="tx1">
                    <a:tint val="75000"/>
                  </a:schemeClr>
                </a:solidFill>
              </a:defRPr>
            </a:lvl2pPr>
            <a:lvl3pPr marL="867696" indent="0">
              <a:buNone/>
              <a:defRPr sz="1708">
                <a:solidFill>
                  <a:schemeClr val="tx1">
                    <a:tint val="75000"/>
                  </a:schemeClr>
                </a:solidFill>
              </a:defRPr>
            </a:lvl3pPr>
            <a:lvl4pPr marL="1301544" indent="0">
              <a:buNone/>
              <a:defRPr sz="1518">
                <a:solidFill>
                  <a:schemeClr val="tx1">
                    <a:tint val="75000"/>
                  </a:schemeClr>
                </a:solidFill>
              </a:defRPr>
            </a:lvl4pPr>
            <a:lvl5pPr marL="1735391" indent="0">
              <a:buNone/>
              <a:defRPr sz="1518">
                <a:solidFill>
                  <a:schemeClr val="tx1">
                    <a:tint val="75000"/>
                  </a:schemeClr>
                </a:solidFill>
              </a:defRPr>
            </a:lvl5pPr>
            <a:lvl6pPr marL="2169239" indent="0">
              <a:buNone/>
              <a:defRPr sz="1518">
                <a:solidFill>
                  <a:schemeClr val="tx1">
                    <a:tint val="75000"/>
                  </a:schemeClr>
                </a:solidFill>
              </a:defRPr>
            </a:lvl6pPr>
            <a:lvl7pPr marL="2603087" indent="0">
              <a:buNone/>
              <a:defRPr sz="1518">
                <a:solidFill>
                  <a:schemeClr val="tx1">
                    <a:tint val="75000"/>
                  </a:schemeClr>
                </a:solidFill>
              </a:defRPr>
            </a:lvl7pPr>
            <a:lvl8pPr marL="3036936" indent="0">
              <a:buNone/>
              <a:defRPr sz="1518">
                <a:solidFill>
                  <a:schemeClr val="tx1">
                    <a:tint val="75000"/>
                  </a:schemeClr>
                </a:solidFill>
              </a:defRPr>
            </a:lvl8pPr>
            <a:lvl9pPr marL="3470783" indent="0">
              <a:buNone/>
              <a:defRPr sz="151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5BFF8-FE5F-414B-BFDF-878E393CC8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13.12.2023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FC285-8DEB-4E2E-AB95-413E59283D7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07844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3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5BFF8-FE5F-414B-BFDF-878E393CC8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13.12.2023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FC285-8DEB-4E2E-AB95-413E59283D7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1208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365129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93" y="1681163"/>
            <a:ext cx="5157787" cy="823912"/>
          </a:xfrm>
        </p:spPr>
        <p:txBody>
          <a:bodyPr anchor="b"/>
          <a:lstStyle>
            <a:lvl1pPr marL="0" indent="0">
              <a:buNone/>
              <a:defRPr sz="2277" b="1"/>
            </a:lvl1pPr>
            <a:lvl2pPr marL="433848" indent="0">
              <a:buNone/>
              <a:defRPr sz="1898" b="1"/>
            </a:lvl2pPr>
            <a:lvl3pPr marL="867696" indent="0">
              <a:buNone/>
              <a:defRPr sz="1708" b="1"/>
            </a:lvl3pPr>
            <a:lvl4pPr marL="1301544" indent="0">
              <a:buNone/>
              <a:defRPr sz="1518" b="1"/>
            </a:lvl4pPr>
            <a:lvl5pPr marL="1735391" indent="0">
              <a:buNone/>
              <a:defRPr sz="1518" b="1"/>
            </a:lvl5pPr>
            <a:lvl6pPr marL="2169239" indent="0">
              <a:buNone/>
              <a:defRPr sz="1518" b="1"/>
            </a:lvl6pPr>
            <a:lvl7pPr marL="2603087" indent="0">
              <a:buNone/>
              <a:defRPr sz="1518" b="1"/>
            </a:lvl7pPr>
            <a:lvl8pPr marL="3036936" indent="0">
              <a:buNone/>
              <a:defRPr sz="1518" b="1"/>
            </a:lvl8pPr>
            <a:lvl9pPr marL="3470783" indent="0">
              <a:buNone/>
              <a:defRPr sz="151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93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312" y="1681163"/>
            <a:ext cx="5183189" cy="823912"/>
          </a:xfrm>
        </p:spPr>
        <p:txBody>
          <a:bodyPr anchor="b"/>
          <a:lstStyle>
            <a:lvl1pPr marL="0" indent="0">
              <a:buNone/>
              <a:defRPr sz="2277" b="1"/>
            </a:lvl1pPr>
            <a:lvl2pPr marL="433848" indent="0">
              <a:buNone/>
              <a:defRPr sz="1898" b="1"/>
            </a:lvl2pPr>
            <a:lvl3pPr marL="867696" indent="0">
              <a:buNone/>
              <a:defRPr sz="1708" b="1"/>
            </a:lvl3pPr>
            <a:lvl4pPr marL="1301544" indent="0">
              <a:buNone/>
              <a:defRPr sz="1518" b="1"/>
            </a:lvl4pPr>
            <a:lvl5pPr marL="1735391" indent="0">
              <a:buNone/>
              <a:defRPr sz="1518" b="1"/>
            </a:lvl5pPr>
            <a:lvl6pPr marL="2169239" indent="0">
              <a:buNone/>
              <a:defRPr sz="1518" b="1"/>
            </a:lvl6pPr>
            <a:lvl7pPr marL="2603087" indent="0">
              <a:buNone/>
              <a:defRPr sz="1518" b="1"/>
            </a:lvl7pPr>
            <a:lvl8pPr marL="3036936" indent="0">
              <a:buNone/>
              <a:defRPr sz="1518" b="1"/>
            </a:lvl8pPr>
            <a:lvl9pPr marL="3470783" indent="0">
              <a:buNone/>
              <a:defRPr sz="151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312" y="2505075"/>
            <a:ext cx="5183189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5BFF8-FE5F-414B-BFDF-878E393CC8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13.12.2023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FC285-8DEB-4E2E-AB95-413E59283D7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19067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5BFF8-FE5F-414B-BFDF-878E393CC8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13.12.2023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FC285-8DEB-4E2E-AB95-413E59283D7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85009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5BFF8-FE5F-414B-BFDF-878E393CC8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13.12.2023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FC285-8DEB-4E2E-AB95-413E59283D7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0434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FCAC7-7445-466A-8EBE-11E36A430330}" type="datetimeFigureOut">
              <a:rPr lang="ru-RU" smtClean="0"/>
              <a:t>13.12.2023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2EE95-323D-4F3C-B431-882863C725A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09174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8" cy="1600200"/>
          </a:xfrm>
        </p:spPr>
        <p:txBody>
          <a:bodyPr anchor="b"/>
          <a:lstStyle>
            <a:lvl1pPr>
              <a:defRPr sz="303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9" y="987431"/>
            <a:ext cx="6172199" cy="4873625"/>
          </a:xfrm>
        </p:spPr>
        <p:txBody>
          <a:bodyPr/>
          <a:lstStyle>
            <a:lvl1pPr>
              <a:defRPr sz="3036"/>
            </a:lvl1pPr>
            <a:lvl2pPr>
              <a:defRPr sz="2657"/>
            </a:lvl2pPr>
            <a:lvl3pPr>
              <a:defRPr sz="2277"/>
            </a:lvl3pPr>
            <a:lvl4pPr>
              <a:defRPr sz="1898"/>
            </a:lvl4pPr>
            <a:lvl5pPr>
              <a:defRPr sz="1898"/>
            </a:lvl5pPr>
            <a:lvl6pPr>
              <a:defRPr sz="1898"/>
            </a:lvl6pPr>
            <a:lvl7pPr>
              <a:defRPr sz="1898"/>
            </a:lvl7pPr>
            <a:lvl8pPr>
              <a:defRPr sz="1898"/>
            </a:lvl8pPr>
            <a:lvl9pPr>
              <a:defRPr sz="189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8" cy="3811588"/>
          </a:xfrm>
        </p:spPr>
        <p:txBody>
          <a:bodyPr/>
          <a:lstStyle>
            <a:lvl1pPr marL="0" indent="0">
              <a:buNone/>
              <a:defRPr sz="1518"/>
            </a:lvl1pPr>
            <a:lvl2pPr marL="433848" indent="0">
              <a:buNone/>
              <a:defRPr sz="1328"/>
            </a:lvl2pPr>
            <a:lvl3pPr marL="867696" indent="0">
              <a:buNone/>
              <a:defRPr sz="1138"/>
            </a:lvl3pPr>
            <a:lvl4pPr marL="1301544" indent="0">
              <a:buNone/>
              <a:defRPr sz="949"/>
            </a:lvl4pPr>
            <a:lvl5pPr marL="1735391" indent="0">
              <a:buNone/>
              <a:defRPr sz="949"/>
            </a:lvl5pPr>
            <a:lvl6pPr marL="2169239" indent="0">
              <a:buNone/>
              <a:defRPr sz="949"/>
            </a:lvl6pPr>
            <a:lvl7pPr marL="2603087" indent="0">
              <a:buNone/>
              <a:defRPr sz="949"/>
            </a:lvl7pPr>
            <a:lvl8pPr marL="3036936" indent="0">
              <a:buNone/>
              <a:defRPr sz="949"/>
            </a:lvl8pPr>
            <a:lvl9pPr marL="3470783" indent="0">
              <a:buNone/>
              <a:defRPr sz="94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5BFF8-FE5F-414B-BFDF-878E393CC8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13.12.2023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FC285-8DEB-4E2E-AB95-413E59283D7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03706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8" cy="1600200"/>
          </a:xfrm>
        </p:spPr>
        <p:txBody>
          <a:bodyPr anchor="b"/>
          <a:lstStyle>
            <a:lvl1pPr>
              <a:defRPr sz="303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9" y="987431"/>
            <a:ext cx="6172199" cy="4873625"/>
          </a:xfrm>
        </p:spPr>
        <p:txBody>
          <a:bodyPr anchor="t"/>
          <a:lstStyle>
            <a:lvl1pPr marL="0" indent="0">
              <a:buNone/>
              <a:defRPr sz="3036"/>
            </a:lvl1pPr>
            <a:lvl2pPr marL="433848" indent="0">
              <a:buNone/>
              <a:defRPr sz="2657"/>
            </a:lvl2pPr>
            <a:lvl3pPr marL="867696" indent="0">
              <a:buNone/>
              <a:defRPr sz="2277"/>
            </a:lvl3pPr>
            <a:lvl4pPr marL="1301544" indent="0">
              <a:buNone/>
              <a:defRPr sz="1898"/>
            </a:lvl4pPr>
            <a:lvl5pPr marL="1735391" indent="0">
              <a:buNone/>
              <a:defRPr sz="1898"/>
            </a:lvl5pPr>
            <a:lvl6pPr marL="2169239" indent="0">
              <a:buNone/>
              <a:defRPr sz="1898"/>
            </a:lvl6pPr>
            <a:lvl7pPr marL="2603087" indent="0">
              <a:buNone/>
              <a:defRPr sz="1898"/>
            </a:lvl7pPr>
            <a:lvl8pPr marL="3036936" indent="0">
              <a:buNone/>
              <a:defRPr sz="1898"/>
            </a:lvl8pPr>
            <a:lvl9pPr marL="3470783" indent="0">
              <a:buNone/>
              <a:defRPr sz="1898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8" cy="3811588"/>
          </a:xfrm>
        </p:spPr>
        <p:txBody>
          <a:bodyPr/>
          <a:lstStyle>
            <a:lvl1pPr marL="0" indent="0">
              <a:buNone/>
              <a:defRPr sz="1518"/>
            </a:lvl1pPr>
            <a:lvl2pPr marL="433848" indent="0">
              <a:buNone/>
              <a:defRPr sz="1328"/>
            </a:lvl2pPr>
            <a:lvl3pPr marL="867696" indent="0">
              <a:buNone/>
              <a:defRPr sz="1138"/>
            </a:lvl3pPr>
            <a:lvl4pPr marL="1301544" indent="0">
              <a:buNone/>
              <a:defRPr sz="949"/>
            </a:lvl4pPr>
            <a:lvl5pPr marL="1735391" indent="0">
              <a:buNone/>
              <a:defRPr sz="949"/>
            </a:lvl5pPr>
            <a:lvl6pPr marL="2169239" indent="0">
              <a:buNone/>
              <a:defRPr sz="949"/>
            </a:lvl6pPr>
            <a:lvl7pPr marL="2603087" indent="0">
              <a:buNone/>
              <a:defRPr sz="949"/>
            </a:lvl7pPr>
            <a:lvl8pPr marL="3036936" indent="0">
              <a:buNone/>
              <a:defRPr sz="949"/>
            </a:lvl8pPr>
            <a:lvl9pPr marL="3470783" indent="0">
              <a:buNone/>
              <a:defRPr sz="94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5BFF8-FE5F-414B-BFDF-878E393CC8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13.12.2023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FC285-8DEB-4E2E-AB95-413E59283D7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94848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5BFF8-FE5F-414B-BFDF-878E393CC8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13.12.2023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FC285-8DEB-4E2E-AB95-413E59283D7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474812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1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8" y="365125"/>
            <a:ext cx="773429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5BFF8-FE5F-414B-BFDF-878E393CC8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13.12.2023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FC285-8DEB-4E2E-AB95-413E59283D7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633313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FCAC7-7445-466A-8EBE-11E36A43033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2EE95-323D-4F3C-B431-882863C725A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065965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FCAC7-7445-466A-8EBE-11E36A43033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2EE95-323D-4F3C-B431-882863C725A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348559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FCAC7-7445-466A-8EBE-11E36A43033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2EE95-323D-4F3C-B431-882863C725A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334097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FCAC7-7445-466A-8EBE-11E36A43033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2EE95-323D-4F3C-B431-882863C725A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823178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FCAC7-7445-466A-8EBE-11E36A43033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2EE95-323D-4F3C-B431-882863C725A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15646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FCAC7-7445-466A-8EBE-11E36A43033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2EE95-323D-4F3C-B431-882863C725A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93300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FCAC7-7445-466A-8EBE-11E36A430330}" type="datetimeFigureOut">
              <a:rPr lang="ru-RU" smtClean="0"/>
              <a:t>13.12.2023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2EE95-323D-4F3C-B431-882863C725A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66884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FCAC7-7445-466A-8EBE-11E36A43033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2EE95-323D-4F3C-B431-882863C725A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757342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FCAC7-7445-466A-8EBE-11E36A43033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2EE95-323D-4F3C-B431-882863C725A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886599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FCAC7-7445-466A-8EBE-11E36A43033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2EE95-323D-4F3C-B431-882863C725A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839411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FCAC7-7445-466A-8EBE-11E36A43033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2EE95-323D-4F3C-B431-882863C725A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28181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FCAC7-7445-466A-8EBE-11E36A43033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2EE95-323D-4F3C-B431-882863C725A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941320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solidFill>
            <a:srgbClr val="E1E9EA">
              <a:alpha val="70000"/>
            </a:srgbClr>
          </a:solidFill>
        </p:spPr>
        <p:txBody>
          <a:bodyPr rtlCol="0">
            <a:normAutofit/>
          </a:bodyPr>
          <a:lstStyle>
            <a:lvl1pPr>
              <a:defRPr lang="en-US" sz="19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7808848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FCAC7-7445-466A-8EBE-11E36A43033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13.12.2023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2EE95-323D-4F3C-B431-882863C725A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131438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FCAC7-7445-466A-8EBE-11E36A43033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13.12.2023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2EE95-323D-4F3C-B431-882863C725A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228923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FCAC7-7445-466A-8EBE-11E36A43033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13.12.2023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2EE95-323D-4F3C-B431-882863C725A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381574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FCAC7-7445-466A-8EBE-11E36A43033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13.12.2023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2EE95-323D-4F3C-B431-882863C725A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21901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FCAC7-7445-466A-8EBE-11E36A430330}" type="datetimeFigureOut">
              <a:rPr lang="ru-RU" smtClean="0"/>
              <a:t>13.12.2023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2EE95-323D-4F3C-B431-882863C725A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119056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FCAC7-7445-466A-8EBE-11E36A43033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13.12.2023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2EE95-323D-4F3C-B431-882863C725A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904135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FCAC7-7445-466A-8EBE-11E36A43033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13.12.2023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2EE95-323D-4F3C-B431-882863C725A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612138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FCAC7-7445-466A-8EBE-11E36A43033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13.12.2023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2EE95-323D-4F3C-B431-882863C725A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617124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FCAC7-7445-466A-8EBE-11E36A43033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13.12.2023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2EE95-323D-4F3C-B431-882863C725A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218498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FCAC7-7445-466A-8EBE-11E36A43033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13.12.2023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2EE95-323D-4F3C-B431-882863C725A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510055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FCAC7-7445-466A-8EBE-11E36A43033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13.12.2023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2EE95-323D-4F3C-B431-882863C725A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572911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FCAC7-7445-466A-8EBE-11E36A43033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13.12.2023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2EE95-323D-4F3C-B431-882863C725A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267761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solidFill>
            <a:srgbClr val="E1E9EA">
              <a:alpha val="70000"/>
            </a:srgbClr>
          </a:solidFill>
        </p:spPr>
        <p:txBody>
          <a:bodyPr rtlCol="0">
            <a:normAutofit/>
          </a:bodyPr>
          <a:lstStyle>
            <a:lvl1pPr>
              <a:defRPr lang="en-US" sz="19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053503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FCAC7-7445-466A-8EBE-11E36A430330}" type="datetimeFigureOut">
              <a:rPr lang="ru-RU" smtClean="0"/>
              <a:t>13.12.2023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2EE95-323D-4F3C-B431-882863C725A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157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FCAC7-7445-466A-8EBE-11E36A430330}" type="datetimeFigureOut">
              <a:rPr lang="ru-RU" smtClean="0"/>
              <a:t>13.12.2023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2EE95-323D-4F3C-B431-882863C725A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5202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FCAC7-7445-466A-8EBE-11E36A430330}" type="datetimeFigureOut">
              <a:rPr lang="ru-RU" smtClean="0"/>
              <a:t>13.12.2023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2EE95-323D-4F3C-B431-882863C725A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68461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FCAC7-7445-466A-8EBE-11E36A430330}" type="datetimeFigureOut">
              <a:rPr lang="ru-RU" smtClean="0"/>
              <a:t>13.12.2023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2EE95-323D-4F3C-B431-882863C725A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3380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FCAC7-7445-466A-8EBE-11E36A430330}" type="datetimeFigureOut">
              <a:rPr lang="ru-RU" smtClean="0"/>
              <a:t>13.12.2023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2EE95-323D-4F3C-B431-882863C725A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41645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7FCAC7-7445-466A-8EBE-11E36A430330}" type="datetimeFigureOut">
              <a:rPr lang="ru-RU" smtClean="0"/>
              <a:t>13.12.2023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C2EE95-323D-4F3C-B431-882863C725A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3842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6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6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3" y="63565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45BFF8-FE5F-414B-BFDF-878E393CC8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13.12.2023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635652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565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BFC285-8DEB-4E2E-AB95-413E59283D7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4064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867696" rtl="0" eaLnBrk="1" latinLnBrk="0" hangingPunct="1">
        <a:lnSpc>
          <a:spcPct val="90000"/>
        </a:lnSpc>
        <a:spcBef>
          <a:spcPct val="0"/>
        </a:spcBef>
        <a:buNone/>
        <a:defRPr sz="41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925" indent="-216925" algn="l" defTabSz="867696" rtl="0" eaLnBrk="1" latinLnBrk="0" hangingPunct="1">
        <a:lnSpc>
          <a:spcPct val="90000"/>
        </a:lnSpc>
        <a:spcBef>
          <a:spcPts val="949"/>
        </a:spcBef>
        <a:buFont typeface="Arial" panose="020B0604020202020204" pitchFamily="34" charset="0"/>
        <a:buChar char="•"/>
        <a:defRPr sz="2657" kern="1200">
          <a:solidFill>
            <a:schemeClr val="tx1"/>
          </a:solidFill>
          <a:latin typeface="+mn-lt"/>
          <a:ea typeface="+mn-ea"/>
          <a:cs typeface="+mn-cs"/>
        </a:defRPr>
      </a:lvl1pPr>
      <a:lvl2pPr marL="650772" indent="-216925" algn="l" defTabSz="867696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7" kern="1200">
          <a:solidFill>
            <a:schemeClr val="tx1"/>
          </a:solidFill>
          <a:latin typeface="+mn-lt"/>
          <a:ea typeface="+mn-ea"/>
          <a:cs typeface="+mn-cs"/>
        </a:defRPr>
      </a:lvl2pPr>
      <a:lvl3pPr marL="1084620" indent="-216925" algn="l" defTabSz="867696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8" kern="1200">
          <a:solidFill>
            <a:schemeClr val="tx1"/>
          </a:solidFill>
          <a:latin typeface="+mn-lt"/>
          <a:ea typeface="+mn-ea"/>
          <a:cs typeface="+mn-cs"/>
        </a:defRPr>
      </a:lvl3pPr>
      <a:lvl4pPr marL="1518467" indent="-216925" algn="l" defTabSz="867696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8" kern="1200">
          <a:solidFill>
            <a:schemeClr val="tx1"/>
          </a:solidFill>
          <a:latin typeface="+mn-lt"/>
          <a:ea typeface="+mn-ea"/>
          <a:cs typeface="+mn-cs"/>
        </a:defRPr>
      </a:lvl4pPr>
      <a:lvl5pPr marL="1952316" indent="-216925" algn="l" defTabSz="867696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8" kern="1200">
          <a:solidFill>
            <a:schemeClr val="tx1"/>
          </a:solidFill>
          <a:latin typeface="+mn-lt"/>
          <a:ea typeface="+mn-ea"/>
          <a:cs typeface="+mn-cs"/>
        </a:defRPr>
      </a:lvl5pPr>
      <a:lvl6pPr marL="2386164" indent="-216925" algn="l" defTabSz="867696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8" kern="1200">
          <a:solidFill>
            <a:schemeClr val="tx1"/>
          </a:solidFill>
          <a:latin typeface="+mn-lt"/>
          <a:ea typeface="+mn-ea"/>
          <a:cs typeface="+mn-cs"/>
        </a:defRPr>
      </a:lvl6pPr>
      <a:lvl7pPr marL="2820011" indent="-216925" algn="l" defTabSz="867696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8" kern="1200">
          <a:solidFill>
            <a:schemeClr val="tx1"/>
          </a:solidFill>
          <a:latin typeface="+mn-lt"/>
          <a:ea typeface="+mn-ea"/>
          <a:cs typeface="+mn-cs"/>
        </a:defRPr>
      </a:lvl7pPr>
      <a:lvl8pPr marL="3253860" indent="-216925" algn="l" defTabSz="867696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8" kern="1200">
          <a:solidFill>
            <a:schemeClr val="tx1"/>
          </a:solidFill>
          <a:latin typeface="+mn-lt"/>
          <a:ea typeface="+mn-ea"/>
          <a:cs typeface="+mn-cs"/>
        </a:defRPr>
      </a:lvl8pPr>
      <a:lvl9pPr marL="3687707" indent="-216925" algn="l" defTabSz="867696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67696" rtl="0" eaLnBrk="1" latinLnBrk="0" hangingPunct="1">
        <a:defRPr sz="1708" kern="1200">
          <a:solidFill>
            <a:schemeClr val="tx1"/>
          </a:solidFill>
          <a:latin typeface="+mn-lt"/>
          <a:ea typeface="+mn-ea"/>
          <a:cs typeface="+mn-cs"/>
        </a:defRPr>
      </a:lvl1pPr>
      <a:lvl2pPr marL="433848" algn="l" defTabSz="867696" rtl="0" eaLnBrk="1" latinLnBrk="0" hangingPunct="1">
        <a:defRPr sz="1708" kern="1200">
          <a:solidFill>
            <a:schemeClr val="tx1"/>
          </a:solidFill>
          <a:latin typeface="+mn-lt"/>
          <a:ea typeface="+mn-ea"/>
          <a:cs typeface="+mn-cs"/>
        </a:defRPr>
      </a:lvl2pPr>
      <a:lvl3pPr marL="867696" algn="l" defTabSz="867696" rtl="0" eaLnBrk="1" latinLnBrk="0" hangingPunct="1">
        <a:defRPr sz="1708" kern="1200">
          <a:solidFill>
            <a:schemeClr val="tx1"/>
          </a:solidFill>
          <a:latin typeface="+mn-lt"/>
          <a:ea typeface="+mn-ea"/>
          <a:cs typeface="+mn-cs"/>
        </a:defRPr>
      </a:lvl3pPr>
      <a:lvl4pPr marL="1301544" algn="l" defTabSz="867696" rtl="0" eaLnBrk="1" latinLnBrk="0" hangingPunct="1">
        <a:defRPr sz="1708" kern="1200">
          <a:solidFill>
            <a:schemeClr val="tx1"/>
          </a:solidFill>
          <a:latin typeface="+mn-lt"/>
          <a:ea typeface="+mn-ea"/>
          <a:cs typeface="+mn-cs"/>
        </a:defRPr>
      </a:lvl4pPr>
      <a:lvl5pPr marL="1735391" algn="l" defTabSz="867696" rtl="0" eaLnBrk="1" latinLnBrk="0" hangingPunct="1">
        <a:defRPr sz="1708" kern="1200">
          <a:solidFill>
            <a:schemeClr val="tx1"/>
          </a:solidFill>
          <a:latin typeface="+mn-lt"/>
          <a:ea typeface="+mn-ea"/>
          <a:cs typeface="+mn-cs"/>
        </a:defRPr>
      </a:lvl5pPr>
      <a:lvl6pPr marL="2169239" algn="l" defTabSz="867696" rtl="0" eaLnBrk="1" latinLnBrk="0" hangingPunct="1">
        <a:defRPr sz="1708" kern="1200">
          <a:solidFill>
            <a:schemeClr val="tx1"/>
          </a:solidFill>
          <a:latin typeface="+mn-lt"/>
          <a:ea typeface="+mn-ea"/>
          <a:cs typeface="+mn-cs"/>
        </a:defRPr>
      </a:lvl6pPr>
      <a:lvl7pPr marL="2603087" algn="l" defTabSz="867696" rtl="0" eaLnBrk="1" latinLnBrk="0" hangingPunct="1">
        <a:defRPr sz="1708" kern="1200">
          <a:solidFill>
            <a:schemeClr val="tx1"/>
          </a:solidFill>
          <a:latin typeface="+mn-lt"/>
          <a:ea typeface="+mn-ea"/>
          <a:cs typeface="+mn-cs"/>
        </a:defRPr>
      </a:lvl7pPr>
      <a:lvl8pPr marL="3036936" algn="l" defTabSz="867696" rtl="0" eaLnBrk="1" latinLnBrk="0" hangingPunct="1">
        <a:defRPr sz="1708" kern="1200">
          <a:solidFill>
            <a:schemeClr val="tx1"/>
          </a:solidFill>
          <a:latin typeface="+mn-lt"/>
          <a:ea typeface="+mn-ea"/>
          <a:cs typeface="+mn-cs"/>
        </a:defRPr>
      </a:lvl8pPr>
      <a:lvl9pPr marL="3470783" algn="l" defTabSz="867696" rtl="0" eaLnBrk="1" latinLnBrk="0" hangingPunct="1">
        <a:defRPr sz="170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7FCAC7-7445-466A-8EBE-11E36A43033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C2EE95-323D-4F3C-B431-882863C725A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6934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7FCAC7-7445-466A-8EBE-11E36A43033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13.12.2023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C2EE95-323D-4F3C-B431-882863C725A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4647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0.xml"/><Relationship Id="rId4" Type="http://schemas.openxmlformats.org/officeDocument/2006/relationships/chart" Target="../charts/char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2.xml"/><Relationship Id="rId4" Type="http://schemas.openxmlformats.org/officeDocument/2006/relationships/chart" Target="../charts/char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4DF9934C-F541-4F98-AF35-6B97BC9FDFE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94" r="40434" b="4994"/>
          <a:stretch/>
        </p:blipFill>
        <p:spPr>
          <a:xfrm>
            <a:off x="-296561" y="4227"/>
            <a:ext cx="6393243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899EDAE-8EA6-4014-96BB-CE3347F67187}"/>
              </a:ext>
            </a:extLst>
          </p:cNvPr>
          <p:cNvSpPr txBox="1"/>
          <p:nvPr/>
        </p:nvSpPr>
        <p:spPr>
          <a:xfrm>
            <a:off x="4150430" y="2434671"/>
            <a:ext cx="7976051" cy="1815878"/>
          </a:xfrm>
          <a:prstGeom prst="rect">
            <a:avLst/>
          </a:prstGeom>
          <a:noFill/>
        </p:spPr>
        <p:txBody>
          <a:bodyPr wrap="square" lIns="91396" tIns="45718" rIns="91396" bIns="45718" rtlCol="0">
            <a:spAutoFit/>
          </a:bodyPr>
          <a:lstStyle/>
          <a:p>
            <a:pPr algn="ctr"/>
            <a:r>
              <a:rPr lang="ru-RU" sz="2800" b="1" dirty="0">
                <a:solidFill>
                  <a:srgbClr val="0A505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БЮДЖЕТ ДЛЯ ГРАЖДАН К ПРОЕКТУ РЕШЕНИЯ «О БЮДЖЕТЕ ГОРОДА ЛИПЕЦКА </a:t>
            </a:r>
          </a:p>
          <a:p>
            <a:pPr algn="ctr"/>
            <a:r>
              <a:rPr lang="ru-RU" sz="2800" b="1" dirty="0">
                <a:solidFill>
                  <a:srgbClr val="0A505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 2024 ГОД И НА ПЛАНОВЫЙ ПЕРИОД 2025 И 2026 ГОДОВ»</a:t>
            </a:r>
            <a:endParaRPr lang="ru-RU" sz="2800" b="1" dirty="0">
              <a:solidFill>
                <a:srgbClr val="0A5052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BB59BCD8-4822-488A-8501-D6C85B4536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1573" y="599084"/>
            <a:ext cx="1657091" cy="586887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19E0A121-D981-4875-BE35-5123B0099B4A}"/>
              </a:ext>
            </a:extLst>
          </p:cNvPr>
          <p:cNvSpPr/>
          <p:nvPr/>
        </p:nvSpPr>
        <p:spPr>
          <a:xfrm>
            <a:off x="4301656" y="3735224"/>
            <a:ext cx="7673600" cy="45719"/>
          </a:xfrm>
          <a:prstGeom prst="rect">
            <a:avLst/>
          </a:prstGeom>
          <a:solidFill>
            <a:srgbClr val="EFF8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6" tIns="45718" rIns="91396" bIns="45718"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3962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2"/>
          <p:cNvSpPr txBox="1">
            <a:spLocks/>
          </p:cNvSpPr>
          <p:nvPr/>
        </p:nvSpPr>
        <p:spPr>
          <a:xfrm>
            <a:off x="1116597" y="0"/>
            <a:ext cx="100037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1" i="0" u="none" strike="noStrike" cap="all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 dirty="0"/>
              <a:t>РАСХОДЫ БЮДЖЕТА ГОРОДА ЛИПЕЦКА В РАМКАХ МУНИЦИПАЛЬНЫХ ПРОГРАММ В </a:t>
            </a:r>
            <a:r>
              <a:rPr lang="ru-RU" dirty="0" smtClean="0"/>
              <a:t>2023 </a:t>
            </a:r>
            <a:r>
              <a:rPr lang="ru-RU" dirty="0"/>
              <a:t>ГОДУ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7663256"/>
              </p:ext>
            </p:extLst>
          </p:nvPr>
        </p:nvGraphicFramePr>
        <p:xfrm>
          <a:off x="84268" y="357369"/>
          <a:ext cx="11923746" cy="64796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4670">
                  <a:extLst>
                    <a:ext uri="{9D8B030D-6E8A-4147-A177-3AD203B41FA5}">
                      <a16:colId xmlns:a16="http://schemas.microsoft.com/office/drawing/2014/main" xmlns="" val="3523685029"/>
                    </a:ext>
                  </a:extLst>
                </a:gridCol>
                <a:gridCol w="8362510">
                  <a:extLst>
                    <a:ext uri="{9D8B030D-6E8A-4147-A177-3AD203B41FA5}">
                      <a16:colId xmlns:a16="http://schemas.microsoft.com/office/drawing/2014/main" xmlns="" val="2312234313"/>
                    </a:ext>
                  </a:extLst>
                </a:gridCol>
                <a:gridCol w="319177">
                  <a:extLst>
                    <a:ext uri="{9D8B030D-6E8A-4147-A177-3AD203B41FA5}">
                      <a16:colId xmlns:a16="http://schemas.microsoft.com/office/drawing/2014/main" xmlns="" val="2059456081"/>
                    </a:ext>
                  </a:extLst>
                </a:gridCol>
                <a:gridCol w="156333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54057">
                  <a:extLst>
                    <a:ext uri="{9D8B030D-6E8A-4147-A177-3AD203B41FA5}">
                      <a16:colId xmlns:a16="http://schemas.microsoft.com/office/drawing/2014/main" xmlns="" val="1209060921"/>
                    </a:ext>
                  </a:extLst>
                </a:gridCol>
              </a:tblGrid>
              <a:tr h="248569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>
                        <a:solidFill>
                          <a:prstClr val="black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prstClr val="black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2023 год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prstClr val="black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2024 год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32679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prstClr val="black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Всего в рамках муниципальных программ, </a:t>
                      </a:r>
                      <a:r>
                        <a:rPr lang="ru-RU" sz="1600" b="1" dirty="0" smtClean="0">
                          <a:solidFill>
                            <a:prstClr val="black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из них: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>
                        <a:solidFill>
                          <a:prstClr val="black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b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prstClr val="black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15 632,9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prstClr val="black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21 380,2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636359594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endParaRPr lang="ru-RU" sz="1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675842218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endParaRPr lang="ru-RU" i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1400" b="1" u="none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МП «Липецк – мы вместе!», </a:t>
                      </a:r>
                      <a:r>
                        <a:rPr lang="ru-RU" sz="1200" b="1" u="none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из них:</a:t>
                      </a:r>
                    </a:p>
                    <a:p>
                      <a:pPr marL="285750" marR="0" lvl="0" indent="714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1200" i="1" dirty="0" smtClean="0">
                          <a:solidFill>
                            <a:prstClr val="black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субсидии социально-ориентированным НКО</a:t>
                      </a:r>
                    </a:p>
                    <a:p>
                      <a:pPr marL="285750" marR="0" lvl="0" indent="714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1200" i="1" dirty="0" smtClean="0">
                          <a:solidFill>
                            <a:prstClr val="black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выплаты почетным гражданам</a:t>
                      </a:r>
                      <a:r>
                        <a:rPr lang="ru-RU" sz="1200" i="1" baseline="0" dirty="0" smtClean="0">
                          <a:solidFill>
                            <a:prstClr val="black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города</a:t>
                      </a:r>
                      <a:endParaRPr lang="ru-RU" sz="1200" i="1" dirty="0" smtClean="0">
                        <a:solidFill>
                          <a:prstClr val="black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867696" rtl="0" eaLnBrk="1" latinLnBrk="0" hangingPunct="1"/>
                      <a:r>
                        <a:rPr lang="ru-RU" sz="1400" b="1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50,5</a:t>
                      </a:r>
                    </a:p>
                    <a:p>
                      <a:pPr marL="0" algn="ctr" defTabSz="867696" rtl="0" eaLnBrk="1" latinLnBrk="0" hangingPunct="1"/>
                      <a:r>
                        <a:rPr lang="ru-RU" sz="1200" i="1" kern="1200" dirty="0" smtClean="0">
                          <a:solidFill>
                            <a:schemeClr val="dk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5,5</a:t>
                      </a:r>
                    </a:p>
                    <a:p>
                      <a:pPr marL="0" algn="ctr" defTabSz="867696" rtl="0" eaLnBrk="1" latinLnBrk="0" hangingPunct="1"/>
                      <a:r>
                        <a:rPr lang="ru-RU" sz="1200" i="1" kern="1200" dirty="0" smtClean="0">
                          <a:solidFill>
                            <a:schemeClr val="dk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6,3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55,0</a:t>
                      </a:r>
                    </a:p>
                    <a:p>
                      <a:pPr algn="ctr"/>
                      <a:r>
                        <a:rPr lang="ru-RU" sz="1200" i="1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5,3</a:t>
                      </a:r>
                    </a:p>
                    <a:p>
                      <a:pPr algn="ctr"/>
                      <a:r>
                        <a:rPr lang="ru-RU" sz="1200" i="1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7,3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821778973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endParaRPr lang="ru-RU" sz="1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363326791"/>
                  </a:ext>
                </a:extLst>
              </a:tr>
              <a:tr h="1157964">
                <a:tc>
                  <a:txBody>
                    <a:bodyPr/>
                    <a:lstStyle/>
                    <a:p>
                      <a:endParaRPr lang="ru-RU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1400" b="1" u="none" kern="1200" dirty="0" smtClean="0">
                          <a:ln>
                            <a:noFill/>
                          </a:ln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МП «Развитие экономического потенциала города Липецка», </a:t>
                      </a:r>
                      <a:r>
                        <a:rPr lang="ru-RU" sz="1200" b="1" u="none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из них:</a:t>
                      </a:r>
                    </a:p>
                    <a:p>
                      <a:pPr marL="285750" marR="0" lvl="0" indent="71438" algn="l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1200" i="1" kern="1200" baseline="0" dirty="0" smtClean="0">
                          <a:solidFill>
                            <a:prstClr val="black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ru-RU" sz="1200" i="1" kern="1200" dirty="0" smtClean="0">
                          <a:solidFill>
                            <a:prstClr val="black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финансовое обеспечение деятельности МБУ «Технопарк-Липецк»</a:t>
                      </a:r>
                    </a:p>
                    <a:p>
                      <a:pPr marL="285750" marR="0" lvl="0" indent="71438" algn="l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1200" i="1" kern="1200" baseline="0" dirty="0" smtClean="0">
                          <a:solidFill>
                            <a:prstClr val="black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о</a:t>
                      </a:r>
                      <a:r>
                        <a:rPr lang="ru-RU" sz="1200" i="1" kern="1200" dirty="0" smtClean="0">
                          <a:solidFill>
                            <a:prstClr val="black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беспечение эффективного использования муниципального</a:t>
                      </a:r>
                      <a:r>
                        <a:rPr lang="ru-RU" sz="1200" i="1" kern="1200" baseline="0" dirty="0" smtClean="0">
                          <a:solidFill>
                            <a:prstClr val="black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жилищного фонда и муниципальных инженерных сетей</a:t>
                      </a:r>
                      <a:endParaRPr lang="ru-RU" sz="1200" i="1" kern="1200" dirty="0" smtClean="0">
                        <a:solidFill>
                          <a:prstClr val="black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867696" rtl="0" eaLnBrk="1" latinLnBrk="0" hangingPunct="1"/>
                      <a:endParaRPr lang="ru-RU" sz="300" b="1" kern="1200" dirty="0" smtClean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  <a:p>
                      <a:pPr algn="ctr"/>
                      <a:r>
                        <a:rPr lang="ru-RU" sz="1200" i="1" kern="1200" dirty="0" smtClean="0">
                          <a:solidFill>
                            <a:schemeClr val="dk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11,1</a:t>
                      </a:r>
                    </a:p>
                    <a:p>
                      <a:pPr algn="ctr"/>
                      <a:endParaRPr lang="ru-RU" sz="800" i="1" kern="1200" dirty="0" smtClean="0">
                        <a:solidFill>
                          <a:schemeClr val="dk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  <a:p>
                      <a:pPr algn="ctr"/>
                      <a:r>
                        <a:rPr lang="ru-RU" sz="1200" i="1" kern="1200" dirty="0" smtClean="0">
                          <a:solidFill>
                            <a:schemeClr val="dk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8,1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i="1" kern="1200" dirty="0" smtClean="0">
                        <a:solidFill>
                          <a:schemeClr val="dk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744606338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ru-RU" sz="1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00" i="1" kern="1200" dirty="0">
                        <a:solidFill>
                          <a:prstClr val="black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06290786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endParaRPr lang="ru-RU" dirty="0">
                        <a:solidFill>
                          <a:srgbClr val="0A5052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МП «Развитие муниципальной службы в городе Липецке», </a:t>
                      </a:r>
                      <a:r>
                        <a:rPr lang="ru-RU" sz="1200" b="1" u="none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из них: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endParaRPr lang="ru-RU" sz="500" b="1" u="none" kern="1200" dirty="0" smtClean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  <a:p>
                      <a:pPr marL="285750" marR="0" lvl="0" indent="714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1200" i="1" kern="1200" dirty="0" smtClean="0">
                          <a:solidFill>
                            <a:prstClr val="black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пенсионные выплаты лицам, ранее замещавшим муниципальные должности и должности муниципальной службы города Липецка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867696" rtl="0" eaLnBrk="1" latinLnBrk="0" hangingPunct="1"/>
                      <a:r>
                        <a:rPr lang="ru-RU" sz="1400" b="1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97,2</a:t>
                      </a:r>
                    </a:p>
                    <a:p>
                      <a:pPr marL="0" algn="ctr" defTabSz="867696" rtl="0" eaLnBrk="1" latinLnBrk="0" hangingPunct="1"/>
                      <a:endParaRPr lang="ru-RU" sz="600" b="1" kern="1200" dirty="0" smtClean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  <a:p>
                      <a:pPr marL="0" algn="ctr" defTabSz="867696" rtl="0" eaLnBrk="1" latinLnBrk="0" hangingPunct="1"/>
                      <a:endParaRPr lang="ru-RU" sz="100" b="1" kern="1200" dirty="0" smtClean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  <a:p>
                      <a:pPr algn="ctr"/>
                      <a:r>
                        <a:rPr lang="ru-RU" sz="1200" i="1" kern="1200" dirty="0" smtClean="0">
                          <a:solidFill>
                            <a:schemeClr val="dk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71,6</a:t>
                      </a:r>
                    </a:p>
                    <a:p>
                      <a:pPr algn="ctr"/>
                      <a:endParaRPr lang="ru-RU" sz="1200" i="1" kern="1200" dirty="0" smtClean="0">
                        <a:solidFill>
                          <a:schemeClr val="dk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106,0</a:t>
                      </a:r>
                    </a:p>
                    <a:p>
                      <a:pPr algn="ctr"/>
                      <a:endParaRPr lang="ru-RU" sz="800" b="1" kern="1200" dirty="0" smtClean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  <a:p>
                      <a:pPr algn="ctr"/>
                      <a:r>
                        <a:rPr lang="ru-RU" sz="1200" i="1" kern="1200" dirty="0" smtClean="0">
                          <a:solidFill>
                            <a:schemeClr val="dk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75,1</a:t>
                      </a:r>
                    </a:p>
                    <a:p>
                      <a:pPr algn="ctr"/>
                      <a:endParaRPr lang="ru-RU" sz="1200" i="1" kern="1200" dirty="0" smtClean="0">
                        <a:solidFill>
                          <a:schemeClr val="dk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53249087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ru-RU" sz="1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" b="1" dirty="0">
                        <a:solidFill>
                          <a:srgbClr val="002060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" dirty="0">
                        <a:solidFill>
                          <a:srgbClr val="C00000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" dirty="0">
                        <a:solidFill>
                          <a:srgbClr val="C00000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618960045"/>
                  </a:ext>
                </a:extLst>
              </a:tr>
              <a:tr h="871756">
                <a:tc>
                  <a:txBody>
                    <a:bodyPr/>
                    <a:lstStyle/>
                    <a:p>
                      <a:endParaRPr lang="ru-RU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400" b="1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МП «Защита населения и территории города Липецка от чрезвычайных ситуаций природного и техногенного характера, обеспечение безопасного проживания граждан»</a:t>
                      </a:r>
                    </a:p>
                    <a:p>
                      <a:pPr marL="285750" indent="71438">
                        <a:buFont typeface="Wingdings" panose="05000000000000000000" pitchFamily="2" charset="2"/>
                        <a:buChar char="ü"/>
                      </a:pPr>
                      <a:r>
                        <a:rPr lang="ru-RU" sz="1400" i="1" kern="1200" baseline="0" dirty="0" smtClean="0">
                          <a:solidFill>
                            <a:prstClr val="black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ru-RU" sz="1200" i="1" kern="1200" dirty="0" smtClean="0">
                          <a:solidFill>
                            <a:prstClr val="black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ремонтно-восстановительные</a:t>
                      </a:r>
                      <a:r>
                        <a:rPr lang="ru-RU" sz="1200" i="1" kern="1200" baseline="0" dirty="0" smtClean="0">
                          <a:solidFill>
                            <a:prstClr val="black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работы в зданиях в защитных сооружений гражданской обороны </a:t>
                      </a:r>
                      <a:r>
                        <a:rPr lang="ru-RU" sz="1200" i="1" kern="1200" dirty="0" smtClean="0">
                          <a:solidFill>
                            <a:prstClr val="black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</a:t>
                      </a:r>
                    </a:p>
                    <a:p>
                      <a:pPr marL="285750" indent="71438">
                        <a:buFont typeface="Wingdings" panose="05000000000000000000" pitchFamily="2" charset="2"/>
                        <a:buChar char="ü"/>
                      </a:pPr>
                      <a:r>
                        <a:rPr lang="ru-RU" sz="1600" i="1" kern="1200" baseline="0" dirty="0" smtClean="0">
                          <a:solidFill>
                            <a:prstClr val="black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ru-RU" sz="1200" i="1" kern="1200" dirty="0" smtClean="0">
                          <a:solidFill>
                            <a:prstClr val="black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сопряжение объектовых систем оповещения</a:t>
                      </a:r>
                      <a:r>
                        <a:rPr lang="ru-RU" sz="1200" i="1" kern="1200" baseline="0" dirty="0" smtClean="0">
                          <a:solidFill>
                            <a:prstClr val="black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ОУ с муниципальной автоматизированной системой централизованного оповещения населения</a:t>
                      </a:r>
                    </a:p>
                    <a:p>
                      <a:pPr marL="285750" indent="71438">
                        <a:buFont typeface="Wingdings" panose="05000000000000000000" pitchFamily="2" charset="2"/>
                        <a:buChar char="ü"/>
                      </a:pPr>
                      <a:endParaRPr lang="ru-RU" sz="300" i="1" kern="1200" baseline="0" dirty="0" smtClean="0">
                        <a:solidFill>
                          <a:prstClr val="black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  <a:p>
                      <a:pPr marL="285750" indent="71438">
                        <a:buFont typeface="Wingdings" panose="05000000000000000000" pitchFamily="2" charset="2"/>
                        <a:buChar char="ü"/>
                      </a:pPr>
                      <a:r>
                        <a:rPr lang="ru-RU" sz="1200" b="1" i="1" kern="1200" baseline="0" dirty="0" smtClean="0">
                          <a:solidFill>
                            <a:prstClr val="black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ru-RU" sz="1200" b="0" i="1" kern="1200" baseline="0" dirty="0" smtClean="0">
                          <a:solidFill>
                            <a:prstClr val="black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точки оповещения муниципальной автоматизированной системы централизованного оповещения</a:t>
                      </a:r>
                      <a:endParaRPr lang="ru-RU" sz="1200" b="0" dirty="0">
                        <a:solidFill>
                          <a:srgbClr val="0A5052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rgbClr val="0A5052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71,0</a:t>
                      </a:r>
                    </a:p>
                    <a:p>
                      <a:pPr algn="ctr"/>
                      <a:endParaRPr lang="ru-RU" sz="1400" b="1" kern="1200" dirty="0" smtClean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  <a:p>
                      <a:pPr algn="ctr"/>
                      <a:endParaRPr lang="ru-RU" sz="1050" b="0" kern="1200" dirty="0" smtClean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  <a:p>
                      <a:pPr algn="ctr"/>
                      <a:endParaRPr lang="ru-RU" sz="500" b="0" kern="1200" dirty="0" smtClean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  <a:p>
                      <a:pPr algn="ctr"/>
                      <a:endParaRPr lang="ru-RU" sz="1200" b="0" kern="1200" dirty="0" smtClean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  <a:p>
                      <a:pPr algn="ctr"/>
                      <a:endParaRPr lang="ru-RU" sz="1200" b="0" kern="1200" dirty="0" smtClean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  <a:p>
                      <a:pPr algn="ctr"/>
                      <a:endParaRPr lang="ru-RU" sz="1200" b="0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b="0" kern="1200" dirty="0" smtClean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  <a:p>
                      <a:pPr algn="ctr"/>
                      <a:endParaRPr lang="ru-RU" sz="1200" b="0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632952422"/>
                  </a:ext>
                </a:extLst>
              </a:tr>
              <a:tr h="414556">
                <a:tc>
                  <a:txBody>
                    <a:bodyPr/>
                    <a:lstStyle/>
                    <a:p>
                      <a:endParaRPr lang="ru-RU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400" b="1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МП «Охрана окружающей среды города Липецка</a:t>
                      </a:r>
                      <a:r>
                        <a:rPr lang="ru-RU" sz="1400" b="1" baseline="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» </a:t>
                      </a:r>
                    </a:p>
                    <a:p>
                      <a:pPr marL="285750" indent="161925">
                        <a:buFont typeface="Wingdings" panose="05000000000000000000" pitchFamily="2" charset="2"/>
                        <a:buChar char="ü"/>
                      </a:pPr>
                      <a:r>
                        <a:rPr lang="ru-RU" sz="1200" i="1" kern="1200" dirty="0" smtClean="0">
                          <a:solidFill>
                            <a:prstClr val="black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озеленение </a:t>
                      </a:r>
                      <a:endParaRPr lang="ru-RU" sz="1200" b="1" dirty="0">
                        <a:solidFill>
                          <a:srgbClr val="0A5052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rgbClr val="0A5052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151,5</a:t>
                      </a:r>
                    </a:p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130,9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179,4</a:t>
                      </a:r>
                    </a:p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164,9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629538106"/>
                  </a:ext>
                </a:extLst>
              </a:tr>
              <a:tr h="696972">
                <a:tc>
                  <a:txBody>
                    <a:bodyPr/>
                    <a:lstStyle/>
                    <a:p>
                      <a:endParaRPr lang="ru-RU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МП «Управление муниципальными финансами и муниципальным долгом города Липецка», из них:</a:t>
                      </a:r>
                    </a:p>
                    <a:p>
                      <a:pPr marL="285750" marR="0" lvl="0" indent="-190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1200" i="1" kern="1200" dirty="0" smtClean="0">
                          <a:solidFill>
                            <a:prstClr val="black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расходы на обслуживание долга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rgbClr val="0A5052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168,7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kern="1200" dirty="0" smtClean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  <a:p>
                      <a:pPr marL="0" marR="0" lvl="0" indent="0" algn="ctr" defTabSz="86769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i="1" kern="1200" dirty="0" smtClean="0">
                          <a:solidFill>
                            <a:schemeClr val="dk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61,0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173,0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kern="1200" dirty="0" smtClean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i="1" kern="1200" dirty="0" smtClean="0">
                          <a:solidFill>
                            <a:schemeClr val="dk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62,9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437622952"/>
                  </a:ext>
                </a:extLst>
              </a:tr>
            </a:tbl>
          </a:graphicData>
        </a:graphic>
      </p:graphicFrame>
      <p:sp>
        <p:nvSpPr>
          <p:cNvPr id="11" name="TextBox 22"/>
          <p:cNvSpPr txBox="1"/>
          <p:nvPr/>
        </p:nvSpPr>
        <p:spPr>
          <a:xfrm>
            <a:off x="11084004" y="69207"/>
            <a:ext cx="1107996" cy="2966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28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млн. рублей</a:t>
            </a:r>
            <a:endParaRPr kumimoji="0" lang="ru-RU" sz="1328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782167" y="6606408"/>
            <a:ext cx="4516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10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994876" y="4309334"/>
            <a:ext cx="64312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b="1" dirty="0">
                <a:solidFill>
                  <a:srgbClr val="0A505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108,3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989274" y="4741702"/>
            <a:ext cx="64872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i="1" dirty="0">
                <a:latin typeface="Segoe UI" panose="020B0502040204020203" pitchFamily="34" charset="0"/>
                <a:cs typeface="Segoe UI" panose="020B0502040204020203" pitchFamily="34" charset="0"/>
              </a:rPr>
              <a:t>25,0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1120326" y="5045369"/>
            <a:ext cx="38504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200" i="1" dirty="0">
                <a:latin typeface="Segoe UI" panose="020B0502040204020203" pitchFamily="34" charset="0"/>
                <a:cs typeface="Segoe UI" panose="020B0502040204020203" pitchFamily="34" charset="0"/>
              </a:rPr>
              <a:t>8,4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9587618" y="4949666"/>
            <a:ext cx="3319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-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432037" y="2211062"/>
            <a:ext cx="64312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867696"/>
            <a:r>
              <a:rPr lang="ru-RU" sz="1400" b="1" dirty="0">
                <a:solidFill>
                  <a:srgbClr val="0A505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115,0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0994877" y="2211062"/>
            <a:ext cx="64312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b="1" dirty="0">
                <a:solidFill>
                  <a:srgbClr val="0A505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128,2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1048330" y="2805368"/>
            <a:ext cx="46839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200" i="1" dirty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12,2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1048331" y="2518839"/>
            <a:ext cx="46839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200" i="1" dirty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15,7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1120326" y="5388462"/>
            <a:ext cx="38504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200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8,1</a:t>
            </a:r>
            <a:endParaRPr lang="ru-RU" sz="1200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9566471" y="5388462"/>
            <a:ext cx="38504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200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2,7</a:t>
            </a:r>
            <a:endParaRPr lang="ru-RU" sz="1200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9566471" y="4741702"/>
            <a:ext cx="38504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200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7,0</a:t>
            </a:r>
            <a:endParaRPr lang="ru-RU" sz="1200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5444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Шестиугольник 63"/>
          <p:cNvSpPr/>
          <p:nvPr/>
        </p:nvSpPr>
        <p:spPr>
          <a:xfrm>
            <a:off x="6813517" y="1188178"/>
            <a:ext cx="5193933" cy="523875"/>
          </a:xfrm>
          <a:prstGeom prst="hexagon">
            <a:avLst>
              <a:gd name="adj" fmla="val 0"/>
              <a:gd name="vf" fmla="val 115470"/>
            </a:avLst>
          </a:prstGeom>
          <a:solidFill>
            <a:srgbClr val="11707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5488" y="4764918"/>
            <a:ext cx="1968561" cy="1794270"/>
          </a:xfrm>
          <a:prstGeom prst="rect">
            <a:avLst/>
          </a:prstGeom>
        </p:spPr>
      </p:pic>
      <p:grpSp>
        <p:nvGrpSpPr>
          <p:cNvPr id="2" name="Группа 1"/>
          <p:cNvGrpSpPr/>
          <p:nvPr/>
        </p:nvGrpSpPr>
        <p:grpSpPr>
          <a:xfrm>
            <a:off x="1179804" y="5610030"/>
            <a:ext cx="4481910" cy="642708"/>
            <a:chOff x="146927" y="5647183"/>
            <a:chExt cx="4723244" cy="677314"/>
          </a:xfrm>
        </p:grpSpPr>
        <p:grpSp>
          <p:nvGrpSpPr>
            <p:cNvPr id="125" name="Группа 124"/>
            <p:cNvGrpSpPr/>
            <p:nvPr/>
          </p:nvGrpSpPr>
          <p:grpSpPr>
            <a:xfrm>
              <a:off x="146927" y="5647183"/>
              <a:ext cx="4723244" cy="651707"/>
              <a:chOff x="8632544" y="1222713"/>
              <a:chExt cx="4441537" cy="651707"/>
            </a:xfrm>
          </p:grpSpPr>
          <p:sp>
            <p:nvSpPr>
              <p:cNvPr id="129" name="TextBox 128"/>
              <p:cNvSpPr txBox="1"/>
              <p:nvPr/>
            </p:nvSpPr>
            <p:spPr>
              <a:xfrm>
                <a:off x="8973433" y="1222713"/>
                <a:ext cx="4100648" cy="3126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328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Times New Roman" panose="02020603050405020304" pitchFamily="18" charset="0"/>
                  </a:rPr>
                  <a:t>Кредиты, полученные в кредитных организациях</a:t>
                </a:r>
              </a:p>
            </p:txBody>
          </p:sp>
          <p:sp>
            <p:nvSpPr>
              <p:cNvPr id="130" name="Прямоугольник 129"/>
              <p:cNvSpPr/>
              <p:nvPr/>
            </p:nvSpPr>
            <p:spPr>
              <a:xfrm>
                <a:off x="8632544" y="1622420"/>
                <a:ext cx="270823" cy="252000"/>
              </a:xfrm>
              <a:prstGeom prst="rect">
                <a:avLst/>
              </a:prstGeom>
              <a:solidFill>
                <a:srgbClr val="006666"/>
              </a:solidFill>
              <a:ln w="3175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518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26" name="Группа 125"/>
            <p:cNvGrpSpPr/>
            <p:nvPr/>
          </p:nvGrpSpPr>
          <p:grpSpPr>
            <a:xfrm>
              <a:off x="146927" y="5675494"/>
              <a:ext cx="2323907" cy="649003"/>
              <a:chOff x="8645527" y="645258"/>
              <a:chExt cx="2323907" cy="649003"/>
            </a:xfrm>
          </p:grpSpPr>
          <p:sp>
            <p:nvSpPr>
              <p:cNvPr id="127" name="TextBox 126"/>
              <p:cNvSpPr txBox="1"/>
              <p:nvPr/>
            </p:nvSpPr>
            <p:spPr>
              <a:xfrm>
                <a:off x="9012198" y="981602"/>
                <a:ext cx="1957236" cy="3126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328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Times New Roman" panose="02020603050405020304" pitchFamily="18" charset="0"/>
                  </a:rPr>
                  <a:t>Бюджетные кредиты</a:t>
                </a:r>
                <a:endParaRPr kumimoji="0" lang="ru-RU" sz="1328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8" name="Прямоугольник 127"/>
              <p:cNvSpPr/>
              <p:nvPr/>
            </p:nvSpPr>
            <p:spPr>
              <a:xfrm>
                <a:off x="8645527" y="645258"/>
                <a:ext cx="288000" cy="252000"/>
              </a:xfrm>
              <a:prstGeom prst="rect">
                <a:avLst/>
              </a:prstGeom>
              <a:solidFill>
                <a:srgbClr val="FFD962"/>
              </a:solidFill>
              <a:ln w="3175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708" b="0" i="0" u="none" strike="noStrike" kern="1200" cap="none" spc="0" normalizeH="0" baseline="0" noProof="0" dirty="0">
                  <a:ln w="3175">
                    <a:solidFill>
                      <a:prstClr val="black"/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53" name="TextBox 52"/>
          <p:cNvSpPr txBox="1"/>
          <p:nvPr/>
        </p:nvSpPr>
        <p:spPr>
          <a:xfrm>
            <a:off x="1143220" y="113844"/>
            <a:ext cx="99055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600" b="1" cap="all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Объем и структура муниципального долга города Липецка</a:t>
            </a:r>
          </a:p>
        </p:txBody>
      </p:sp>
      <p:sp>
        <p:nvSpPr>
          <p:cNvPr id="78" name="TextBox 22"/>
          <p:cNvSpPr txBox="1"/>
          <p:nvPr/>
        </p:nvSpPr>
        <p:spPr>
          <a:xfrm>
            <a:off x="10720753" y="528175"/>
            <a:ext cx="1135247" cy="2966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28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млн. </a:t>
            </a:r>
            <a:r>
              <a:rPr kumimoji="0" lang="ru-RU" sz="1328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рублей</a:t>
            </a:r>
            <a:endParaRPr kumimoji="0" lang="ru-RU" sz="1328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grpSp>
        <p:nvGrpSpPr>
          <p:cNvPr id="80" name="Группа 79"/>
          <p:cNvGrpSpPr/>
          <p:nvPr/>
        </p:nvGrpSpPr>
        <p:grpSpPr>
          <a:xfrm>
            <a:off x="7527285" y="1118259"/>
            <a:ext cx="4420710" cy="3636925"/>
            <a:chOff x="6218231" y="3089754"/>
            <a:chExt cx="4104215" cy="3832761"/>
          </a:xfrm>
        </p:grpSpPr>
        <p:sp>
          <p:nvSpPr>
            <p:cNvPr id="81" name="TextBox 80"/>
            <p:cNvSpPr txBox="1"/>
            <p:nvPr/>
          </p:nvSpPr>
          <p:spPr>
            <a:xfrm>
              <a:off x="6372711" y="3089754"/>
              <a:ext cx="3244692" cy="6811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3600" b="1" i="0" u="none" strike="noStrike" kern="1200" cap="all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задачи:</a:t>
              </a:r>
              <a:endParaRPr kumimoji="0" lang="ru-RU" sz="3600" b="1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6218231" y="4784284"/>
              <a:ext cx="4104215" cy="8757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r>
                <a:rPr kumimoji="0" lang="ru-RU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с</a:t>
              </a:r>
              <a:r>
                <a:rPr kumimoji="0" lang="ru-RU" sz="2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охранение среднего уровня долговой устойчивости</a:t>
              </a:r>
              <a:endPara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6218231" y="6046772"/>
              <a:ext cx="3949734" cy="8757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285750" indent="-285750">
                <a:buClr>
                  <a:srgbClr val="FF0000"/>
                </a:buClr>
                <a:buFont typeface="Wingdings" panose="05000000000000000000" pitchFamily="2" charset="2"/>
                <a:buChar char="ü"/>
                <a:defRPr sz="1400"/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kumimoji="0" lang="ru-RU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сокращение расходов на обслуживание долга</a:t>
              </a:r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785479" y="2033554"/>
            <a:ext cx="4334416" cy="3047300"/>
            <a:chOff x="1240783" y="2442846"/>
            <a:chExt cx="4334416" cy="3047300"/>
          </a:xfrm>
        </p:grpSpPr>
        <p:grpSp>
          <p:nvGrpSpPr>
            <p:cNvPr id="49" name="Группа 48"/>
            <p:cNvGrpSpPr/>
            <p:nvPr/>
          </p:nvGrpSpPr>
          <p:grpSpPr>
            <a:xfrm>
              <a:off x="1240783" y="2442846"/>
              <a:ext cx="4334416" cy="3047300"/>
              <a:chOff x="938912" y="3797920"/>
              <a:chExt cx="4332608" cy="2802673"/>
            </a:xfrm>
          </p:grpSpPr>
          <p:grpSp>
            <p:nvGrpSpPr>
              <p:cNvPr id="50" name="Группа 49"/>
              <p:cNvGrpSpPr/>
              <p:nvPr/>
            </p:nvGrpSpPr>
            <p:grpSpPr>
              <a:xfrm>
                <a:off x="938912" y="3863367"/>
                <a:ext cx="4332608" cy="2737226"/>
                <a:chOff x="1237219" y="3757783"/>
                <a:chExt cx="4342458" cy="2748651"/>
              </a:xfrm>
            </p:grpSpPr>
            <p:graphicFrame>
              <p:nvGraphicFramePr>
                <p:cNvPr id="59" name="Диаграмма 58"/>
                <p:cNvGraphicFramePr/>
                <p:nvPr>
                  <p:extLst>
                    <p:ext uri="{D42A27DB-BD31-4B8C-83A1-F6EECF244321}">
                      <p14:modId xmlns:p14="http://schemas.microsoft.com/office/powerpoint/2010/main" val="4200471822"/>
                    </p:ext>
                  </p:extLst>
                </p:nvPr>
              </p:nvGraphicFramePr>
              <p:xfrm>
                <a:off x="1237219" y="3757783"/>
                <a:ext cx="4342458" cy="2748651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3"/>
                </a:graphicData>
              </a:graphic>
            </p:graphicFrame>
            <p:sp>
              <p:nvSpPr>
                <p:cNvPr id="61" name="TextBox 60"/>
                <p:cNvSpPr txBox="1"/>
                <p:nvPr/>
              </p:nvSpPr>
              <p:spPr>
                <a:xfrm>
                  <a:off x="1817785" y="6281927"/>
                  <a:ext cx="1218352" cy="2040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ru-RU" sz="1200" b="1" i="1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Segoe UI" panose="020B0502040204020203" pitchFamily="34" charset="0"/>
                    </a:rPr>
                    <a:t>н</a:t>
                  </a:r>
                  <a:r>
                    <a:rPr kumimoji="0" lang="ru-RU" sz="1200" b="1" i="1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Segoe UI" panose="020B0502040204020203" pitchFamily="34" charset="0"/>
                    </a:rPr>
                    <a:t>а 01.01.2024 </a:t>
                  </a:r>
                  <a:endParaRPr kumimoji="0" lang="ru-RU" sz="1200" b="1" i="1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62" name="TextBox 61"/>
                <p:cNvSpPr txBox="1"/>
                <p:nvPr/>
              </p:nvSpPr>
              <p:spPr>
                <a:xfrm>
                  <a:off x="3646478" y="6281927"/>
                  <a:ext cx="1218352" cy="2040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ru-RU" sz="1200" b="1" i="1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Segoe UI" panose="020B0502040204020203" pitchFamily="34" charset="0"/>
                    </a:rPr>
                    <a:t>на 01.01.2025</a:t>
                  </a:r>
                  <a:endParaRPr kumimoji="0" lang="ru-RU" sz="1200" b="1" i="1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Segoe UI" panose="020B0502040204020203" pitchFamily="34" charset="0"/>
                  </a:endParaRPr>
                </a:p>
              </p:txBody>
            </p:sp>
          </p:grpSp>
          <p:grpSp>
            <p:nvGrpSpPr>
              <p:cNvPr id="51" name="Группа 50"/>
              <p:cNvGrpSpPr/>
              <p:nvPr/>
            </p:nvGrpSpPr>
            <p:grpSpPr>
              <a:xfrm>
                <a:off x="1874668" y="3797920"/>
                <a:ext cx="2620774" cy="468361"/>
                <a:chOff x="-5016522" y="-243261"/>
                <a:chExt cx="4136636" cy="998211"/>
              </a:xfrm>
            </p:grpSpPr>
            <p:sp>
              <p:nvSpPr>
                <p:cNvPr id="56" name="TextBox 1"/>
                <p:cNvSpPr txBox="1"/>
                <p:nvPr/>
              </p:nvSpPr>
              <p:spPr>
                <a:xfrm>
                  <a:off x="-5016522" y="312180"/>
                  <a:ext cx="1455835" cy="442770"/>
                </a:xfrm>
                <a:prstGeom prst="rect">
                  <a:avLst/>
                </a:prstGeom>
              </p:spPr>
              <p:txBody>
                <a:bodyPr wrap="square" rtlCol="0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ru-RU" sz="2000" b="1" i="0" u="none" strike="noStrike" kern="1200" cap="none" spc="0" normalizeH="0" baseline="0" noProof="0" dirty="0" smtClean="0">
                      <a:ln w="9525"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Segoe UI" panose="020B0502040204020203" pitchFamily="34" charset="0"/>
                    </a:rPr>
                    <a:t>2 </a:t>
                  </a:r>
                  <a:r>
                    <a:rPr lang="ru-RU" sz="2000" b="1" dirty="0" smtClean="0">
                      <a:ln w="9525">
                        <a:noFill/>
                      </a:ln>
                      <a:solidFill>
                        <a:prstClr val="black"/>
                      </a:solidFill>
                      <a:latin typeface="Calibri" panose="020F0502020204030204"/>
                      <a:cs typeface="Segoe UI" panose="020B0502040204020203" pitchFamily="34" charset="0"/>
                    </a:rPr>
                    <a:t>665</a:t>
                  </a:r>
                  <a:endParaRPr kumimoji="0" lang="ru-RU" sz="2000" b="1" i="0" u="none" strike="noStrike" kern="1200" cap="none" spc="0" normalizeH="0" baseline="0" noProof="0" dirty="0">
                    <a:ln w="9525"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57" name="TextBox 1"/>
                <p:cNvSpPr txBox="1"/>
                <p:nvPr/>
              </p:nvSpPr>
              <p:spPr>
                <a:xfrm>
                  <a:off x="-2335724" y="-243261"/>
                  <a:ext cx="1455838" cy="626010"/>
                </a:xfrm>
                <a:prstGeom prst="rect">
                  <a:avLst/>
                </a:prstGeom>
              </p:spPr>
              <p:txBody>
                <a:bodyPr wrap="square" rtlCol="0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ru-RU" sz="2000" b="1" dirty="0" smtClean="0">
                      <a:ln w="9525">
                        <a:noFill/>
                      </a:ln>
                      <a:solidFill>
                        <a:prstClr val="black"/>
                      </a:solidFill>
                      <a:latin typeface="Calibri" panose="020F0502020204030204"/>
                      <a:cs typeface="Segoe UI" panose="020B0502040204020203" pitchFamily="34" charset="0"/>
                    </a:rPr>
                    <a:t>2 765</a:t>
                  </a:r>
                  <a:endParaRPr kumimoji="0" lang="ru-RU" sz="2000" b="1" i="0" u="none" strike="noStrike" kern="1200" cap="none" spc="0" normalizeH="0" baseline="0" noProof="0" dirty="0">
                    <a:ln w="9525"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Segoe UI" panose="020B0502040204020203" pitchFamily="34" charset="0"/>
                  </a:endParaRPr>
                </a:p>
              </p:txBody>
            </p:sp>
          </p:grpSp>
          <p:cxnSp>
            <p:nvCxnSpPr>
              <p:cNvPr id="52" name="Прямая соединительная линия 51"/>
              <p:cNvCxnSpPr/>
              <p:nvPr/>
            </p:nvCxnSpPr>
            <p:spPr>
              <a:xfrm flipV="1">
                <a:off x="2661292" y="5697444"/>
                <a:ext cx="209925" cy="254238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5" name="Прямая соединительная линия 54"/>
              <p:cNvCxnSpPr/>
              <p:nvPr/>
            </p:nvCxnSpPr>
            <p:spPr>
              <a:xfrm>
                <a:off x="2871217" y="5697444"/>
                <a:ext cx="46800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87" name="Прямая соединительная линия 86"/>
            <p:cNvCxnSpPr/>
            <p:nvPr/>
          </p:nvCxnSpPr>
          <p:spPr>
            <a:xfrm flipV="1">
              <a:off x="4695813" y="4544610"/>
              <a:ext cx="223157" cy="34654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8" name="Прямая соединительная линия 87"/>
            <p:cNvCxnSpPr/>
            <p:nvPr/>
          </p:nvCxnSpPr>
          <p:spPr>
            <a:xfrm>
              <a:off x="4913415" y="4544610"/>
              <a:ext cx="497498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1" name="Прямая соединительная линия 90"/>
            <p:cNvCxnSpPr/>
            <p:nvPr/>
          </p:nvCxnSpPr>
          <p:spPr>
            <a:xfrm flipV="1">
              <a:off x="4701369" y="3106001"/>
              <a:ext cx="212046" cy="240577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2" name="Прямая соединительная линия 91"/>
            <p:cNvCxnSpPr/>
            <p:nvPr/>
          </p:nvCxnSpPr>
          <p:spPr>
            <a:xfrm>
              <a:off x="4913415" y="3109962"/>
              <a:ext cx="459234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4" name="Группа 53"/>
          <p:cNvGrpSpPr/>
          <p:nvPr/>
        </p:nvGrpSpPr>
        <p:grpSpPr>
          <a:xfrm>
            <a:off x="9083321" y="2003619"/>
            <a:ext cx="654319" cy="661311"/>
            <a:chOff x="8512174" y="5631270"/>
            <a:chExt cx="685258" cy="975720"/>
          </a:xfrm>
        </p:grpSpPr>
        <p:sp>
          <p:nvSpPr>
            <p:cNvPr id="58" name="Шеврон 57"/>
            <p:cNvSpPr/>
            <p:nvPr/>
          </p:nvSpPr>
          <p:spPr>
            <a:xfrm rot="5400000">
              <a:off x="8626204" y="6035761"/>
              <a:ext cx="457200" cy="685257"/>
            </a:xfrm>
            <a:prstGeom prst="chevron">
              <a:avLst>
                <a:gd name="adj" fmla="val 61806"/>
              </a:avLst>
            </a:prstGeom>
            <a:solidFill>
              <a:srgbClr val="0A50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1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0" name="Шеврон 59"/>
            <p:cNvSpPr/>
            <p:nvPr/>
          </p:nvSpPr>
          <p:spPr>
            <a:xfrm rot="5400000">
              <a:off x="8626204" y="5769864"/>
              <a:ext cx="457200" cy="685257"/>
            </a:xfrm>
            <a:prstGeom prst="chevron">
              <a:avLst>
                <a:gd name="adj" fmla="val 61806"/>
              </a:avLst>
            </a:prstGeom>
            <a:solidFill>
              <a:srgbClr val="0A5052">
                <a:alpha val="8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3" name="Шеврон 62"/>
            <p:cNvSpPr/>
            <p:nvPr/>
          </p:nvSpPr>
          <p:spPr>
            <a:xfrm rot="5400000">
              <a:off x="8626203" y="5517241"/>
              <a:ext cx="457200" cy="685257"/>
            </a:xfrm>
            <a:prstGeom prst="chevron">
              <a:avLst>
                <a:gd name="adj" fmla="val 61806"/>
              </a:avLst>
            </a:prstGeom>
            <a:solidFill>
              <a:srgbClr val="0A5052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" name="Группа 3"/>
          <p:cNvGrpSpPr/>
          <p:nvPr/>
        </p:nvGrpSpPr>
        <p:grpSpPr>
          <a:xfrm>
            <a:off x="6930517" y="2762208"/>
            <a:ext cx="531032" cy="1768013"/>
            <a:chOff x="6930517" y="2828197"/>
            <a:chExt cx="531032" cy="1768013"/>
          </a:xfrm>
        </p:grpSpPr>
        <p:pic>
          <p:nvPicPr>
            <p:cNvPr id="65" name="Рисунок 6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30517" y="2828197"/>
              <a:ext cx="531032" cy="531032"/>
            </a:xfrm>
            <a:prstGeom prst="rect">
              <a:avLst/>
            </a:prstGeom>
          </p:spPr>
        </p:pic>
        <p:pic>
          <p:nvPicPr>
            <p:cNvPr id="66" name="Рисунок 6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30517" y="4065178"/>
              <a:ext cx="531032" cy="531032"/>
            </a:xfrm>
            <a:prstGeom prst="rect">
              <a:avLst/>
            </a:prstGeom>
          </p:spPr>
        </p:pic>
      </p:grpSp>
      <p:graphicFrame>
        <p:nvGraphicFramePr>
          <p:cNvPr id="68" name="Таблица 6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5266688"/>
              </p:ext>
            </p:extLst>
          </p:nvPr>
        </p:nvGraphicFramePr>
        <p:xfrm>
          <a:off x="108904" y="659146"/>
          <a:ext cx="6012000" cy="604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76000">
                  <a:extLst>
                    <a:ext uri="{9D8B030D-6E8A-4147-A177-3AD203B41FA5}">
                      <a16:colId xmlns:a16="http://schemas.microsoft.com/office/drawing/2014/main" xmlns="" val="969477957"/>
                    </a:ext>
                  </a:extLst>
                </a:gridCol>
                <a:gridCol w="936000">
                  <a:extLst>
                    <a:ext uri="{9D8B030D-6E8A-4147-A177-3AD203B41FA5}">
                      <a16:colId xmlns:a16="http://schemas.microsoft.com/office/drawing/2014/main" xmlns="" val="97380192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86769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u="none" kern="1200" cap="all" baseline="0" dirty="0" smtClean="0">
                          <a:ln>
                            <a:noFill/>
                          </a:ln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МП «Управление муниципальными финансами </a:t>
                      </a:r>
                      <a:br>
                        <a:rPr lang="ru-RU" sz="1300" b="1" u="none" kern="1200" cap="all" baseline="0" dirty="0" smtClean="0">
                          <a:ln>
                            <a:noFill/>
                          </a:ln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</a:br>
                      <a:r>
                        <a:rPr lang="ru-RU" sz="1300" b="1" u="none" kern="1200" cap="all" baseline="0" dirty="0" smtClean="0">
                          <a:ln>
                            <a:noFill/>
                          </a:ln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и муниципальным долгом города Липецка» </a:t>
                      </a:r>
                    </a:p>
                  </a:txBody>
                  <a:tcPr anchor="b"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ru-RU" sz="1600" b="1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173,0</a:t>
                      </a:r>
                      <a:endParaRPr lang="ru-RU" sz="1600" b="1" dirty="0">
                        <a:solidFill>
                          <a:srgbClr val="0C6264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B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92459762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ru-RU" sz="100" dirty="0"/>
                    </a:p>
                  </a:txBody>
                  <a:tcPr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00" dirty="0"/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16684879"/>
                  </a:ext>
                </a:extLst>
              </a:tr>
            </a:tbl>
          </a:graphicData>
        </a:graphic>
      </p:graphicFrame>
      <p:sp>
        <p:nvSpPr>
          <p:cNvPr id="41" name="TextBox 40"/>
          <p:cNvSpPr txBox="1"/>
          <p:nvPr/>
        </p:nvSpPr>
        <p:spPr>
          <a:xfrm>
            <a:off x="11556320" y="6531385"/>
            <a:ext cx="4516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11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1015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24002" y="352442"/>
            <a:ext cx="9143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b="1" cap="all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ОСНОВНЫЕ ПАРАМЕТРЫ БЮДЖЕТА ГОРОДА ЛИПЕЦКА НА </a:t>
            </a:r>
            <a:r>
              <a:rPr kumimoji="0" lang="ru-RU" sz="1800" b="1" i="0" u="none" strike="noStrike" kern="1200" cap="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2024 </a:t>
            </a:r>
            <a:r>
              <a:rPr kumimoji="0" lang="ru-RU" sz="1800" b="1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- </a:t>
            </a:r>
            <a:r>
              <a:rPr kumimoji="0" lang="ru-RU" sz="1800" b="1" i="0" u="none" strike="noStrike" kern="1200" cap="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2026 </a:t>
            </a:r>
            <a:r>
              <a:rPr kumimoji="0" lang="ru-RU" sz="1800" b="1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ГОДЫ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2213601"/>
              </p:ext>
            </p:extLst>
          </p:nvPr>
        </p:nvGraphicFramePr>
        <p:xfrm>
          <a:off x="246000" y="1563752"/>
          <a:ext cx="11700000" cy="3863846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606891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4237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84525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84346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61448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Наименование</a:t>
                      </a:r>
                      <a:endParaRPr kumimoji="0" lang="ru-RU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1" i="0" kern="1200" cap="none" baseline="0" dirty="0" smtClean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2024 год</a:t>
                      </a:r>
                      <a:endParaRPr lang="ru-RU" sz="1600" b="1" i="0" kern="1200" cap="none" baseline="0" dirty="0">
                        <a:solidFill>
                          <a:schemeClr val="bg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1" i="0" kern="1200" cap="none" baseline="0" dirty="0" smtClean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2025 год</a:t>
                      </a:r>
                      <a:endParaRPr lang="ru-RU" sz="1600" b="1" i="0" kern="1200" cap="none" baseline="0" dirty="0">
                        <a:solidFill>
                          <a:schemeClr val="bg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1" i="0" kern="1200" cap="none" baseline="0" dirty="0" smtClean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2026 год</a:t>
                      </a:r>
                      <a:endParaRPr lang="ru-RU" sz="1600" b="1" i="0" kern="1200" cap="none" baseline="0" dirty="0">
                        <a:solidFill>
                          <a:schemeClr val="bg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73100">
                <a:tc>
                  <a:txBody>
                    <a:bodyPr/>
                    <a:lstStyle/>
                    <a:p>
                      <a:r>
                        <a:rPr lang="ru-RU" sz="3000" b="1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Доходы</a:t>
                      </a:r>
                      <a:endParaRPr lang="ru-RU" sz="3000" b="1" kern="1200" dirty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676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A5052"/>
                          </a:solidFill>
                          <a:effectLst/>
                          <a:uLnTx/>
                          <a:uFillTx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22 295,3</a:t>
                      </a:r>
                      <a:endParaRPr kumimoji="0" lang="ru-RU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A5052"/>
                        </a:solidFill>
                        <a:effectLst/>
                        <a:uLnTx/>
                        <a:uFillTx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15 734,3</a:t>
                      </a:r>
                      <a:endParaRPr lang="ru-RU" sz="2000" b="1" kern="1200" dirty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15 328,5</a:t>
                      </a:r>
                      <a:endParaRPr lang="ru-RU" sz="2000" b="1" kern="1200" dirty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36104">
                <a:tc>
                  <a:txBody>
                    <a:bodyPr/>
                    <a:lstStyle/>
                    <a:p>
                      <a:pPr marL="0" algn="l" defTabSz="867687" rtl="0" eaLnBrk="1" latinLnBrk="0" hangingPunct="1"/>
                      <a:r>
                        <a:rPr lang="ru-RU" sz="3000" b="1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Расходы, </a:t>
                      </a:r>
                      <a:r>
                        <a:rPr lang="ru-RU" sz="2400" b="0" i="1" kern="1200" baseline="0" dirty="0" smtClean="0">
                          <a:solidFill>
                            <a:schemeClr val="dk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из них:</a:t>
                      </a:r>
                      <a:endParaRPr lang="ru-RU" sz="2400" b="0" i="1" kern="1200" dirty="0">
                        <a:solidFill>
                          <a:schemeClr val="dk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1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22 401,3</a:t>
                      </a:r>
                      <a:endParaRPr lang="ru-RU" sz="2000" b="1" kern="1200" dirty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1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15 734,3</a:t>
                      </a:r>
                      <a:endParaRPr lang="ru-RU" sz="2000" b="1" kern="1200" dirty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15 328,5</a:t>
                      </a:r>
                      <a:endParaRPr lang="ru-RU" sz="2000" b="1" kern="1200" dirty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r>
                        <a:rPr lang="ru-RU" sz="2000" b="0" kern="1200" baseline="0" dirty="0" smtClean="0">
                          <a:solidFill>
                            <a:schemeClr val="dk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условно - утвержденные расходы</a:t>
                      </a:r>
                      <a:endParaRPr lang="ru-RU" sz="2000" b="0" kern="1200" baseline="0" dirty="0">
                        <a:solidFill>
                          <a:schemeClr val="dk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–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0" kern="1200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320,2</a:t>
                      </a:r>
                      <a:endParaRPr lang="ru-RU" sz="2000" b="0" kern="1200" baseline="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0" kern="1200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472,8</a:t>
                      </a:r>
                      <a:endParaRPr lang="ru-RU" sz="2000" b="0" kern="1200" baseline="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92088">
                <a:tc>
                  <a:txBody>
                    <a:bodyPr/>
                    <a:lstStyle/>
                    <a:p>
                      <a:pPr marL="0" algn="l" defTabSz="867687" rtl="0" eaLnBrk="1" latinLnBrk="0" hangingPunct="1"/>
                      <a:r>
                        <a:rPr lang="ru-RU" sz="3000" b="1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Дефицит</a:t>
                      </a:r>
                      <a:endParaRPr lang="ru-RU" sz="3000" b="1" kern="1200" dirty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A5052"/>
                          </a:solidFill>
                          <a:effectLst/>
                          <a:uLnTx/>
                          <a:uFillTx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- 106,0</a:t>
                      </a:r>
                      <a:endParaRPr kumimoji="0" lang="ru-RU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A5052"/>
                        </a:solidFill>
                        <a:effectLst/>
                        <a:uLnTx/>
                        <a:uFillTx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400" b="1" kern="1200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–</a:t>
                      </a:r>
                      <a:endParaRPr lang="ru-RU" sz="2400" b="1" kern="1200" baseline="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400" b="1" kern="1200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–</a:t>
                      </a:r>
                      <a:endParaRPr lang="ru-RU" sz="2400" b="1" kern="1200" baseline="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11" name="TextBox 22"/>
          <p:cNvSpPr txBox="1"/>
          <p:nvPr/>
        </p:nvSpPr>
        <p:spPr>
          <a:xfrm>
            <a:off x="10926170" y="1110274"/>
            <a:ext cx="10198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млн. рублей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556320" y="6531385"/>
            <a:ext cx="4516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12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4971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/>
          </p:nvPr>
        </p:nvGraphicFramePr>
        <p:xfrm>
          <a:off x="351111" y="507913"/>
          <a:ext cx="11520000" cy="58813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20000">
                  <a:extLst>
                    <a:ext uri="{9D8B030D-6E8A-4147-A177-3AD203B41FA5}">
                      <a16:colId xmlns:a16="http://schemas.microsoft.com/office/drawing/2014/main" xmlns="" val="197827050"/>
                    </a:ext>
                  </a:extLst>
                </a:gridCol>
              </a:tblGrid>
              <a:tr h="470751">
                <a:tc>
                  <a:txBody>
                    <a:bodyPr/>
                    <a:lstStyle/>
                    <a:p>
                      <a:pPr marL="447675" marR="0" lvl="0" indent="0" algn="l" defTabSz="8676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prstClr val="black"/>
                          </a:solidFill>
                          <a:cs typeface="Times New Roman" panose="02020603050405020304" pitchFamily="18" charset="0"/>
                        </a:rPr>
                        <a:t>Обеспечение сбалансированности бюджета и недопущение возникновения</a:t>
                      </a:r>
                      <a:r>
                        <a:rPr lang="ru-RU" sz="1400" b="1" baseline="0" dirty="0" smtClean="0">
                          <a:solidFill>
                            <a:prstClr val="black"/>
                          </a:solidFill>
                          <a:cs typeface="Times New Roman" panose="02020603050405020304" pitchFamily="18" charset="0"/>
                        </a:rPr>
                        <a:t> кассового разрыва при исполнении расходных обязательств</a:t>
                      </a:r>
                      <a:endParaRPr lang="ru-RU" sz="1400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71395698"/>
                  </a:ext>
                </a:extLst>
              </a:tr>
              <a:tr h="117527">
                <a:tc>
                  <a:txBody>
                    <a:bodyPr/>
                    <a:lstStyle/>
                    <a:p>
                      <a:endParaRPr lang="ru-RU" sz="100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458869130"/>
                  </a:ext>
                </a:extLst>
              </a:tr>
              <a:tr h="521206">
                <a:tc>
                  <a:txBody>
                    <a:bodyPr/>
                    <a:lstStyle/>
                    <a:p>
                      <a:pPr marL="447675" indent="0"/>
                      <a:r>
                        <a:rPr lang="ru-RU" sz="1400" b="1" kern="1200" dirty="0" smtClean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Усиление межведомственного взаимодействия с территориальными органами  федеральных органов исполнительной власти, правоохранительными органами по выполнению мероприятий,  направленных на увеличение доходного потенциала города</a:t>
                      </a:r>
                      <a:endParaRPr lang="ru-RU" sz="1400" b="1" kern="1200" dirty="0">
                        <a:solidFill>
                          <a:prstClr val="black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32247039"/>
                  </a:ext>
                </a:extLst>
              </a:tr>
              <a:tr h="117527">
                <a:tc>
                  <a:txBody>
                    <a:bodyPr/>
                    <a:lstStyle/>
                    <a:p>
                      <a:endParaRPr lang="ru-RU" sz="100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781428392"/>
                  </a:ext>
                </a:extLst>
              </a:tr>
              <a:tr h="521206">
                <a:tc>
                  <a:txBody>
                    <a:bodyPr/>
                    <a:lstStyle/>
                    <a:p>
                      <a:pPr marL="447675" marR="0" lvl="0" indent="0" algn="l" defTabSz="8676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Проведение ежегодной оценки эффективности</a:t>
                      </a:r>
                      <a:r>
                        <a:rPr lang="ru-RU" sz="1400" b="1" kern="1200" baseline="0" dirty="0" smtClean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налоговых расходов с последующим формированием предложений по оптимизации неэффективных налоговых льгот</a:t>
                      </a:r>
                      <a:endParaRPr lang="ru-RU" sz="1400" b="1" kern="1200" dirty="0" smtClean="0">
                        <a:solidFill>
                          <a:prstClr val="black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505639"/>
                  </a:ext>
                </a:extLst>
              </a:tr>
              <a:tr h="117527">
                <a:tc>
                  <a:txBody>
                    <a:bodyPr/>
                    <a:lstStyle/>
                    <a:p>
                      <a:pPr marL="447675" marR="0" lvl="0" indent="0" algn="l" defTabSz="8676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" b="1" dirty="0" smtClean="0">
                        <a:solidFill>
                          <a:prstClr val="black"/>
                        </a:solidFill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625498827"/>
                  </a:ext>
                </a:extLst>
              </a:tr>
              <a:tr h="521206">
                <a:tc>
                  <a:txBody>
                    <a:bodyPr/>
                    <a:lstStyle/>
                    <a:p>
                      <a:pPr marL="447675" marR="0" lvl="0" indent="0" algn="l" defTabSz="8676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prstClr val="black"/>
                          </a:solidFill>
                          <a:cs typeface="Times New Roman" panose="02020603050405020304" pitchFamily="18" charset="0"/>
                        </a:rPr>
                        <a:t>Проведение регулярной оценки актуальности и целесообразности соответствующих расходов для их перераспределения и концентрации на наиболее приоритетных направлениях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64794829"/>
                  </a:ext>
                </a:extLst>
              </a:tr>
              <a:tr h="117527">
                <a:tc>
                  <a:txBody>
                    <a:bodyPr/>
                    <a:lstStyle/>
                    <a:p>
                      <a:endParaRPr lang="ru-RU" sz="100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404297384"/>
                  </a:ext>
                </a:extLst>
              </a:tr>
              <a:tr h="521448">
                <a:tc>
                  <a:txBody>
                    <a:bodyPr/>
                    <a:lstStyle/>
                    <a:p>
                      <a:pPr marL="447675" marR="0" lvl="0" indent="0" algn="l" defTabSz="8676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Обеспечение эффективного и полного использования средств, привлеченных из вышестоящих бюджетов, в том числе в рамках участия в Национальных проектах, достижение показателей результативности, установленных в Соглашениях 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89563775"/>
                  </a:ext>
                </a:extLst>
              </a:tr>
              <a:tr h="117527">
                <a:tc>
                  <a:txBody>
                    <a:bodyPr/>
                    <a:lstStyle/>
                    <a:p>
                      <a:endParaRPr lang="ru-RU" sz="100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404102842"/>
                  </a:ext>
                </a:extLst>
              </a:tr>
              <a:tr h="521448">
                <a:tc>
                  <a:txBody>
                    <a:bodyPr/>
                    <a:lstStyle/>
                    <a:p>
                      <a:pPr marL="447675" marR="0" lvl="0" indent="0" algn="l" defTabSz="8676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20" b="1" kern="1200" dirty="0" smtClean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Сохранение среднего уровня долговой устойчивости 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87072837"/>
                  </a:ext>
                </a:extLst>
              </a:tr>
              <a:tr h="117527">
                <a:tc>
                  <a:txBody>
                    <a:bodyPr/>
                    <a:lstStyle/>
                    <a:p>
                      <a:pPr marL="447675" marR="0" lvl="0" indent="0" algn="l" defTabSz="8676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" b="1" kern="1200" dirty="0" smtClean="0">
                        <a:solidFill>
                          <a:prstClr val="black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660638739"/>
                  </a:ext>
                </a:extLst>
              </a:tr>
              <a:tr h="521448">
                <a:tc>
                  <a:txBody>
                    <a:bodyPr/>
                    <a:lstStyle/>
                    <a:p>
                      <a:pPr marL="447675" marR="0" lvl="0" indent="0" algn="l" defTabSz="8676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20" b="1" kern="1200" dirty="0" smtClean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Проведение взвешенной</a:t>
                      </a:r>
                      <a:r>
                        <a:rPr lang="ru-RU" sz="1420" b="1" kern="1200" baseline="0" dirty="0" smtClean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долговой политики</a:t>
                      </a:r>
                      <a:endParaRPr lang="ru-RU" sz="1420" b="1" kern="1200" dirty="0" smtClean="0">
                        <a:solidFill>
                          <a:prstClr val="black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31603252"/>
                  </a:ext>
                </a:extLst>
              </a:tr>
              <a:tr h="119499">
                <a:tc>
                  <a:txBody>
                    <a:bodyPr/>
                    <a:lstStyle/>
                    <a:p>
                      <a:endParaRPr lang="ru-RU" sz="100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425939625"/>
                  </a:ext>
                </a:extLst>
              </a:tr>
              <a:tr h="521448">
                <a:tc>
                  <a:txBody>
                    <a:bodyPr/>
                    <a:lstStyle/>
                    <a:p>
                      <a:pPr marL="447675" marR="0" lvl="0" indent="0" algn="l" defTabSz="8676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20" b="1" dirty="0" smtClean="0">
                          <a:solidFill>
                            <a:prstClr val="black"/>
                          </a:solidFill>
                          <a:cs typeface="Times New Roman" panose="02020603050405020304" pitchFamily="18" charset="0"/>
                        </a:rPr>
                        <a:t>Совершенствование механизмов внутреннего финансового контроля и аудита</a:t>
                      </a:r>
                      <a:endParaRPr lang="ru-RU" sz="1420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6795909"/>
                  </a:ext>
                </a:extLst>
              </a:tr>
              <a:tr h="119499">
                <a:tc>
                  <a:txBody>
                    <a:bodyPr/>
                    <a:lstStyle/>
                    <a:p>
                      <a:endParaRPr lang="ru-RU" sz="100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510337269"/>
                  </a:ext>
                </a:extLst>
              </a:tr>
              <a:tr h="527339">
                <a:tc>
                  <a:txBody>
                    <a:bodyPr/>
                    <a:lstStyle/>
                    <a:p>
                      <a:pPr marL="447675" indent="0"/>
                      <a:r>
                        <a:rPr lang="ru-RU" sz="1420" b="1" kern="1200" dirty="0" smtClean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Расширение механизмов привлечения внебюджетных средств </a:t>
                      </a:r>
                      <a:r>
                        <a:rPr lang="ru-RU" sz="1420" b="0" i="1" kern="1200" dirty="0" smtClean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(спонсорской помощи, средств населения)</a:t>
                      </a:r>
                      <a:r>
                        <a:rPr lang="ru-RU" sz="1420" b="1" kern="1200" dirty="0" smtClean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на реализацию полномочий муниципалитета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97968440"/>
                  </a:ext>
                </a:extLst>
              </a:tr>
              <a:tr h="144847">
                <a:tc>
                  <a:txBody>
                    <a:bodyPr/>
                    <a:lstStyle/>
                    <a:p>
                      <a:endParaRPr lang="ru-RU" sz="100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608525795"/>
                  </a:ext>
                </a:extLst>
              </a:tr>
              <a:tr h="144847">
                <a:tc>
                  <a:txBody>
                    <a:bodyPr/>
                    <a:lstStyle/>
                    <a:p>
                      <a:endParaRPr lang="ru-RU" sz="100" dirty="0"/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144775369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567088" y="92634"/>
            <a:ext cx="70880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2000" b="1" cap="all">
                <a:solidFill>
                  <a:prstClr val="black"/>
                </a:solidFill>
                <a:latin typeface="Cambria" panose="02040503050406030204" pitchFamily="18" charset="0"/>
                <a:cs typeface="Times New Roman" panose="02020603050405020304" pitchFamily="18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Основные </a:t>
            </a:r>
            <a:r>
              <a:rPr kumimoji="0" lang="ru-RU" sz="1600" b="1" i="0" u="none" strike="noStrike" kern="1200" cap="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задачи бюджетной политики </a:t>
            </a:r>
            <a:r>
              <a:rPr kumimoji="0" lang="ru-RU" sz="1600" b="1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на </a:t>
            </a:r>
            <a:r>
              <a:rPr kumimoji="0" lang="ru-RU" sz="1600" b="1" i="0" u="none" strike="noStrike" kern="1200" cap="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2024 </a:t>
            </a:r>
            <a:r>
              <a:rPr kumimoji="0" lang="ru-RU" sz="1600" b="1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год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1728116" y="6531384"/>
            <a:ext cx="4516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81111" y="507913"/>
            <a:ext cx="540000" cy="507600"/>
          </a:xfrm>
          <a:prstGeom prst="ellipse">
            <a:avLst/>
          </a:prstGeom>
          <a:solidFill>
            <a:srgbClr val="0C6264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Segoe UI" panose="020B0502040204020203" pitchFamily="34" charset="0"/>
                <a:cs typeface="Segoe UI" panose="020B0502040204020203" pitchFamily="34" charset="0"/>
                <a:sym typeface="Wingdings" panose="05000000000000000000" pitchFamily="2" charset="2"/>
              </a:rPr>
              <a:t></a:t>
            </a:r>
            <a:endParaRPr lang="ru-RU" sz="3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6" name="Овал 25"/>
          <p:cNvSpPr/>
          <p:nvPr/>
        </p:nvSpPr>
        <p:spPr>
          <a:xfrm>
            <a:off x="81110" y="1135096"/>
            <a:ext cx="540000" cy="507082"/>
          </a:xfrm>
          <a:prstGeom prst="ellipse">
            <a:avLst/>
          </a:prstGeom>
          <a:solidFill>
            <a:srgbClr val="0C6264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Segoe UI" panose="020B0502040204020203" pitchFamily="34" charset="0"/>
                <a:cs typeface="Segoe UI" panose="020B0502040204020203" pitchFamily="34" charset="0"/>
                <a:sym typeface="Wingdings" panose="05000000000000000000" pitchFamily="2" charset="2"/>
              </a:rPr>
              <a:t></a:t>
            </a:r>
            <a:endParaRPr lang="ru-RU" sz="3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8" name="Овал 27"/>
          <p:cNvSpPr/>
          <p:nvPr/>
        </p:nvSpPr>
        <p:spPr>
          <a:xfrm>
            <a:off x="81111" y="1755797"/>
            <a:ext cx="540000" cy="540000"/>
          </a:xfrm>
          <a:prstGeom prst="ellipse">
            <a:avLst/>
          </a:prstGeom>
          <a:solidFill>
            <a:srgbClr val="0C6264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Segoe UI" panose="020B0502040204020203" pitchFamily="34" charset="0"/>
                <a:cs typeface="Segoe UI" panose="020B0502040204020203" pitchFamily="34" charset="0"/>
                <a:sym typeface="Wingdings" panose="05000000000000000000" pitchFamily="2" charset="2"/>
              </a:rPr>
              <a:t></a:t>
            </a:r>
            <a:endParaRPr lang="ru-RU" sz="3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9" name="Овал 28"/>
          <p:cNvSpPr/>
          <p:nvPr/>
        </p:nvSpPr>
        <p:spPr>
          <a:xfrm>
            <a:off x="81111" y="2407623"/>
            <a:ext cx="540000" cy="540000"/>
          </a:xfrm>
          <a:prstGeom prst="ellipse">
            <a:avLst/>
          </a:prstGeom>
          <a:solidFill>
            <a:srgbClr val="0C6264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Segoe UI" panose="020B0502040204020203" pitchFamily="34" charset="0"/>
                <a:cs typeface="Segoe UI" panose="020B0502040204020203" pitchFamily="34" charset="0"/>
                <a:sym typeface="Wingdings" panose="05000000000000000000" pitchFamily="2" charset="2"/>
              </a:rPr>
              <a:t></a:t>
            </a:r>
            <a:endParaRPr lang="ru-RU" sz="3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0" name="Овал 29"/>
          <p:cNvSpPr/>
          <p:nvPr/>
        </p:nvSpPr>
        <p:spPr>
          <a:xfrm>
            <a:off x="81110" y="3027324"/>
            <a:ext cx="540000" cy="540000"/>
          </a:xfrm>
          <a:prstGeom prst="ellipse">
            <a:avLst/>
          </a:prstGeom>
          <a:solidFill>
            <a:srgbClr val="0C6264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Segoe UI" panose="020B0502040204020203" pitchFamily="34" charset="0"/>
                <a:cs typeface="Segoe UI" panose="020B0502040204020203" pitchFamily="34" charset="0"/>
                <a:sym typeface="Wingdings" panose="05000000000000000000" pitchFamily="2" charset="2"/>
              </a:rPr>
              <a:t></a:t>
            </a:r>
            <a:endParaRPr lang="ru-RU" sz="3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1" name="Овал 30"/>
          <p:cNvSpPr/>
          <p:nvPr/>
        </p:nvSpPr>
        <p:spPr>
          <a:xfrm>
            <a:off x="81111" y="3666110"/>
            <a:ext cx="540000" cy="540000"/>
          </a:xfrm>
          <a:prstGeom prst="ellipse">
            <a:avLst/>
          </a:prstGeom>
          <a:solidFill>
            <a:srgbClr val="0C6264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Segoe UI" panose="020B0502040204020203" pitchFamily="34" charset="0"/>
                <a:cs typeface="Segoe UI" panose="020B0502040204020203" pitchFamily="34" charset="0"/>
                <a:sym typeface="Wingdings" panose="05000000000000000000" pitchFamily="2" charset="2"/>
              </a:rPr>
              <a:t></a:t>
            </a:r>
            <a:endParaRPr lang="ru-RU" sz="3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2" name="Овал 31"/>
          <p:cNvSpPr/>
          <p:nvPr/>
        </p:nvSpPr>
        <p:spPr>
          <a:xfrm>
            <a:off x="81111" y="4309249"/>
            <a:ext cx="540000" cy="540000"/>
          </a:xfrm>
          <a:prstGeom prst="ellipse">
            <a:avLst/>
          </a:prstGeom>
          <a:solidFill>
            <a:srgbClr val="0C6264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Segoe UI" panose="020B0502040204020203" pitchFamily="34" charset="0"/>
                <a:cs typeface="Segoe UI" panose="020B0502040204020203" pitchFamily="34" charset="0"/>
                <a:sym typeface="Wingdings" panose="05000000000000000000" pitchFamily="2" charset="2"/>
              </a:rPr>
              <a:t></a:t>
            </a:r>
            <a:endParaRPr lang="ru-RU" sz="3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3" name="Овал 32"/>
          <p:cNvSpPr/>
          <p:nvPr/>
        </p:nvSpPr>
        <p:spPr>
          <a:xfrm>
            <a:off x="81111" y="4969013"/>
            <a:ext cx="540000" cy="540000"/>
          </a:xfrm>
          <a:prstGeom prst="ellipse">
            <a:avLst/>
          </a:prstGeom>
          <a:solidFill>
            <a:srgbClr val="0C6264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Segoe UI" panose="020B0502040204020203" pitchFamily="34" charset="0"/>
                <a:cs typeface="Segoe UI" panose="020B0502040204020203" pitchFamily="34" charset="0"/>
                <a:sym typeface="Wingdings" panose="05000000000000000000" pitchFamily="2" charset="2"/>
              </a:rPr>
              <a:t></a:t>
            </a:r>
            <a:endParaRPr lang="ru-RU" sz="3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4" name="Овал 33"/>
          <p:cNvSpPr/>
          <p:nvPr/>
        </p:nvSpPr>
        <p:spPr>
          <a:xfrm>
            <a:off x="81111" y="5604904"/>
            <a:ext cx="540000" cy="540000"/>
          </a:xfrm>
          <a:prstGeom prst="ellipse">
            <a:avLst/>
          </a:prstGeom>
          <a:solidFill>
            <a:srgbClr val="0C6264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Segoe UI" panose="020B0502040204020203" pitchFamily="34" charset="0"/>
                <a:cs typeface="Segoe UI" panose="020B0502040204020203" pitchFamily="34" charset="0"/>
                <a:sym typeface="Wingdings" panose="05000000000000000000" pitchFamily="2" charset="2"/>
              </a:rPr>
              <a:t></a:t>
            </a:r>
            <a:endParaRPr lang="ru-RU" sz="3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01579"/>
            <a:ext cx="816935" cy="859611"/>
          </a:xfrm>
          <a:prstGeom prst="rect">
            <a:avLst/>
          </a:prstGeom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/>
          </p:nvPr>
        </p:nvGraphicFramePr>
        <p:xfrm>
          <a:off x="351111" y="6212279"/>
          <a:ext cx="11520000" cy="6721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20000">
                  <a:extLst>
                    <a:ext uri="{9D8B030D-6E8A-4147-A177-3AD203B41FA5}">
                      <a16:colId xmlns:a16="http://schemas.microsoft.com/office/drawing/2014/main" xmlns="" val="375052072"/>
                    </a:ext>
                  </a:extLst>
                </a:gridCol>
              </a:tblGrid>
              <a:tr h="527339">
                <a:tc>
                  <a:txBody>
                    <a:bodyPr/>
                    <a:lstStyle/>
                    <a:p>
                      <a:pPr marL="447675" indent="0"/>
                      <a:r>
                        <a:rPr lang="ru-RU" sz="1420" b="1" kern="1200" dirty="0" smtClean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Переход на новую систему управления муниципальными программами,</a:t>
                      </a:r>
                      <a:r>
                        <a:rPr lang="ru-RU" sz="1420" b="1" kern="1200" baseline="0" dirty="0" smtClean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пересматривающую перевод на единые проектные принципы управления, совершенствование механизма целеполагания с ориентацией на достижение национальных целей развития</a:t>
                      </a:r>
                      <a:endParaRPr lang="ru-RU" sz="1420" b="1" kern="1200" dirty="0" smtClean="0">
                        <a:solidFill>
                          <a:prstClr val="black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05245956"/>
                  </a:ext>
                </a:extLst>
              </a:tr>
              <a:tr h="144847">
                <a:tc>
                  <a:txBody>
                    <a:bodyPr/>
                    <a:lstStyle/>
                    <a:p>
                      <a:endParaRPr lang="ru-RU" sz="100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9318321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7363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9927540"/>
              </p:ext>
            </p:extLst>
          </p:nvPr>
        </p:nvGraphicFramePr>
        <p:xfrm>
          <a:off x="182373" y="660110"/>
          <a:ext cx="11880000" cy="5838951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50691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1266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3991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3991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8991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1" i="0" kern="1200" cap="none" baseline="0" dirty="0" smtClean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Наименование</a:t>
                      </a:r>
                      <a:endParaRPr lang="ru-RU" sz="1600" b="1" i="0" kern="1200" cap="none" baseline="0" dirty="0">
                        <a:solidFill>
                          <a:schemeClr val="bg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1" i="0" kern="1200" cap="none" baseline="0" dirty="0" smtClean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2024 год</a:t>
                      </a:r>
                      <a:endParaRPr lang="ru-RU" sz="1600" b="1" i="0" kern="1200" cap="none" baseline="0" dirty="0">
                        <a:solidFill>
                          <a:schemeClr val="bg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1" i="0" kern="1200" cap="none" baseline="0" dirty="0" smtClean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2025 год</a:t>
                      </a:r>
                      <a:endParaRPr lang="ru-RU" sz="1600" b="1" i="0" kern="1200" cap="none" baseline="0" dirty="0">
                        <a:solidFill>
                          <a:schemeClr val="bg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1" i="0" kern="1200" cap="none" baseline="0" dirty="0" smtClean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2026 год</a:t>
                      </a:r>
                      <a:endParaRPr lang="ru-RU" sz="1600" b="1" i="0" kern="1200" cap="none" baseline="0" dirty="0">
                        <a:solidFill>
                          <a:schemeClr val="bg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90468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Доходы всего, </a:t>
                      </a:r>
                    </a:p>
                    <a:p>
                      <a:r>
                        <a:rPr lang="ru-RU" sz="1600" b="0" i="1" kern="1200" baseline="0" dirty="0" smtClean="0">
                          <a:solidFill>
                            <a:schemeClr val="dk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в том числе:</a:t>
                      </a:r>
                      <a:endParaRPr lang="ru-RU" sz="1600" b="0" i="1" kern="1200" dirty="0">
                        <a:solidFill>
                          <a:schemeClr val="dk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22 295,3</a:t>
                      </a:r>
                      <a:endParaRPr lang="ru-RU" sz="2000" b="1" kern="1200" dirty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15 734,3</a:t>
                      </a:r>
                      <a:endParaRPr lang="ru-RU" sz="2000" b="1" kern="1200" dirty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15 328,5</a:t>
                      </a:r>
                      <a:endParaRPr lang="ru-RU" sz="2000" b="1" kern="1200" dirty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54395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600" b="0" i="1" kern="1200" dirty="0" smtClean="0">
                          <a:solidFill>
                            <a:schemeClr val="dk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налоговые</a:t>
                      </a:r>
                      <a:r>
                        <a:rPr lang="ru-RU" sz="1600" b="0" i="1" kern="1200" baseline="0" dirty="0" smtClean="0">
                          <a:solidFill>
                            <a:schemeClr val="dk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и</a:t>
                      </a:r>
                      <a:r>
                        <a:rPr lang="ru-RU" sz="1600" b="0" i="1" kern="1200" dirty="0" smtClean="0">
                          <a:solidFill>
                            <a:schemeClr val="dk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неналоговые доходы</a:t>
                      </a:r>
                      <a:br>
                        <a:rPr lang="ru-RU" sz="1600" b="0" i="1" kern="1200" dirty="0" smtClean="0">
                          <a:solidFill>
                            <a:schemeClr val="dk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</a:br>
                      <a:r>
                        <a:rPr kumimoji="0" lang="ru-RU" sz="14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норматив отчислений от НДФЛ, %</a:t>
                      </a:r>
                      <a:endParaRPr kumimoji="0" lang="ru-RU" sz="1400" b="1" i="1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i="1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7 656,6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rgbClr val="C0000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28,3</a:t>
                      </a:r>
                      <a:endParaRPr kumimoji="0" lang="ru-RU" sz="1200" b="1" i="1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i="1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5 887,0</a:t>
                      </a:r>
                      <a:br>
                        <a:rPr lang="ru-RU" sz="1600" i="1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</a:br>
                      <a:r>
                        <a:rPr lang="ru-RU" sz="1400" b="1" i="1" dirty="0" smtClean="0">
                          <a:solidFill>
                            <a:srgbClr val="C0000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17,1</a:t>
                      </a:r>
                      <a:endParaRPr kumimoji="0" lang="ru-RU" sz="1400" b="1" i="1" u="none" strike="noStrike" kern="1200" cap="none" spc="0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i="1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6 161,5</a:t>
                      </a:r>
                      <a:br>
                        <a:rPr lang="ru-RU" sz="1600" i="1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</a:br>
                      <a:r>
                        <a:rPr lang="ru-RU" sz="1400" b="1" i="1" dirty="0" smtClean="0">
                          <a:solidFill>
                            <a:srgbClr val="C0000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17,8</a:t>
                      </a:r>
                      <a:endParaRPr kumimoji="0" lang="ru-RU" sz="1400" b="1" i="1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16816">
                <a:tc>
                  <a:txBody>
                    <a:bodyPr/>
                    <a:lstStyle/>
                    <a:p>
                      <a:pPr marL="285750" marR="0" lvl="0" indent="-285750" algn="l" defTabSz="8676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1600" b="0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безвозмездные поступления,</a:t>
                      </a:r>
                      <a:r>
                        <a:rPr lang="ru-RU" sz="1600" b="1" kern="1200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ru-RU" sz="1450" b="0" kern="1200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в том числе:</a:t>
                      </a:r>
                      <a:endParaRPr lang="ru-RU" sz="1450" b="0" kern="1200" dirty="0" smtClean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14 638,7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9 847,3</a:t>
                      </a:r>
                      <a:endParaRPr lang="ru-RU" sz="1600" b="0" i="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9 167,0</a:t>
                      </a:r>
                      <a:endParaRPr lang="ru-RU" sz="1600" b="0" i="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15580340"/>
                  </a:ext>
                </a:extLst>
              </a:tr>
              <a:tr h="316816">
                <a:tc>
                  <a:txBody>
                    <a:bodyPr/>
                    <a:lstStyle/>
                    <a:p>
                      <a:pPr marL="265113" lvl="1" indent="0">
                        <a:buFont typeface="Calibri" panose="020F0502020204030204" pitchFamily="34" charset="0"/>
                        <a:buChar char="̶"/>
                      </a:pPr>
                      <a:r>
                        <a:rPr lang="ru-RU" sz="1600" b="0" i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 субвенция</a:t>
                      </a:r>
                      <a:endParaRPr lang="ru-RU" sz="1600" b="0" i="1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6 994,4</a:t>
                      </a:r>
                      <a:endParaRPr lang="ru-RU" sz="1600" b="0" i="1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6 987,1</a:t>
                      </a:r>
                      <a:endParaRPr lang="ru-RU" sz="1600" b="0" i="1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6 978,3</a:t>
                      </a:r>
                      <a:endParaRPr lang="ru-RU" sz="1600" b="0" i="1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4142378"/>
                  </a:ext>
                </a:extLst>
              </a:tr>
              <a:tr h="316816">
                <a:tc>
                  <a:txBody>
                    <a:bodyPr/>
                    <a:lstStyle/>
                    <a:p>
                      <a:pPr marL="265113" lvl="1" indent="0">
                        <a:buFont typeface="Calibri" panose="020F0502020204030204" pitchFamily="34" charset="0"/>
                        <a:buChar char="̶"/>
                      </a:pPr>
                      <a:r>
                        <a:rPr lang="ru-RU" sz="1600" b="0" i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 субсидии</a:t>
                      </a:r>
                      <a:endParaRPr lang="ru-RU" sz="1600" b="0" i="1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6 754,1</a:t>
                      </a:r>
                      <a:endParaRPr lang="ru-RU" sz="1600" b="0" i="1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2 860,2</a:t>
                      </a:r>
                      <a:endParaRPr lang="ru-RU" sz="1600" b="0" i="1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2 188,7</a:t>
                      </a: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15565837"/>
                  </a:ext>
                </a:extLst>
              </a:tr>
              <a:tr h="316816">
                <a:tc>
                  <a:txBody>
                    <a:bodyPr/>
                    <a:lstStyle/>
                    <a:p>
                      <a:pPr marL="265113" lvl="1" indent="0">
                        <a:buFont typeface="Calibri" panose="020F0502020204030204" pitchFamily="34" charset="0"/>
                        <a:buChar char="̶"/>
                      </a:pPr>
                      <a:r>
                        <a:rPr lang="ru-RU" sz="1600" b="0" i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 дотация</a:t>
                      </a:r>
                      <a:endParaRPr lang="ru-RU" sz="1600" b="0" i="1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i="1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890,2</a:t>
                      </a:r>
                      <a:endParaRPr lang="ru-RU" sz="1600" b="0" i="1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1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–</a:t>
                      </a:r>
                      <a:endParaRPr lang="ru-RU" sz="1600" b="0" i="1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1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–</a:t>
                      </a: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3019590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ru-RU" sz="100" b="0" kern="1200" dirty="0">
                        <a:solidFill>
                          <a:schemeClr val="dk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01569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Расходы всего, </a:t>
                      </a:r>
                      <a:endParaRPr lang="en-US" sz="2000" b="1" kern="1200" dirty="0" smtClean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  <a:p>
                      <a:r>
                        <a:rPr lang="ru-RU" sz="1600" b="0" i="1" kern="1200" baseline="0" dirty="0" smtClean="0">
                          <a:solidFill>
                            <a:schemeClr val="dk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из них:</a:t>
                      </a:r>
                      <a:endParaRPr lang="ru-RU" sz="1600" b="0" i="1" kern="1200" baseline="0" dirty="0">
                        <a:solidFill>
                          <a:schemeClr val="dk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1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22 401,3</a:t>
                      </a:r>
                      <a:endParaRPr lang="ru-RU" sz="2000" b="1" kern="1200" dirty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1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15 734,3</a:t>
                      </a:r>
                      <a:endParaRPr lang="ru-RU" sz="2000" b="1" kern="1200" dirty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1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15 328,5</a:t>
                      </a:r>
                      <a:endParaRPr lang="ru-RU" sz="2000" b="1" kern="1200" dirty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31273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600" b="0" i="1" kern="1200" dirty="0" smtClean="0">
                          <a:solidFill>
                            <a:schemeClr val="dk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условно - утвержденные расходы</a:t>
                      </a:r>
                      <a:endParaRPr lang="ru-RU" sz="1600" b="0" i="1" kern="1200" dirty="0">
                        <a:solidFill>
                          <a:schemeClr val="dk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i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–</a:t>
                      </a: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i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320,2</a:t>
                      </a:r>
                      <a:endParaRPr lang="ru-RU" sz="1600" i="1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i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472,8</a:t>
                      </a:r>
                      <a:endParaRPr lang="ru-RU" sz="1600" i="1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320844865"/>
                  </a:ext>
                </a:extLst>
              </a:tr>
              <a:tr h="130097">
                <a:tc>
                  <a:txBody>
                    <a:bodyPr/>
                    <a:lstStyle/>
                    <a:p>
                      <a:endParaRPr lang="ru-RU" sz="100" b="0" kern="1200" dirty="0">
                        <a:solidFill>
                          <a:schemeClr val="dk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3405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2000" b="1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Дефицит</a:t>
                      </a:r>
                      <a:endParaRPr lang="ru-RU" sz="2000" b="1" kern="1200" dirty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1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- 106,0</a:t>
                      </a:r>
                      <a:endParaRPr lang="ru-RU" sz="2000" b="1" kern="1200" dirty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1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–</a:t>
                      </a:r>
                      <a:endParaRPr lang="ru-RU" sz="2000" b="1" kern="1200" dirty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1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–</a:t>
                      </a:r>
                      <a:endParaRPr lang="ru-RU" sz="2000" b="1" kern="1200" dirty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50986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600" b="0" i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Источники финансирования дефицита:</a:t>
                      </a:r>
                      <a:endParaRPr lang="ru-RU" sz="1600" b="0" i="1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2000" b="1" kern="1200" dirty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2000" b="1" kern="1200" dirty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2000" b="1" kern="1200" dirty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30927">
                <a:tc>
                  <a:txBody>
                    <a:bodyPr/>
                    <a:lstStyle/>
                    <a:p>
                      <a:pPr marL="0" marR="0" lvl="0" indent="0" algn="l" defTabSz="8676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600" b="0" i="1" kern="120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- </a:t>
                      </a:r>
                      <a:r>
                        <a:rPr lang="ru-RU" sz="1600" b="0" i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кредиты </a:t>
                      </a:r>
                      <a:r>
                        <a:rPr lang="ru-RU" sz="1600" b="0" i="1" kern="120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от кредитных организаций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i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100,0</a:t>
                      </a:r>
                      <a:endParaRPr lang="ru-RU" sz="1600" i="1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400" i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-</a:t>
                      </a:r>
                      <a:endParaRPr lang="ru-RU" sz="1400" i="1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400" i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-</a:t>
                      </a:r>
                      <a:endParaRPr lang="ru-RU" sz="1400" i="1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77504">
                <a:tc>
                  <a:txBody>
                    <a:bodyPr/>
                    <a:lstStyle/>
                    <a:p>
                      <a:pPr marL="0" marR="0" lvl="0" indent="0" algn="l" defTabSz="8676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600" b="0" i="1" kern="120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- изменение остатков средств на счете бюджета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i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6,0</a:t>
                      </a:r>
                      <a:endParaRPr lang="ru-RU" sz="1600" i="1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400" i="1" kern="120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400" i="1" kern="120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</a:tbl>
          </a:graphicData>
        </a:graphic>
      </p:graphicFrame>
      <p:sp>
        <p:nvSpPr>
          <p:cNvPr id="19" name="Текст 2"/>
          <p:cNvSpPr txBox="1">
            <a:spLocks/>
          </p:cNvSpPr>
          <p:nvPr/>
        </p:nvSpPr>
        <p:spPr>
          <a:xfrm>
            <a:off x="2077754" y="-3482"/>
            <a:ext cx="8615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b="1" cap="all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ПРОЕКТ БЮДЖЕТА ГОРОДА ЛИПЕЦКА НА </a:t>
            </a:r>
            <a:r>
              <a:rPr kumimoji="0" lang="ru-RU" sz="1800" b="1" i="0" u="none" strike="noStrike" kern="1200" cap="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2024 </a:t>
            </a:r>
            <a:r>
              <a:rPr kumimoji="0" lang="ru-RU" sz="1800" b="1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ГОД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И ПЛАНОВЫЙ ПЕРИОД </a:t>
            </a:r>
            <a:r>
              <a:rPr kumimoji="0" lang="ru-RU" sz="1800" b="1" i="0" u="none" strike="noStrike" kern="1200" cap="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2025 </a:t>
            </a:r>
            <a:r>
              <a:rPr kumimoji="0" lang="ru-RU" sz="1800" b="1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И </a:t>
            </a:r>
            <a:r>
              <a:rPr kumimoji="0" lang="ru-RU" sz="1800" b="1" i="0" u="none" strike="noStrike" kern="1200" cap="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2026 </a:t>
            </a:r>
            <a:r>
              <a:rPr kumimoji="0" lang="ru-RU" sz="1800" b="1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ГОДОВ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740305" y="6516322"/>
            <a:ext cx="4516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noProof="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7" name="TextBox 22"/>
          <p:cNvSpPr txBox="1"/>
          <p:nvPr/>
        </p:nvSpPr>
        <p:spPr>
          <a:xfrm>
            <a:off x="11042543" y="319684"/>
            <a:ext cx="10198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млн. рублей</a:t>
            </a:r>
          </a:p>
        </p:txBody>
      </p:sp>
    </p:spTree>
    <p:extLst>
      <p:ext uri="{BB962C8B-B14F-4D97-AF65-F5344CB8AC3E}">
        <p14:creationId xmlns:p14="http://schemas.microsoft.com/office/powerpoint/2010/main" val="3880410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16000" y="863393"/>
            <a:ext cx="9525148" cy="336014"/>
          </a:xfrm>
          <a:prstGeom prst="rect">
            <a:avLst/>
          </a:prstGeom>
          <a:solidFill>
            <a:srgbClr val="EFFB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640971"/>
              </p:ext>
            </p:extLst>
          </p:nvPr>
        </p:nvGraphicFramePr>
        <p:xfrm>
          <a:off x="245999" y="1449080"/>
          <a:ext cx="11700000" cy="19138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064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435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906450">
                  <a:extLst>
                    <a:ext uri="{9D8B030D-6E8A-4147-A177-3AD203B41FA5}">
                      <a16:colId xmlns:a16="http://schemas.microsoft.com/office/drawing/2014/main" xmlns="" val="1881825853"/>
                    </a:ext>
                  </a:extLst>
                </a:gridCol>
                <a:gridCol w="943550">
                  <a:extLst>
                    <a:ext uri="{9D8B030D-6E8A-4147-A177-3AD203B41FA5}">
                      <a16:colId xmlns:a16="http://schemas.microsoft.com/office/drawing/2014/main" xmlns="" val="1514885887"/>
                    </a:ext>
                  </a:extLst>
                </a:gridCol>
              </a:tblGrid>
              <a:tr h="654040"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C6264"/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1200" b="1" kern="1200" cap="all" dirty="0" smtClean="0">
                          <a:ln>
                            <a:noFill/>
                          </a:ln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НП «Безопасные качественные </a:t>
                      </a:r>
                      <a:br>
                        <a:rPr lang="ru-RU" sz="1200" b="1" kern="1200" cap="all" dirty="0" smtClean="0">
                          <a:ln>
                            <a:noFill/>
                          </a:ln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</a:br>
                      <a:r>
                        <a:rPr lang="ru-RU" sz="1200" b="1" kern="1200" cap="all" dirty="0" smtClean="0">
                          <a:ln>
                            <a:noFill/>
                          </a:ln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дороги»</a:t>
                      </a:r>
                    </a:p>
                    <a:p>
                      <a:pPr marL="263525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50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en-US" sz="1050" b="0" i="1" kern="1200" cap="none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ru-RU" sz="1050" b="0" i="1" kern="1200" cap="none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ремонт и реконструкция дорог и мостов</a:t>
                      </a:r>
                    </a:p>
                    <a:p>
                      <a:pPr marL="263525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50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1050" b="0" i="1" kern="1200" cap="none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концессионное соглашение на развитие электротранспорта</a:t>
                      </a:r>
                    </a:p>
                  </a:txBody>
                  <a:tcPr marL="86768" marR="86768" marT="43384" marB="43384">
                    <a:lnL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200" b="1" i="1" kern="1200" cap="all" dirty="0" smtClean="0">
                          <a:ln>
                            <a:noFill/>
                          </a:ln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3 198,6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-RU" sz="1200" b="1" i="1" kern="1200" cap="all" dirty="0" smtClean="0">
                        <a:ln>
                          <a:noFill/>
                        </a:ln>
                        <a:solidFill>
                          <a:srgbClr val="0C6264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050" b="0" i="1" kern="1200" cap="all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1 717,0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-RU" sz="500" b="0" i="1" kern="1200" cap="all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050" b="0" i="1" kern="1200" cap="all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1 481,6</a:t>
                      </a:r>
                    </a:p>
                  </a:txBody>
                  <a:tcPr marL="86768" marR="86768" marT="43384" marB="43384">
                    <a:lnL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C6264"/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kumimoji="0" lang="ru-RU" sz="1200" b="1" i="0" u="none" strike="noStrike" kern="1200" cap="all" spc="0" normalizeH="0" baseline="0" noProof="0" dirty="0" smtClean="0">
                          <a:ln>
                            <a:noFill/>
                          </a:ln>
                          <a:solidFill>
                            <a:srgbClr val="0C6264"/>
                          </a:solidFill>
                          <a:effectLst/>
                          <a:uLnTx/>
                          <a:uFillTx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НП «ОБРАЗОВАНИЕ»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C6264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ru-RU" sz="105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(строительство школы в </a:t>
                      </a:r>
                      <a:r>
                        <a:rPr kumimoji="0" lang="ru-RU" sz="1050" b="0" i="1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микр</a:t>
                      </a:r>
                      <a:r>
                        <a:rPr kumimoji="0" lang="ru-RU" sz="105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. «Елецкий»)</a:t>
                      </a:r>
                      <a:endParaRPr kumimoji="0" lang="ru-RU" sz="1050" b="0" i="0" u="none" strike="noStrike" kern="1200" cap="all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>
                    <a:lnL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200" b="1" i="1" kern="1200" cap="all" dirty="0" smtClean="0">
                          <a:ln>
                            <a:noFill/>
                          </a:ln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1 258,0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-RU" sz="1200" b="1" i="1" kern="1200" cap="all" dirty="0" smtClean="0">
                        <a:ln>
                          <a:noFill/>
                        </a:ln>
                        <a:solidFill>
                          <a:srgbClr val="0C6264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-RU" sz="1200" b="1" i="1" kern="1200" cap="all" dirty="0" smtClean="0">
                        <a:ln>
                          <a:noFill/>
                        </a:ln>
                        <a:solidFill>
                          <a:srgbClr val="0C6264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>
                    <a:lnL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04000">
                <a:tc rowSpan="2">
                  <a:txBody>
                    <a:bodyPr/>
                    <a:lstStyle/>
                    <a:p>
                      <a:pPr marL="180975" indent="-180975" algn="l">
                        <a:spcAft>
                          <a:spcPts val="0"/>
                        </a:spcAft>
                        <a:buClr>
                          <a:srgbClr val="0C6264"/>
                        </a:buClr>
                        <a:buFont typeface="Wingdings" panose="05000000000000000000" pitchFamily="2" charset="2"/>
                        <a:buChar char="Ø"/>
                      </a:pPr>
                      <a:r>
                        <a:rPr lang="ru-RU" sz="1200" b="1" kern="1200" cap="all" dirty="0" smtClean="0">
                          <a:ln>
                            <a:noFill/>
                          </a:ln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НП «Жилье и городская среда»</a:t>
                      </a:r>
                    </a:p>
                    <a:p>
                      <a:pPr marL="180975" indent="-180975" algn="l">
                        <a:spcAft>
                          <a:spcPts val="0"/>
                        </a:spcAft>
                        <a:buClr>
                          <a:srgbClr val="0C6264"/>
                        </a:buClr>
                        <a:buFont typeface="Wingdings" panose="05000000000000000000" pitchFamily="2" charset="2"/>
                        <a:buChar char="Ø"/>
                      </a:pPr>
                      <a:endParaRPr lang="ru-RU" sz="300" b="1" kern="1200" cap="all" dirty="0" smtClean="0">
                        <a:ln>
                          <a:noFill/>
                        </a:ln>
                        <a:solidFill>
                          <a:srgbClr val="0C6264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  <a:p>
                      <a:pPr marL="261938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1050" b="0" i="1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строительство инженерных сетей (СТИМУЛ)</a:t>
                      </a:r>
                    </a:p>
                    <a:p>
                      <a:pPr marL="261938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1050" b="0" i="1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формирование комфортной городской среды</a:t>
                      </a:r>
                    </a:p>
                    <a:p>
                      <a:pPr marL="261938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1050" b="0" i="1" kern="1200" cap="none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модернизация системы водоснабжения пос. Сырский Рудник</a:t>
                      </a:r>
                    </a:p>
                  </a:txBody>
                  <a:tcPr marL="86768" marR="86768" marT="43384" marB="43384" anchor="ctr">
                    <a:lnL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200" b="1" i="1" kern="1200" cap="all" dirty="0" smtClean="0">
                          <a:ln>
                            <a:noFill/>
                          </a:ln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1 405,3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-RU" sz="100" b="1" i="1" kern="1200" cap="all" dirty="0" smtClean="0">
                        <a:ln>
                          <a:noFill/>
                        </a:ln>
                        <a:solidFill>
                          <a:srgbClr val="0C6264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050" b="0" i="1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975,8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050" b="0" i="1" kern="12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303,3</a:t>
                      </a:r>
                      <a:endParaRPr lang="ru-RU" sz="1050" b="0" i="1" kern="12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050" b="0" i="1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126,2</a:t>
                      </a:r>
                    </a:p>
                  </a:txBody>
                  <a:tcPr marL="86768" marR="86768" marT="43384" marB="43384" anchor="ctr">
                    <a:lnL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C6264"/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kumimoji="0" lang="ru-RU" sz="1200" b="1" i="0" u="none" strike="noStrike" kern="1200" cap="all" spc="0" normalizeH="0" baseline="0" noProof="0" dirty="0" smtClean="0">
                          <a:ln>
                            <a:noFill/>
                          </a:ln>
                          <a:solidFill>
                            <a:srgbClr val="0C6264"/>
                          </a:solidFill>
                          <a:effectLst/>
                          <a:uLnTx/>
                          <a:uFillTx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НП «КУЛЬТУРА»</a:t>
                      </a:r>
                      <a:r>
                        <a:rPr kumimoji="0" lang="ru-RU" sz="1200" b="0" i="0" u="none" strike="noStrike" kern="1200" cap="all" spc="0" normalizeH="0" baseline="0" noProof="0" dirty="0" smtClean="0">
                          <a:ln>
                            <a:noFill/>
                          </a:ln>
                          <a:solidFill>
                            <a:srgbClr val="0C6264"/>
                          </a:solidFill>
                          <a:effectLst/>
                          <a:uLnTx/>
                          <a:uFillTx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C6264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ru-RU" sz="105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(оснащение муниципального театра, повышение квалификации работников учреждений культуры)</a:t>
                      </a:r>
                    </a:p>
                  </a:txBody>
                  <a:tcPr marL="86768" marR="86768" marT="43384" marB="43384">
                    <a:lnL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-RU" sz="1200" b="1" i="1" kern="1200" cap="all" dirty="0" smtClean="0">
                        <a:ln>
                          <a:noFill/>
                        </a:ln>
                        <a:solidFill>
                          <a:srgbClr val="0C6264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200" b="1" i="1" kern="1200" cap="all" dirty="0" smtClean="0">
                          <a:ln>
                            <a:noFill/>
                          </a:ln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7,9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-RU" sz="1200" b="1" i="1" kern="1200" cap="all" dirty="0" smtClean="0">
                        <a:ln>
                          <a:noFill/>
                        </a:ln>
                        <a:solidFill>
                          <a:srgbClr val="0C6264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>
                    <a:lnL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74220">
                <a:tc vMerge="1">
                  <a:txBody>
                    <a:bodyPr/>
                    <a:lstStyle/>
                    <a:p>
                      <a:pPr marL="261938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50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endParaRPr lang="ru-RU" sz="900" b="0" i="1" kern="1200" cap="none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>
                    <a:lnL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50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-RU" sz="900" b="0" i="1" kern="12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>
                    <a:lnL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C6264"/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kumimoji="0" lang="ru-RU" sz="1200" b="1" i="0" u="none" strike="noStrike" kern="1200" cap="all" spc="0" normalizeH="0" baseline="0" noProof="0" dirty="0" smtClean="0">
                          <a:ln>
                            <a:noFill/>
                          </a:ln>
                          <a:solidFill>
                            <a:srgbClr val="0C6264"/>
                          </a:solidFill>
                          <a:effectLst/>
                          <a:uLnTx/>
                          <a:uFillTx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НП «Демография»</a:t>
                      </a:r>
                    </a:p>
                    <a:p>
                      <a:pPr marL="93663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ru-RU" sz="105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(приобретение оборудования и спортивного инвентаря)</a:t>
                      </a:r>
                    </a:p>
                  </a:txBody>
                  <a:tcPr marL="86768" marR="86768" marT="43384" marB="43384">
                    <a:lnL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200" b="1" i="1" kern="1200" cap="all" dirty="0" smtClean="0">
                          <a:ln>
                            <a:noFill/>
                          </a:ln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6,2</a:t>
                      </a:r>
                    </a:p>
                  </a:txBody>
                  <a:tcPr marL="86768" marR="86768" marT="43384" marB="43384">
                    <a:lnL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87592911"/>
                  </a:ext>
                </a:extLst>
              </a:tr>
            </a:tbl>
          </a:graphicData>
        </a:graphic>
      </p:graphicFrame>
      <p:sp>
        <p:nvSpPr>
          <p:cNvPr id="2" name="Текст 2"/>
          <p:cNvSpPr txBox="1">
            <a:spLocks/>
          </p:cNvSpPr>
          <p:nvPr/>
        </p:nvSpPr>
        <p:spPr>
          <a:xfrm>
            <a:off x="17604" y="-47157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b="1" cap="all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Участие города Липецка в привлечении средств из вышестоящих бюджетов в </a:t>
            </a:r>
            <a:r>
              <a:rPr kumimoji="0" lang="ru-RU" sz="1800" b="1" i="0" u="none" strike="noStrike" kern="1200" cap="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2024 </a:t>
            </a:r>
            <a:r>
              <a:rPr kumimoji="0" lang="ru-RU" sz="1800" b="1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году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8188298"/>
              </p:ext>
            </p:extLst>
          </p:nvPr>
        </p:nvGraphicFramePr>
        <p:xfrm>
          <a:off x="232962" y="438011"/>
          <a:ext cx="11713037" cy="9613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260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893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5410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600" b="1" cap="all" dirty="0" smtClean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Всего планируется направить на мероприятия Национальных проектов:</a:t>
                      </a:r>
                    </a:p>
                  </a:txBody>
                  <a:tcPr marL="86768" marR="86768" marT="43384" marB="43384">
                    <a:lnL w="190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-RU" sz="100" b="1" cap="all" dirty="0" smtClean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>
                    <a:lnL w="190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800" b="1" i="0" kern="1200" cap="all" dirty="0" smtClean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5 876,0</a:t>
                      </a:r>
                      <a:endParaRPr lang="ru-RU" sz="1800" b="1" i="0" kern="1200" cap="all" dirty="0">
                        <a:solidFill>
                          <a:schemeClr val="bg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85725" marR="0" lvl="0" indent="952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F0502020204030204" pitchFamily="34" charset="0"/>
                        <a:buChar char="–"/>
                        <a:tabLst>
                          <a:tab pos="266700" algn="l"/>
                        </a:tabLst>
                        <a:defRPr/>
                      </a:pPr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средства вышестоящих бюджетов</a:t>
                      </a:r>
                      <a:endParaRPr lang="ru-RU" sz="1400" b="1" i="1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190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6195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5">
                            <a:lumMod val="75000"/>
                          </a:schemeClr>
                        </a:buClr>
                        <a:buSzTx/>
                        <a:buFont typeface="Calibri" panose="020F0502020204030204" pitchFamily="34" charset="0"/>
                        <a:buChar char="–"/>
                        <a:tabLst>
                          <a:tab pos="266700" algn="l"/>
                        </a:tabLst>
                        <a:defRPr/>
                      </a:pPr>
                      <a:endParaRPr lang="ru-RU" sz="100" b="1" i="1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190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800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5 450,6</a:t>
                      </a:r>
                    </a:p>
                  </a:txBody>
                  <a:tcPr marL="86768" marR="86768" marT="43384" marB="43384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85725" marR="0" lvl="0" indent="952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F0502020204030204" pitchFamily="34" charset="0"/>
                        <a:buChar char="–"/>
                        <a:tabLst>
                          <a:tab pos="895350" algn="l"/>
                        </a:tabLst>
                        <a:defRPr/>
                      </a:pPr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средства городского бюджета</a:t>
                      </a:r>
                    </a:p>
                  </a:txBody>
                  <a:tcPr marL="86768" marR="86768" marT="43384" marB="43384" anchor="ctr">
                    <a:lnL w="190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6195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5">
                            <a:lumMod val="75000"/>
                          </a:schemeClr>
                        </a:buClr>
                        <a:buSzTx/>
                        <a:buFont typeface="Calibri" panose="020F0502020204030204" pitchFamily="34" charset="0"/>
                        <a:buChar char="–"/>
                        <a:tabLst>
                          <a:tab pos="895350" algn="l"/>
                        </a:tabLst>
                        <a:defRPr/>
                      </a:pPr>
                      <a:endParaRPr lang="ru-RU" sz="100" b="0" i="0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190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800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425,4</a:t>
                      </a:r>
                    </a:p>
                  </a:txBody>
                  <a:tcPr marL="86768" marR="86768" marT="43384" marB="43384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cxnSp>
        <p:nvCxnSpPr>
          <p:cNvPr id="4" name="Прямая соединительная линия 3"/>
          <p:cNvCxnSpPr>
            <a:stCxn id="12" idx="0"/>
            <a:endCxn id="12" idx="2"/>
          </p:cNvCxnSpPr>
          <p:nvPr/>
        </p:nvCxnSpPr>
        <p:spPr>
          <a:xfrm>
            <a:off x="6095999" y="1449080"/>
            <a:ext cx="0" cy="1913844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26" name="Таблица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9696372"/>
              </p:ext>
            </p:extLst>
          </p:nvPr>
        </p:nvGraphicFramePr>
        <p:xfrm>
          <a:off x="245999" y="3412649"/>
          <a:ext cx="11711736" cy="10527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260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893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528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1814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400" b="1" kern="1200" cap="all" dirty="0" smtClean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Кроме этого в рамках софинансирования с областным бюджетом на реализацию собственных расходных полномочий планируется направить :</a:t>
                      </a:r>
                    </a:p>
                  </a:txBody>
                  <a:tcPr marL="86768" marR="86768" marT="43384" marB="43384">
                    <a:lnL w="190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-RU" sz="200" b="1" cap="all" dirty="0" smtClean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>
                    <a:lnL w="190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600" b="1" i="0" kern="1200" cap="all" dirty="0" smtClean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1 459,7</a:t>
                      </a:r>
                      <a:endParaRPr lang="ru-RU" sz="1600" b="1" i="0" kern="1200" cap="all" dirty="0">
                        <a:solidFill>
                          <a:schemeClr val="bg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01623">
                <a:tc>
                  <a:txBody>
                    <a:bodyPr/>
                    <a:lstStyle/>
                    <a:p>
                      <a:pPr marL="85725" marR="0" lvl="0" indent="952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F0502020204030204" pitchFamily="34" charset="0"/>
                        <a:buChar char="–"/>
                        <a:tabLst>
                          <a:tab pos="266700" algn="l"/>
                        </a:tabLst>
                        <a:defRPr/>
                      </a:pPr>
                      <a:r>
                        <a:rPr lang="ru-RU" sz="1200" b="1" i="0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средства вышестоящих бюджетов </a:t>
                      </a:r>
                      <a:endParaRPr lang="ru-RU" sz="1200" b="1" i="0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190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6195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5">
                            <a:lumMod val="75000"/>
                          </a:schemeClr>
                        </a:buClr>
                        <a:buSzTx/>
                        <a:buFont typeface="Calibri" panose="020F0502020204030204" pitchFamily="34" charset="0"/>
                        <a:buChar char="–"/>
                        <a:tabLst>
                          <a:tab pos="266700" algn="l"/>
                        </a:tabLst>
                        <a:defRPr/>
                      </a:pPr>
                      <a:endParaRPr lang="ru-RU" sz="200" b="0" i="1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190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800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1 303,5</a:t>
                      </a:r>
                    </a:p>
                  </a:txBody>
                  <a:tcPr marL="86768" marR="86768" marT="43384" marB="43384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85725" marR="0" lvl="0" indent="952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F0502020204030204" pitchFamily="34" charset="0"/>
                        <a:buChar char="–"/>
                        <a:tabLst>
                          <a:tab pos="266700" algn="l"/>
                        </a:tabLst>
                        <a:defRPr/>
                      </a:pPr>
                      <a:r>
                        <a:rPr lang="ru-RU" sz="1200" b="1" i="0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средства городского бюджета для софинансирования</a:t>
                      </a:r>
                    </a:p>
                  </a:txBody>
                  <a:tcPr marL="86768" marR="86768" marT="43384" marB="43384" anchor="ctr">
                    <a:lnL w="190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6195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5">
                            <a:lumMod val="75000"/>
                          </a:schemeClr>
                        </a:buClr>
                        <a:buSzTx/>
                        <a:buFont typeface="Calibri" panose="020F0502020204030204" pitchFamily="34" charset="0"/>
                        <a:buChar char="–"/>
                        <a:tabLst>
                          <a:tab pos="895350" algn="l"/>
                        </a:tabLst>
                        <a:defRPr/>
                      </a:pPr>
                      <a:endParaRPr lang="ru-RU" sz="200" b="0" i="0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190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800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156,2</a:t>
                      </a:r>
                    </a:p>
                  </a:txBody>
                  <a:tcPr marL="86768" marR="86768" marT="43384" marB="43384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graphicFrame>
        <p:nvGraphicFramePr>
          <p:cNvPr id="27" name="Таблица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2272419"/>
              </p:ext>
            </p:extLst>
          </p:nvPr>
        </p:nvGraphicFramePr>
        <p:xfrm>
          <a:off x="245999" y="4508626"/>
          <a:ext cx="11710212" cy="21624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2474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1037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988169">
                  <a:extLst>
                    <a:ext uri="{9D8B030D-6E8A-4147-A177-3AD203B41FA5}">
                      <a16:colId xmlns:a16="http://schemas.microsoft.com/office/drawing/2014/main" xmlns="" val="973796276"/>
                    </a:ext>
                  </a:extLst>
                </a:gridCol>
                <a:gridCol w="1086928">
                  <a:extLst>
                    <a:ext uri="{9D8B030D-6E8A-4147-A177-3AD203B41FA5}">
                      <a16:colId xmlns:a16="http://schemas.microsoft.com/office/drawing/2014/main" xmlns="" val="1845602395"/>
                    </a:ext>
                  </a:extLst>
                </a:gridCol>
              </a:tblGrid>
              <a:tr h="568083">
                <a:tc>
                  <a:txBody>
                    <a:bodyPr/>
                    <a:lstStyle/>
                    <a:p>
                      <a:pPr marL="90488" marR="0" lvl="0" indent="-904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>
                          <a:tab pos="90488" algn="l"/>
                        </a:tabLst>
                        <a:defRPr/>
                      </a:pPr>
                      <a:r>
                        <a:rPr kumimoji="0" lang="ru-RU" sz="900" b="1" i="0" u="none" strike="noStrike" kern="1200" cap="all" spc="0" normalizeH="0" baseline="0" noProof="0" dirty="0" smtClean="0">
                          <a:ln>
                            <a:noFill/>
                          </a:ln>
                          <a:solidFill>
                            <a:srgbClr val="0C6264"/>
                          </a:solidFill>
                          <a:effectLst/>
                          <a:uLnTx/>
                          <a:uFillTx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 МЕРОПРИЯТИЯ ПО МОДЕРНИЗАЦИИ ШКОЛЬНЫХ СИСТЕМ ОБРАЗОВАНИЯ </a:t>
                      </a:r>
                    </a:p>
                    <a:p>
                      <a:pPr marL="90488" marR="0" lvl="0" indent="-904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>
                          <a:tab pos="90488" algn="l"/>
                        </a:tabLst>
                        <a:defRPr/>
                      </a:pPr>
                      <a:r>
                        <a:rPr kumimoji="0" lang="ru-RU" sz="900" b="1" i="0" u="none" strike="noStrike" kern="1200" cap="all" spc="0" normalizeH="0" baseline="0" noProof="0" dirty="0" smtClean="0">
                          <a:ln>
                            <a:noFill/>
                          </a:ln>
                          <a:solidFill>
                            <a:srgbClr val="0C6264"/>
                          </a:solidFill>
                          <a:effectLst/>
                          <a:uLnTx/>
                          <a:uFillTx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   (СШ № 33,46,72) </a:t>
                      </a:r>
                    </a:p>
                    <a:p>
                      <a:pPr marL="182562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ru-RU" sz="900" b="1" i="0" u="none" strike="noStrike" kern="1200" cap="all" spc="0" normalizeH="0" baseline="0" noProof="0" dirty="0" smtClean="0">
                          <a:ln>
                            <a:noFill/>
                          </a:ln>
                          <a:solidFill>
                            <a:srgbClr val="0C6264"/>
                          </a:solidFill>
                          <a:effectLst/>
                          <a:uLnTx/>
                          <a:uFillTx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   </a:t>
                      </a:r>
                      <a:endParaRPr kumimoji="0" lang="ru-RU" sz="9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050" b="1" i="1" kern="1200" cap="all" dirty="0" smtClean="0">
                          <a:ln>
                            <a:noFill/>
                          </a:ln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643,7</a:t>
                      </a:r>
                    </a:p>
                  </a:txBody>
                  <a:tcPr marL="86768" marR="86768" marT="43384" marB="43384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marL="361950" marR="0" lvl="0" indent="-1809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rgbClr val="0C6264"/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kumimoji="0" lang="ru-RU" sz="900" b="1" i="0" u="none" strike="noStrike" kern="1200" cap="all" spc="0" normalizeH="0" baseline="0" noProof="0" dirty="0" smtClean="0">
                          <a:ln>
                            <a:noFill/>
                          </a:ln>
                          <a:solidFill>
                            <a:srgbClr val="0C6264"/>
                          </a:solidFill>
                          <a:effectLst/>
                          <a:uLnTx/>
                          <a:uFillTx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РЕАЛИЗАЦИЯ ПРОЕКТОВ в рамках концессионного соглашения ПО МОДЕРНИЗАЦИИ ОБЪЕКТОВ системы водоотведения</a:t>
                      </a:r>
                    </a:p>
                  </a:txBody>
                  <a:tcPr marL="86768" marR="86768" marT="43384" marB="43384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050" b="1" i="1" kern="1200" cap="all" dirty="0" smtClean="0">
                          <a:ln>
                            <a:noFill/>
                          </a:ln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43,6</a:t>
                      </a:r>
                    </a:p>
                  </a:txBody>
                  <a:tcPr marL="86768" marR="86768" marT="43384" marB="43384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13886616"/>
                  </a:ext>
                </a:extLst>
              </a:tr>
              <a:tr h="561551"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rgbClr val="0C6264"/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900" b="1" kern="1200" cap="all" baseline="0" dirty="0" smtClean="0">
                          <a:ln>
                            <a:noFill/>
                          </a:ln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Обеспечение антитеррористической и пожарной безопасности в учреждениях образования</a:t>
                      </a:r>
                    </a:p>
                  </a:txBody>
                  <a:tcPr marL="86768" marR="86768" marT="43384" marB="43384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050" b="1" i="1" kern="1200" cap="all" dirty="0" smtClean="0">
                          <a:ln>
                            <a:noFill/>
                          </a:ln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311,1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-RU" sz="1050" b="1" i="1" kern="1200" cap="all" dirty="0" smtClean="0">
                        <a:ln>
                          <a:noFill/>
                        </a:ln>
                        <a:solidFill>
                          <a:srgbClr val="0C6264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marL="357188" marR="0" lvl="0" indent="-1746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C6264"/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kumimoji="0" lang="ru-RU" sz="900" b="1" i="0" u="none" strike="noStrike" kern="1200" cap="all" spc="0" normalizeH="0" baseline="0" noProof="0" dirty="0" smtClean="0">
                          <a:ln>
                            <a:noFill/>
                          </a:ln>
                          <a:solidFill>
                            <a:srgbClr val="0C6264"/>
                          </a:solidFill>
                          <a:effectLst/>
                          <a:uLnTx/>
                          <a:uFillTx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Мероприятия по энергосбережению</a:t>
                      </a:r>
                    </a:p>
                    <a:p>
                      <a:endParaRPr lang="ru-RU" dirty="0"/>
                    </a:p>
                  </a:txBody>
                  <a:tcPr marL="86768" marR="86768" marT="43384" marB="43384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ru-RU" sz="1050" b="1" i="1" u="none" strike="noStrike" kern="1200" cap="all" spc="0" normalizeH="0" baseline="0" noProof="0" dirty="0" smtClean="0">
                          <a:ln>
                            <a:noFill/>
                          </a:ln>
                          <a:solidFill>
                            <a:srgbClr val="0C6264"/>
                          </a:solidFill>
                          <a:effectLst/>
                          <a:uLnTx/>
                          <a:uFillTx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43,2</a:t>
                      </a:r>
                    </a:p>
                    <a:p>
                      <a:endParaRPr lang="ru-RU" dirty="0"/>
                    </a:p>
                  </a:txBody>
                  <a:tcPr marL="86768" marR="86768" marT="43384" marB="43384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60404671"/>
                  </a:ext>
                </a:extLst>
              </a:tr>
              <a:tr h="504112"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rgbClr val="0C6264"/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endParaRPr lang="ru-RU" sz="500" b="1" kern="1200" cap="all" dirty="0" smtClean="0">
                        <a:ln>
                          <a:noFill/>
                        </a:ln>
                        <a:solidFill>
                          <a:srgbClr val="0C6264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  <a:p>
                      <a:pPr marL="180975" marR="0" lvl="0" indent="-1809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rgbClr val="0C6264"/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900" b="1" kern="1200" cap="all" dirty="0" smtClean="0">
                          <a:ln>
                            <a:noFill/>
                          </a:ln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ОСНАЩЕНИЕ</a:t>
                      </a:r>
                      <a:r>
                        <a:rPr lang="ru-RU" sz="900" b="1" kern="1200" cap="all" baseline="0" dirty="0" smtClean="0">
                          <a:ln>
                            <a:noFill/>
                          </a:ln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НОВЫХ МЕСТ В </a:t>
                      </a:r>
                      <a:r>
                        <a:rPr lang="ru-RU" sz="900" b="1" kern="1200" cap="all" baseline="0" dirty="0" err="1" smtClean="0">
                          <a:ln>
                            <a:noFill/>
                          </a:ln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оу</a:t>
                      </a:r>
                      <a:endParaRPr lang="ru-RU" sz="900" b="1" kern="1200" cap="all" baseline="0" dirty="0" smtClean="0">
                        <a:ln>
                          <a:noFill/>
                        </a:ln>
                        <a:solidFill>
                          <a:srgbClr val="0C6264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-RU" sz="500" b="1" i="1" kern="1200" cap="all" dirty="0" smtClean="0">
                        <a:ln>
                          <a:noFill/>
                        </a:ln>
                        <a:solidFill>
                          <a:srgbClr val="0C6264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050" b="1" i="1" kern="1200" cap="all" dirty="0" smtClean="0">
                          <a:ln>
                            <a:noFill/>
                          </a:ln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242,4</a:t>
                      </a:r>
                    </a:p>
                  </a:txBody>
                  <a:tcPr marL="86768" marR="86768" marT="43384" marB="43384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marL="357188" marR="0" lvl="0" indent="-1746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C6264"/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endParaRPr kumimoji="0" lang="ru-RU" sz="5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  <a:p>
                      <a:pPr marL="357188" marR="0" lvl="0" indent="-1746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C6264"/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kumimoji="0" lang="ru-RU" sz="900" b="1" i="0" u="none" strike="noStrike" kern="1200" cap="all" spc="0" normalizeH="0" baseline="0" noProof="0" dirty="0" smtClean="0">
                          <a:ln>
                            <a:noFill/>
                          </a:ln>
                          <a:solidFill>
                            <a:srgbClr val="0C6264"/>
                          </a:solidFill>
                          <a:effectLst/>
                          <a:uLnTx/>
                          <a:uFillTx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Благоустройство воинских захоронений</a:t>
                      </a:r>
                      <a:endParaRPr kumimoji="0" lang="ru-RU" sz="9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050" b="1" i="1" kern="1200" cap="all" dirty="0" smtClean="0">
                          <a:ln>
                            <a:noFill/>
                          </a:ln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21,5</a:t>
                      </a:r>
                    </a:p>
                  </a:txBody>
                  <a:tcPr marL="86768" marR="86768" marT="43384" marB="43384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12388527"/>
                  </a:ext>
                </a:extLst>
              </a:tr>
              <a:tr h="296431"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rgbClr val="0C6264"/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900" b="1" kern="1200" cap="all" dirty="0" smtClean="0">
                          <a:ln>
                            <a:noFill/>
                          </a:ln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Ремонт и содержание дорог, благоустройство территории города </a:t>
                      </a:r>
                    </a:p>
                  </a:txBody>
                  <a:tcPr marL="86768" marR="86768" marT="43384" marB="43384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050" b="1" i="1" kern="1200" cap="all" dirty="0" smtClean="0">
                          <a:ln>
                            <a:noFill/>
                          </a:ln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127,5</a:t>
                      </a:r>
                    </a:p>
                  </a:txBody>
                  <a:tcPr marL="86768" marR="86768" marT="43384" marB="43384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marL="357188" marR="0" lvl="0" indent="-1746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C6264"/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900" b="1" kern="1200" cap="all" dirty="0" smtClean="0">
                          <a:ln>
                            <a:noFill/>
                          </a:ln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Прочие </a:t>
                      </a:r>
                      <a:r>
                        <a:rPr lang="ru-RU" sz="900" b="1" kern="1200" cap="all" noProof="0" dirty="0" smtClean="0">
                          <a:ln>
                            <a:noFill/>
                          </a:ln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направления</a:t>
                      </a:r>
                    </a:p>
                    <a:p>
                      <a:pPr marL="2667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ru-RU" sz="10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 (проведение спортивных мероприятий, повышение квалификации,  </a:t>
                      </a:r>
                    </a:p>
                    <a:p>
                      <a:pPr marL="2667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ru-RU" sz="10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 поддержка некоммерческих организаций)</a:t>
                      </a:r>
                    </a:p>
                  </a:txBody>
                  <a:tcPr marL="86768" marR="86768" marT="43384" marB="43384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050" b="1" i="1" kern="1200" cap="all" dirty="0" smtClean="0">
                          <a:ln>
                            <a:noFill/>
                          </a:ln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15,0</a:t>
                      </a:r>
                    </a:p>
                  </a:txBody>
                  <a:tcPr marL="86768" marR="86768" marT="43384" marB="43384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38950072"/>
                  </a:ext>
                </a:extLst>
              </a:tr>
            </a:tbl>
          </a:graphicData>
        </a:graphic>
      </p:graphicFrame>
      <p:cxnSp>
        <p:nvCxnSpPr>
          <p:cNvPr id="29" name="Прямая соединительная линия 28"/>
          <p:cNvCxnSpPr>
            <a:stCxn id="27" idx="0"/>
            <a:endCxn id="27" idx="2"/>
          </p:cNvCxnSpPr>
          <p:nvPr/>
        </p:nvCxnSpPr>
        <p:spPr>
          <a:xfrm>
            <a:off x="6101105" y="4508626"/>
            <a:ext cx="0" cy="2162474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1720152" y="6581001"/>
            <a:ext cx="4516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28" name="TextBox 22"/>
          <p:cNvSpPr txBox="1"/>
          <p:nvPr/>
        </p:nvSpPr>
        <p:spPr>
          <a:xfrm>
            <a:off x="11127658" y="216233"/>
            <a:ext cx="94929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млн. рублей</a:t>
            </a:r>
          </a:p>
        </p:txBody>
      </p:sp>
    </p:spTree>
    <p:extLst>
      <p:ext uri="{BB962C8B-B14F-4D97-AF65-F5344CB8AC3E}">
        <p14:creationId xmlns:p14="http://schemas.microsoft.com/office/powerpoint/2010/main" val="714286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Группа 16"/>
          <p:cNvGrpSpPr/>
          <p:nvPr/>
        </p:nvGrpSpPr>
        <p:grpSpPr>
          <a:xfrm>
            <a:off x="6318222" y="415387"/>
            <a:ext cx="3728774" cy="2226854"/>
            <a:chOff x="5712829" y="766317"/>
            <a:chExt cx="3728774" cy="2226854"/>
          </a:xfrm>
        </p:grpSpPr>
        <p:grpSp>
          <p:nvGrpSpPr>
            <p:cNvPr id="16" name="Группа 15"/>
            <p:cNvGrpSpPr/>
            <p:nvPr/>
          </p:nvGrpSpPr>
          <p:grpSpPr>
            <a:xfrm>
              <a:off x="5712829" y="766317"/>
              <a:ext cx="3728774" cy="2226854"/>
              <a:chOff x="5712829" y="766317"/>
              <a:chExt cx="3728774" cy="2226854"/>
            </a:xfrm>
          </p:grpSpPr>
          <p:grpSp>
            <p:nvGrpSpPr>
              <p:cNvPr id="126" name="Группа 125"/>
              <p:cNvGrpSpPr/>
              <p:nvPr/>
            </p:nvGrpSpPr>
            <p:grpSpPr>
              <a:xfrm>
                <a:off x="5712829" y="766317"/>
                <a:ext cx="3728774" cy="2226854"/>
                <a:chOff x="5891045" y="2923175"/>
                <a:chExt cx="4059582" cy="2824118"/>
              </a:xfrm>
            </p:grpSpPr>
            <p:graphicFrame>
              <p:nvGraphicFramePr>
                <p:cNvPr id="127" name="Диаграмма 126"/>
                <p:cNvGraphicFramePr/>
                <p:nvPr>
                  <p:extLst>
                    <p:ext uri="{D42A27DB-BD31-4B8C-83A1-F6EECF244321}">
                      <p14:modId xmlns:p14="http://schemas.microsoft.com/office/powerpoint/2010/main" val="1264527140"/>
                    </p:ext>
                  </p:extLst>
                </p:nvPr>
              </p:nvGraphicFramePr>
              <p:xfrm>
                <a:off x="6365757" y="3190876"/>
                <a:ext cx="3010165" cy="2556417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3"/>
                </a:graphicData>
              </a:graphic>
            </p:graphicFrame>
            <p:grpSp>
              <p:nvGrpSpPr>
                <p:cNvPr id="130" name="Группа 129"/>
                <p:cNvGrpSpPr/>
                <p:nvPr/>
              </p:nvGrpSpPr>
              <p:grpSpPr>
                <a:xfrm>
                  <a:off x="6455787" y="2923175"/>
                  <a:ext cx="1096735" cy="508980"/>
                  <a:chOff x="1335772" y="840819"/>
                  <a:chExt cx="1091305" cy="535151"/>
                </a:xfrm>
              </p:grpSpPr>
              <p:sp>
                <p:nvSpPr>
                  <p:cNvPr id="141" name="TextBox 1"/>
                  <p:cNvSpPr txBox="1"/>
                  <p:nvPr/>
                </p:nvSpPr>
                <p:spPr>
                  <a:xfrm>
                    <a:off x="1335772" y="840819"/>
                    <a:ext cx="1021131" cy="458947"/>
                  </a:xfrm>
                  <a:prstGeom prst="rect">
                    <a:avLst/>
                  </a:prstGeom>
                </p:spPr>
                <p:txBody>
                  <a:bodyPr wrap="square" rtlCol="0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lang="ru-RU" sz="1518" b="1" dirty="0" smtClean="0">
                        <a:ln w="9525">
                          <a:noFill/>
                        </a:ln>
                        <a:solidFill>
                          <a:prstClr val="black">
                            <a:lumMod val="95000"/>
                            <a:lumOff val="5000"/>
                          </a:prstClr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rPr>
                      <a:t>1 906,1</a:t>
                    </a:r>
                    <a:endParaRPr kumimoji="0" lang="ru-RU" sz="1518" b="1" i="0" u="none" strike="noStrike" kern="1200" cap="none" spc="0" normalizeH="0" baseline="0" noProof="0" dirty="0">
                      <a:ln w="9525">
                        <a:noFill/>
                      </a:ln>
                      <a:solidFill>
                        <a:prstClr val="black">
                          <a:lumMod val="95000"/>
                          <a:lumOff val="5000"/>
                        </a:prstClr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ea typeface="+mn-ea"/>
                      <a:cs typeface="Segoe UI" panose="020B0502040204020203" pitchFamily="34" charset="0"/>
                    </a:endParaRPr>
                  </a:p>
                </p:txBody>
              </p:sp>
              <p:grpSp>
                <p:nvGrpSpPr>
                  <p:cNvPr id="142" name="Группа 141"/>
                  <p:cNvGrpSpPr/>
                  <p:nvPr/>
                </p:nvGrpSpPr>
                <p:grpSpPr>
                  <a:xfrm>
                    <a:off x="1535096" y="1196782"/>
                    <a:ext cx="891981" cy="179188"/>
                    <a:chOff x="1535096" y="1196782"/>
                    <a:chExt cx="891981" cy="179188"/>
                  </a:xfrm>
                </p:grpSpPr>
                <p:cxnSp>
                  <p:nvCxnSpPr>
                    <p:cNvPr id="143" name="Прямая соединительная линия 142"/>
                    <p:cNvCxnSpPr/>
                    <p:nvPr/>
                  </p:nvCxnSpPr>
                  <p:spPr>
                    <a:xfrm>
                      <a:off x="1535096" y="1196782"/>
                      <a:ext cx="673035" cy="0"/>
                    </a:xfrm>
                    <a:prstGeom prst="line">
                      <a:avLst/>
                    </a:prstGeom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44" name="Прямая соединительная линия 143"/>
                    <p:cNvCxnSpPr/>
                    <p:nvPr/>
                  </p:nvCxnSpPr>
                  <p:spPr>
                    <a:xfrm>
                      <a:off x="2208131" y="1196782"/>
                      <a:ext cx="218946" cy="179188"/>
                    </a:xfrm>
                    <a:prstGeom prst="line">
                      <a:avLst/>
                    </a:prstGeom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131" name="Группа 130"/>
                <p:cNvGrpSpPr/>
                <p:nvPr/>
              </p:nvGrpSpPr>
              <p:grpSpPr>
                <a:xfrm>
                  <a:off x="5891045" y="3620946"/>
                  <a:ext cx="1177010" cy="1789753"/>
                  <a:chOff x="27473" y="2846077"/>
                  <a:chExt cx="1171186" cy="1881774"/>
                </a:xfrm>
              </p:grpSpPr>
              <p:sp>
                <p:nvSpPr>
                  <p:cNvPr id="137" name="TextBox 1"/>
                  <p:cNvSpPr txBox="1"/>
                  <p:nvPr/>
                </p:nvSpPr>
                <p:spPr>
                  <a:xfrm>
                    <a:off x="64884" y="4258940"/>
                    <a:ext cx="1035104" cy="468911"/>
                  </a:xfrm>
                  <a:prstGeom prst="rect">
                    <a:avLst/>
                  </a:prstGeom>
                </p:spPr>
                <p:txBody>
                  <a:bodyPr wrap="square" rtlCol="0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518" b="1" i="0" u="none" strike="noStrike" kern="1200" cap="none" spc="0" normalizeH="0" baseline="0" noProof="0" dirty="0" smtClean="0">
                        <a:ln w="9525">
                          <a:noFill/>
                        </a:ln>
                        <a:solidFill>
                          <a:prstClr val="black">
                            <a:lumMod val="95000"/>
                            <a:lumOff val="5000"/>
                          </a:prstClr>
                        </a:solidFill>
                        <a:effectLst/>
                        <a:uLnTx/>
                        <a:uFillTx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rPr>
                      <a:t>5 612,1</a:t>
                    </a:r>
                    <a:endParaRPr kumimoji="0" lang="ru-RU" sz="1518" b="1" i="0" u="none" strike="noStrike" kern="1200" cap="none" spc="0" normalizeH="0" baseline="0" noProof="0" dirty="0">
                      <a:ln w="9525">
                        <a:noFill/>
                      </a:ln>
                      <a:solidFill>
                        <a:prstClr val="black">
                          <a:lumMod val="95000"/>
                          <a:lumOff val="5000"/>
                        </a:prstClr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ea typeface="+mn-ea"/>
                      <a:cs typeface="Segoe UI" panose="020B0502040204020203" pitchFamily="34" charset="0"/>
                    </a:endParaRPr>
                  </a:p>
                </p:txBody>
              </p:sp>
              <p:grpSp>
                <p:nvGrpSpPr>
                  <p:cNvPr id="138" name="Группа 137"/>
                  <p:cNvGrpSpPr/>
                  <p:nvPr/>
                </p:nvGrpSpPr>
                <p:grpSpPr>
                  <a:xfrm>
                    <a:off x="177916" y="4429355"/>
                    <a:ext cx="1020743" cy="195795"/>
                    <a:chOff x="32649" y="4223513"/>
                    <a:chExt cx="1020743" cy="195795"/>
                  </a:xfrm>
                </p:grpSpPr>
                <p:cxnSp>
                  <p:nvCxnSpPr>
                    <p:cNvPr id="139" name="Прямая соединительная линия 138"/>
                    <p:cNvCxnSpPr/>
                    <p:nvPr/>
                  </p:nvCxnSpPr>
                  <p:spPr>
                    <a:xfrm>
                      <a:off x="32649" y="4417415"/>
                      <a:ext cx="764969" cy="0"/>
                    </a:xfrm>
                    <a:prstGeom prst="line">
                      <a:avLst/>
                    </a:prstGeom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40" name="Прямая соединительная линия 139"/>
                    <p:cNvCxnSpPr/>
                    <p:nvPr/>
                  </p:nvCxnSpPr>
                  <p:spPr>
                    <a:xfrm flipV="1">
                      <a:off x="794687" y="4223513"/>
                      <a:ext cx="258705" cy="195795"/>
                    </a:xfrm>
                    <a:prstGeom prst="line">
                      <a:avLst/>
                    </a:prstGeom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170" name="TextBox 1"/>
                  <p:cNvSpPr txBox="1"/>
                  <p:nvPr/>
                </p:nvSpPr>
                <p:spPr>
                  <a:xfrm>
                    <a:off x="27473" y="2846077"/>
                    <a:ext cx="1035103" cy="468913"/>
                  </a:xfrm>
                  <a:prstGeom prst="rect">
                    <a:avLst/>
                  </a:prstGeom>
                </p:spPr>
                <p:txBody>
                  <a:bodyPr wrap="square" rtlCol="0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518" b="1" i="0" u="none" strike="noStrike" kern="1200" cap="none" spc="0" normalizeH="0" baseline="0" noProof="0" dirty="0" smtClean="0">
                        <a:ln w="9525">
                          <a:noFill/>
                        </a:ln>
                        <a:solidFill>
                          <a:prstClr val="black">
                            <a:lumMod val="95000"/>
                            <a:lumOff val="5000"/>
                          </a:prstClr>
                        </a:solidFill>
                        <a:effectLst/>
                        <a:uLnTx/>
                        <a:uFillTx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rPr>
                      <a:t>1 771,7</a:t>
                    </a:r>
                    <a:endParaRPr kumimoji="0" lang="ru-RU" sz="1518" b="1" i="0" u="none" strike="noStrike" kern="1200" cap="none" spc="0" normalizeH="0" baseline="0" noProof="0" dirty="0">
                      <a:ln w="9525">
                        <a:noFill/>
                      </a:ln>
                      <a:solidFill>
                        <a:prstClr val="black">
                          <a:lumMod val="95000"/>
                          <a:lumOff val="5000"/>
                        </a:prstClr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ea typeface="+mn-ea"/>
                      <a:cs typeface="Segoe UI" panose="020B0502040204020203" pitchFamily="34" charset="0"/>
                    </a:endParaRPr>
                  </a:p>
                </p:txBody>
              </p:sp>
            </p:grpSp>
            <p:grpSp>
              <p:nvGrpSpPr>
                <p:cNvPr id="132" name="Группа 131"/>
                <p:cNvGrpSpPr/>
                <p:nvPr/>
              </p:nvGrpSpPr>
              <p:grpSpPr>
                <a:xfrm>
                  <a:off x="8759842" y="3367364"/>
                  <a:ext cx="1190785" cy="486401"/>
                  <a:chOff x="3720984" y="3867104"/>
                  <a:chExt cx="1197243" cy="512441"/>
                </a:xfrm>
              </p:grpSpPr>
              <p:sp>
                <p:nvSpPr>
                  <p:cNvPr id="133" name="TextBox 1"/>
                  <p:cNvSpPr txBox="1"/>
                  <p:nvPr/>
                </p:nvSpPr>
                <p:spPr>
                  <a:xfrm>
                    <a:off x="3744608" y="3867104"/>
                    <a:ext cx="1173619" cy="376361"/>
                  </a:xfrm>
                  <a:prstGeom prst="rect">
                    <a:avLst/>
                  </a:prstGeom>
                </p:spPr>
                <p:txBody>
                  <a:bodyPr wrap="square" rtlCol="0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400" b="1" i="0" u="none" strike="noStrike" kern="1200" cap="none" spc="0" normalizeH="0" baseline="0" noProof="0" dirty="0" smtClean="0">
                        <a:ln w="9525"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rPr>
                      <a:t>13 111,4</a:t>
                    </a:r>
                    <a:endParaRPr kumimoji="0" lang="ru-RU" sz="1400" b="1" i="0" u="none" strike="noStrike" kern="1200" cap="none" spc="0" normalizeH="0" baseline="0" noProof="0" dirty="0">
                      <a:ln w="9525">
                        <a:noFill/>
                      </a:ln>
                      <a:solidFill>
                        <a:srgbClr val="C00000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ea typeface="+mn-ea"/>
                      <a:cs typeface="Segoe UI" panose="020B0502040204020203" pitchFamily="34" charset="0"/>
                    </a:endParaRPr>
                  </a:p>
                </p:txBody>
              </p:sp>
              <p:grpSp>
                <p:nvGrpSpPr>
                  <p:cNvPr id="134" name="Группа 133"/>
                  <p:cNvGrpSpPr/>
                  <p:nvPr/>
                </p:nvGrpSpPr>
                <p:grpSpPr>
                  <a:xfrm>
                    <a:off x="3720984" y="4217753"/>
                    <a:ext cx="990198" cy="161792"/>
                    <a:chOff x="4020954" y="3761173"/>
                    <a:chExt cx="990198" cy="161792"/>
                  </a:xfrm>
                </p:grpSpPr>
                <p:cxnSp>
                  <p:nvCxnSpPr>
                    <p:cNvPr id="135" name="Прямая соединительная линия 134"/>
                    <p:cNvCxnSpPr/>
                    <p:nvPr/>
                  </p:nvCxnSpPr>
                  <p:spPr>
                    <a:xfrm flipV="1">
                      <a:off x="4020954" y="3761173"/>
                      <a:ext cx="241816" cy="161792"/>
                    </a:xfrm>
                    <a:prstGeom prst="line">
                      <a:avLst/>
                    </a:prstGeom>
                    <a:ln w="6350"/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36" name="Прямая соединительная линия 135"/>
                    <p:cNvCxnSpPr/>
                    <p:nvPr/>
                  </p:nvCxnSpPr>
                  <p:spPr>
                    <a:xfrm>
                      <a:off x="4262766" y="3761174"/>
                      <a:ext cx="748386" cy="0"/>
                    </a:xfrm>
                    <a:prstGeom prst="line">
                      <a:avLst/>
                    </a:prstGeom>
                    <a:ln w="6350"/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</p:grpSp>
            </p:grpSp>
          </p:grpSp>
          <p:sp>
            <p:nvSpPr>
              <p:cNvPr id="166" name="TextBox 165"/>
              <p:cNvSpPr txBox="1"/>
              <p:nvPr/>
            </p:nvSpPr>
            <p:spPr>
              <a:xfrm>
                <a:off x="8490173" y="1332642"/>
                <a:ext cx="78580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200" b="0" i="1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rPr>
                  <a:t>(58,5 </a:t>
                </a:r>
                <a:r>
                  <a:rPr kumimoji="0" lang="ru-RU" sz="12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rPr>
                  <a:t>%)</a:t>
                </a:r>
              </a:p>
            </p:txBody>
          </p:sp>
          <p:sp>
            <p:nvSpPr>
              <p:cNvPr id="169" name="TextBox 168"/>
              <p:cNvSpPr txBox="1"/>
              <p:nvPr/>
            </p:nvSpPr>
            <p:spPr>
              <a:xfrm>
                <a:off x="6287378" y="1012329"/>
                <a:ext cx="86314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200" b="0" i="1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rPr>
                  <a:t>(8,5 </a:t>
                </a:r>
                <a:r>
                  <a:rPr kumimoji="0" lang="ru-RU" sz="12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rPr>
                  <a:t>%)</a:t>
                </a:r>
              </a:p>
            </p:txBody>
          </p:sp>
          <p:sp>
            <p:nvSpPr>
              <p:cNvPr id="171" name="TextBox 170"/>
              <p:cNvSpPr txBox="1"/>
              <p:nvPr/>
            </p:nvSpPr>
            <p:spPr>
              <a:xfrm>
                <a:off x="5762535" y="1550063"/>
                <a:ext cx="84313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200" b="0" i="1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rPr>
                  <a:t>(</a:t>
                </a:r>
                <a:r>
                  <a:rPr lang="ru-RU" sz="1200" i="1" dirty="0" smtClean="0">
                    <a:solidFill>
                      <a:prstClr val="black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7,9</a:t>
                </a:r>
                <a:r>
                  <a:rPr kumimoji="0" lang="ru-RU" sz="1200" b="0" i="1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rPr>
                  <a:t>%)</a:t>
                </a:r>
                <a:endParaRPr kumimoji="0" lang="ru-RU" sz="12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sp>
            <p:nvSpPr>
              <p:cNvPr id="172" name="TextBox 171"/>
              <p:cNvSpPr txBox="1"/>
              <p:nvPr/>
            </p:nvSpPr>
            <p:spPr>
              <a:xfrm>
                <a:off x="5829380" y="2612326"/>
                <a:ext cx="76840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200" b="0" i="1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rPr>
                  <a:t>(25,0 </a:t>
                </a:r>
                <a:r>
                  <a:rPr kumimoji="0" lang="ru-RU" sz="12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rPr>
                  <a:t>%)</a:t>
                </a:r>
              </a:p>
            </p:txBody>
          </p:sp>
          <p:cxnSp>
            <p:nvCxnSpPr>
              <p:cNvPr id="174" name="Прямая соединительная линия 173"/>
              <p:cNvCxnSpPr/>
              <p:nvPr/>
            </p:nvCxnSpPr>
            <p:spPr>
              <a:xfrm>
                <a:off x="5883409" y="1582040"/>
                <a:ext cx="621266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175" name="Прямая соединительная линия 174"/>
            <p:cNvCxnSpPr/>
            <p:nvPr/>
          </p:nvCxnSpPr>
          <p:spPr>
            <a:xfrm>
              <a:off x="6504525" y="1582040"/>
              <a:ext cx="207592" cy="14490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54" name="TextBox 1"/>
          <p:cNvSpPr txBox="1"/>
          <p:nvPr/>
        </p:nvSpPr>
        <p:spPr>
          <a:xfrm>
            <a:off x="7434159" y="1439495"/>
            <a:ext cx="1540669" cy="312664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 smtClean="0">
                <a:ln w="9525"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22 401,3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всего </a:t>
            </a:r>
            <a:r>
              <a:rPr kumimoji="0" lang="ru-RU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расходов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1200" cap="none" spc="0" normalizeH="0" baseline="0" noProof="0" dirty="0">
              <a:ln w="9525"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grpSp>
        <p:nvGrpSpPr>
          <p:cNvPr id="81" name="Группа 80"/>
          <p:cNvGrpSpPr/>
          <p:nvPr/>
        </p:nvGrpSpPr>
        <p:grpSpPr>
          <a:xfrm>
            <a:off x="6002600" y="2722367"/>
            <a:ext cx="5344775" cy="549526"/>
            <a:chOff x="758392" y="6386758"/>
            <a:chExt cx="5818967" cy="696911"/>
          </a:xfrm>
        </p:grpSpPr>
        <p:grpSp>
          <p:nvGrpSpPr>
            <p:cNvPr id="92" name="Группа 91"/>
            <p:cNvGrpSpPr/>
            <p:nvPr/>
          </p:nvGrpSpPr>
          <p:grpSpPr>
            <a:xfrm>
              <a:off x="994293" y="6449932"/>
              <a:ext cx="2880106" cy="633737"/>
              <a:chOff x="3924322" y="4895572"/>
              <a:chExt cx="2880106" cy="633737"/>
            </a:xfrm>
          </p:grpSpPr>
          <p:sp>
            <p:nvSpPr>
              <p:cNvPr id="106" name="Прямоугольник 105"/>
              <p:cNvSpPr/>
              <p:nvPr/>
            </p:nvSpPr>
            <p:spPr>
              <a:xfrm>
                <a:off x="6507490" y="4895572"/>
                <a:ext cx="252000" cy="215999"/>
              </a:xfrm>
              <a:prstGeom prst="rect">
                <a:avLst/>
              </a:prstGeom>
              <a:solidFill>
                <a:srgbClr val="92D05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139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sp>
            <p:nvSpPr>
              <p:cNvPr id="107" name="TextBox 68"/>
              <p:cNvSpPr txBox="1">
                <a:spLocks noChangeArrowheads="1"/>
              </p:cNvSpPr>
              <p:nvPr/>
            </p:nvSpPr>
            <p:spPr bwMode="auto">
              <a:xfrm>
                <a:off x="3924322" y="5189892"/>
                <a:ext cx="2880106" cy="33941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charset="0"/>
                  <a:buChar char="•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 typeface="Arial" charset="0"/>
                  <a:buNone/>
                  <a:tabLst/>
                  <a:defRPr/>
                </a:pPr>
                <a:r>
                  <a:rPr kumimoji="0" lang="ru-RU" altLang="ru-RU" sz="1139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rPr>
                  <a:t>ЖКХ и благоустройство</a:t>
                </a:r>
              </a:p>
            </p:txBody>
          </p:sp>
          <p:sp>
            <p:nvSpPr>
              <p:cNvPr id="164" name="Прямоугольник 163"/>
              <p:cNvSpPr/>
              <p:nvPr/>
            </p:nvSpPr>
            <p:spPr>
              <a:xfrm>
                <a:off x="6520854" y="5231460"/>
                <a:ext cx="252001" cy="215999"/>
              </a:xfrm>
              <a:prstGeom prst="rect">
                <a:avLst/>
              </a:prstGeom>
              <a:solidFill>
                <a:srgbClr val="A5A5A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139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</p:grpSp>
        <p:grpSp>
          <p:nvGrpSpPr>
            <p:cNvPr id="93" name="Группа 92"/>
            <p:cNvGrpSpPr/>
            <p:nvPr/>
          </p:nvGrpSpPr>
          <p:grpSpPr>
            <a:xfrm>
              <a:off x="762203" y="6386758"/>
              <a:ext cx="2656479" cy="615061"/>
              <a:chOff x="7163769" y="5709128"/>
              <a:chExt cx="2656479" cy="615061"/>
            </a:xfrm>
          </p:grpSpPr>
          <p:sp>
            <p:nvSpPr>
              <p:cNvPr id="104" name="TextBox 66"/>
              <p:cNvSpPr txBox="1">
                <a:spLocks noChangeArrowheads="1"/>
              </p:cNvSpPr>
              <p:nvPr/>
            </p:nvSpPr>
            <p:spPr bwMode="auto">
              <a:xfrm>
                <a:off x="7362807" y="5709128"/>
                <a:ext cx="2457441" cy="33941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charset="0"/>
                  <a:buChar char="•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 typeface="Arial" charset="0"/>
                  <a:buNone/>
                  <a:tabLst/>
                  <a:defRPr/>
                </a:pPr>
                <a:r>
                  <a:rPr kumimoji="0" lang="ru-RU" altLang="ru-RU" sz="1139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rPr>
                  <a:t>Социально - культурная сфера</a:t>
                </a:r>
              </a:p>
            </p:txBody>
          </p:sp>
          <p:sp>
            <p:nvSpPr>
              <p:cNvPr id="105" name="Прямоугольник 104"/>
              <p:cNvSpPr/>
              <p:nvPr/>
            </p:nvSpPr>
            <p:spPr bwMode="auto">
              <a:xfrm>
                <a:off x="7163769" y="6108190"/>
                <a:ext cx="252000" cy="215999"/>
              </a:xfrm>
              <a:prstGeom prst="rect">
                <a:avLst/>
              </a:prstGeom>
              <a:solidFill>
                <a:srgbClr val="ED7D3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139" b="0" i="0" u="none" strike="noStrike" kern="1200" cap="none" spc="0" normalizeH="0" baseline="0" noProof="0" dirty="0">
                  <a:ln>
                    <a:noFill/>
                  </a:ln>
                  <a:solidFill>
                    <a:srgbClr val="4D606F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</p:grpSp>
        <p:grpSp>
          <p:nvGrpSpPr>
            <p:cNvPr id="94" name="Группа 93"/>
            <p:cNvGrpSpPr/>
            <p:nvPr/>
          </p:nvGrpSpPr>
          <p:grpSpPr>
            <a:xfrm>
              <a:off x="758392" y="6399257"/>
              <a:ext cx="5818967" cy="649622"/>
              <a:chOff x="939927" y="5600825"/>
              <a:chExt cx="5818967" cy="649622"/>
            </a:xfrm>
          </p:grpSpPr>
          <p:sp>
            <p:nvSpPr>
              <p:cNvPr id="102" name="Прямоугольник 101"/>
              <p:cNvSpPr/>
              <p:nvPr/>
            </p:nvSpPr>
            <p:spPr>
              <a:xfrm>
                <a:off x="939927" y="5639002"/>
                <a:ext cx="252001" cy="215999"/>
              </a:xfrm>
              <a:prstGeom prst="rect">
                <a:avLst/>
              </a:prstGeom>
              <a:solidFill>
                <a:srgbClr val="1BA6AA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139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sp>
            <p:nvSpPr>
              <p:cNvPr id="101" name="TextBox 66"/>
              <p:cNvSpPr txBox="1">
                <a:spLocks noChangeArrowheads="1"/>
              </p:cNvSpPr>
              <p:nvPr/>
            </p:nvSpPr>
            <p:spPr bwMode="auto">
              <a:xfrm>
                <a:off x="3975209" y="5600825"/>
                <a:ext cx="2783685" cy="3394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charset="0"/>
                  <a:buChar char="•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 typeface="Arial" charset="0"/>
                  <a:buNone/>
                  <a:tabLst/>
                  <a:defRPr/>
                </a:pPr>
                <a:r>
                  <a:rPr kumimoji="0" lang="ru-RU" altLang="ru-RU" sz="1139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rPr>
                  <a:t>Транспорт и дорожное хозяйство</a:t>
                </a:r>
              </a:p>
            </p:txBody>
          </p:sp>
          <p:sp>
            <p:nvSpPr>
              <p:cNvPr id="165" name="TextBox 66"/>
              <p:cNvSpPr txBox="1">
                <a:spLocks noChangeArrowheads="1"/>
              </p:cNvSpPr>
              <p:nvPr/>
            </p:nvSpPr>
            <p:spPr bwMode="auto">
              <a:xfrm>
                <a:off x="3975209" y="5911029"/>
                <a:ext cx="2251348" cy="3394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charset="0"/>
                  <a:buChar char="•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 typeface="Arial" charset="0"/>
                  <a:buNone/>
                  <a:tabLst/>
                  <a:defRPr/>
                </a:pPr>
                <a:r>
                  <a:rPr kumimoji="0" lang="ru-RU" altLang="ru-RU" sz="1139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rPr>
                  <a:t>Прочие расходы</a:t>
                </a:r>
              </a:p>
            </p:txBody>
          </p:sp>
        </p:grpSp>
      </p:grpSp>
      <p:grpSp>
        <p:nvGrpSpPr>
          <p:cNvPr id="13" name="Группа 12"/>
          <p:cNvGrpSpPr/>
          <p:nvPr/>
        </p:nvGrpSpPr>
        <p:grpSpPr>
          <a:xfrm>
            <a:off x="1717362" y="2750417"/>
            <a:ext cx="3953607" cy="533382"/>
            <a:chOff x="-90336" y="3135262"/>
            <a:chExt cx="3578870" cy="533382"/>
          </a:xfrm>
        </p:grpSpPr>
        <p:grpSp>
          <p:nvGrpSpPr>
            <p:cNvPr id="2" name="Группа 1"/>
            <p:cNvGrpSpPr/>
            <p:nvPr/>
          </p:nvGrpSpPr>
          <p:grpSpPr>
            <a:xfrm>
              <a:off x="-90336" y="3135262"/>
              <a:ext cx="3578870" cy="267637"/>
              <a:chOff x="-90336" y="3135262"/>
              <a:chExt cx="3578870" cy="267637"/>
            </a:xfrm>
          </p:grpSpPr>
          <p:sp>
            <p:nvSpPr>
              <p:cNvPr id="148" name="TextBox 66"/>
              <p:cNvSpPr txBox="1">
                <a:spLocks noChangeArrowheads="1"/>
              </p:cNvSpPr>
              <p:nvPr/>
            </p:nvSpPr>
            <p:spPr bwMode="auto">
              <a:xfrm>
                <a:off x="123100" y="3135262"/>
                <a:ext cx="3365434" cy="2676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charset="0"/>
                  <a:buChar char="•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 typeface="Arial" charset="0"/>
                  <a:buNone/>
                  <a:tabLst/>
                  <a:defRPr/>
                </a:pPr>
                <a:r>
                  <a:rPr kumimoji="0" lang="ru-RU" altLang="ru-RU" sz="1139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rPr>
                  <a:t>Расходы в рамках </a:t>
                </a:r>
                <a:r>
                  <a:rPr kumimoji="0" lang="ru-RU" altLang="ru-RU" sz="1139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rPr>
                  <a:t>16-ти </a:t>
                </a:r>
                <a:r>
                  <a:rPr kumimoji="0" lang="ru-RU" altLang="ru-RU" sz="1139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rPr>
                  <a:t>муниципальных программ</a:t>
                </a:r>
              </a:p>
            </p:txBody>
          </p:sp>
          <p:sp>
            <p:nvSpPr>
              <p:cNvPr id="149" name="Прямоугольник 148"/>
              <p:cNvSpPr/>
              <p:nvPr/>
            </p:nvSpPr>
            <p:spPr>
              <a:xfrm>
                <a:off x="-90336" y="3177989"/>
                <a:ext cx="231465" cy="170319"/>
              </a:xfrm>
              <a:prstGeom prst="rect">
                <a:avLst/>
              </a:prstGeom>
              <a:solidFill>
                <a:srgbClr val="0C6264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139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</p:grpSp>
        <p:grpSp>
          <p:nvGrpSpPr>
            <p:cNvPr id="150" name="Группа 149"/>
            <p:cNvGrpSpPr/>
            <p:nvPr/>
          </p:nvGrpSpPr>
          <p:grpSpPr>
            <a:xfrm>
              <a:off x="-89103" y="3401007"/>
              <a:ext cx="3116980" cy="267637"/>
              <a:chOff x="-90336" y="3135262"/>
              <a:chExt cx="3116980" cy="267637"/>
            </a:xfrm>
          </p:grpSpPr>
          <p:sp>
            <p:nvSpPr>
              <p:cNvPr id="151" name="TextBox 66"/>
              <p:cNvSpPr txBox="1">
                <a:spLocks noChangeArrowheads="1"/>
              </p:cNvSpPr>
              <p:nvPr/>
            </p:nvSpPr>
            <p:spPr bwMode="auto">
              <a:xfrm>
                <a:off x="123100" y="3135262"/>
                <a:ext cx="2903544" cy="2676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charset="0"/>
                  <a:buChar char="•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 typeface="Arial" charset="0"/>
                  <a:buNone/>
                  <a:tabLst/>
                  <a:defRPr/>
                </a:pPr>
                <a:r>
                  <a:rPr kumimoji="0" lang="ru-RU" altLang="ru-RU" sz="1139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rPr>
                  <a:t>Непрограммные расходы</a:t>
                </a:r>
              </a:p>
            </p:txBody>
          </p:sp>
          <p:sp>
            <p:nvSpPr>
              <p:cNvPr id="152" name="Прямоугольник 151"/>
              <p:cNvSpPr/>
              <p:nvPr/>
            </p:nvSpPr>
            <p:spPr>
              <a:xfrm>
                <a:off x="-90336" y="3177989"/>
                <a:ext cx="231465" cy="170319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139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</p:grpSp>
      </p:grpSp>
      <p:grpSp>
        <p:nvGrpSpPr>
          <p:cNvPr id="14" name="Группа 13"/>
          <p:cNvGrpSpPr/>
          <p:nvPr/>
        </p:nvGrpSpPr>
        <p:grpSpPr>
          <a:xfrm>
            <a:off x="1479296" y="600033"/>
            <a:ext cx="3662640" cy="2036186"/>
            <a:chOff x="755998" y="951628"/>
            <a:chExt cx="3662640" cy="2036186"/>
          </a:xfrm>
        </p:grpSpPr>
        <p:grpSp>
          <p:nvGrpSpPr>
            <p:cNvPr id="108" name="Группа 107"/>
            <p:cNvGrpSpPr/>
            <p:nvPr/>
          </p:nvGrpSpPr>
          <p:grpSpPr>
            <a:xfrm>
              <a:off x="755998" y="951628"/>
              <a:ext cx="3662640" cy="2015769"/>
              <a:chOff x="828013" y="3305382"/>
              <a:chExt cx="3987589" cy="2556417"/>
            </a:xfrm>
          </p:grpSpPr>
          <p:graphicFrame>
            <p:nvGraphicFramePr>
              <p:cNvPr id="109" name="Диаграмма 108"/>
              <p:cNvGraphicFramePr/>
              <p:nvPr>
                <p:extLst/>
              </p:nvPr>
            </p:nvGraphicFramePr>
            <p:xfrm>
              <a:off x="1234035" y="3305382"/>
              <a:ext cx="3010164" cy="2556417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4"/>
              </a:graphicData>
            </a:graphic>
          </p:graphicFrame>
          <p:sp>
            <p:nvSpPr>
              <p:cNvPr id="110" name="TextBox 1"/>
              <p:cNvSpPr txBox="1"/>
              <p:nvPr/>
            </p:nvSpPr>
            <p:spPr>
              <a:xfrm>
                <a:off x="2241187" y="4299388"/>
                <a:ext cx="1158897" cy="396523"/>
              </a:xfrm>
              <a:prstGeom prst="rect">
                <a:avLst/>
              </a:prstGeom>
            </p:spPr>
            <p:txBody>
              <a:bodyPr wrap="square" rtlCol="0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600" b="1" i="0" u="none" strike="noStrike" kern="1200" cap="none" spc="0" normalizeH="0" baseline="0" noProof="0" dirty="0" smtClean="0">
                    <a:ln w="9525"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rPr>
                  <a:t>22 401,3</a:t>
                </a:r>
                <a:br>
                  <a:rPr kumimoji="0" lang="ru-RU" sz="1600" b="1" i="0" u="none" strike="noStrike" kern="1200" cap="none" spc="0" normalizeH="0" baseline="0" noProof="0" dirty="0" smtClean="0">
                    <a:ln w="9525"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rPr>
                </a:br>
                <a:r>
                  <a:rPr kumimoji="0" lang="ru-RU" sz="9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rPr>
                  <a:t>всего </a:t>
                </a:r>
                <a:r>
                  <a:rPr kumimoji="0" lang="ru-RU" sz="9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rPr>
                  <a:t>расходов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600" b="1" i="0" u="none" strike="noStrike" kern="1200" cap="none" spc="0" normalizeH="0" baseline="0" noProof="0" dirty="0">
                  <a:ln w="9525"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grpSp>
            <p:nvGrpSpPr>
              <p:cNvPr id="111" name="Группа 110"/>
              <p:cNvGrpSpPr/>
              <p:nvPr/>
            </p:nvGrpSpPr>
            <p:grpSpPr>
              <a:xfrm>
                <a:off x="3665361" y="3489734"/>
                <a:ext cx="1150241" cy="535732"/>
                <a:chOff x="3755613" y="3797016"/>
                <a:chExt cx="1156478" cy="564413"/>
              </a:xfrm>
            </p:grpSpPr>
            <p:sp>
              <p:nvSpPr>
                <p:cNvPr id="122" name="TextBox 1"/>
                <p:cNvSpPr txBox="1"/>
                <p:nvPr/>
              </p:nvSpPr>
              <p:spPr>
                <a:xfrm>
                  <a:off x="3855350" y="3797016"/>
                  <a:ext cx="1056741" cy="376361"/>
                </a:xfrm>
                <a:prstGeom prst="rect">
                  <a:avLst/>
                </a:prstGeom>
              </p:spPr>
              <p:txBody>
                <a:bodyPr wrap="square" rtlCol="0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ru-RU" sz="1400" b="1" i="0" u="none" strike="noStrike" kern="1200" cap="none" spc="0" normalizeH="0" baseline="0" noProof="0" dirty="0" smtClean="0">
                      <a:ln w="9525"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ea typeface="+mn-ea"/>
                      <a:cs typeface="Segoe UI" panose="020B0502040204020203" pitchFamily="34" charset="0"/>
                    </a:rPr>
                    <a:t>21 380,2</a:t>
                  </a:r>
                  <a:endParaRPr kumimoji="0" lang="ru-RU" sz="1400" b="1" i="0" u="none" strike="noStrike" kern="1200" cap="none" spc="0" normalizeH="0" baseline="0" noProof="0" dirty="0">
                    <a:ln w="9525"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endParaRPr>
                </a:p>
              </p:txBody>
            </p:sp>
            <p:grpSp>
              <p:nvGrpSpPr>
                <p:cNvPr id="123" name="Группа 122"/>
                <p:cNvGrpSpPr/>
                <p:nvPr/>
              </p:nvGrpSpPr>
              <p:grpSpPr>
                <a:xfrm>
                  <a:off x="3755613" y="4199637"/>
                  <a:ext cx="990200" cy="161792"/>
                  <a:chOff x="4055583" y="3743057"/>
                  <a:chExt cx="990200" cy="161792"/>
                </a:xfrm>
              </p:grpSpPr>
              <p:cxnSp>
                <p:nvCxnSpPr>
                  <p:cNvPr id="124" name="Прямая соединительная линия 123"/>
                  <p:cNvCxnSpPr/>
                  <p:nvPr/>
                </p:nvCxnSpPr>
                <p:spPr>
                  <a:xfrm flipV="1">
                    <a:off x="4055583" y="3743057"/>
                    <a:ext cx="241815" cy="161792"/>
                  </a:xfrm>
                  <a:prstGeom prst="line">
                    <a:avLst/>
                  </a:prstGeom>
                  <a:ln w="3175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5" name="Прямая соединительная линия 124"/>
                  <p:cNvCxnSpPr/>
                  <p:nvPr/>
                </p:nvCxnSpPr>
                <p:spPr>
                  <a:xfrm>
                    <a:off x="4297398" y="3743057"/>
                    <a:ext cx="748385" cy="0"/>
                  </a:xfrm>
                  <a:prstGeom prst="line">
                    <a:avLst/>
                  </a:prstGeom>
                  <a:ln w="3175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112" name="Группа 111"/>
              <p:cNvGrpSpPr/>
              <p:nvPr/>
            </p:nvGrpSpPr>
            <p:grpSpPr>
              <a:xfrm>
                <a:off x="828013" y="5202610"/>
                <a:ext cx="1149314" cy="445981"/>
                <a:chOff x="206860" y="4417753"/>
                <a:chExt cx="1143624" cy="468911"/>
              </a:xfrm>
            </p:grpSpPr>
            <p:sp>
              <p:nvSpPr>
                <p:cNvPr id="118" name="TextBox 1"/>
                <p:cNvSpPr txBox="1"/>
                <p:nvPr/>
              </p:nvSpPr>
              <p:spPr>
                <a:xfrm>
                  <a:off x="206860" y="4417753"/>
                  <a:ext cx="1035105" cy="468911"/>
                </a:xfrm>
                <a:prstGeom prst="rect">
                  <a:avLst/>
                </a:prstGeom>
              </p:spPr>
              <p:txBody>
                <a:bodyPr wrap="square" rtlCol="0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ru-RU" sz="1400" b="1" i="0" u="none" strike="noStrike" kern="1200" cap="none" spc="0" normalizeH="0" baseline="0" noProof="0" dirty="0" smtClean="0">
                      <a:ln w="9525">
                        <a:noFill/>
                      </a:ln>
                      <a:solidFill>
                        <a:prstClr val="black">
                          <a:lumMod val="95000"/>
                          <a:lumOff val="5000"/>
                        </a:prstClr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ea typeface="+mn-ea"/>
                      <a:cs typeface="Segoe UI" panose="020B0502040204020203" pitchFamily="34" charset="0"/>
                    </a:rPr>
                    <a:t>1 021,1</a:t>
                  </a:r>
                  <a:endParaRPr kumimoji="0" lang="ru-RU" sz="1400" b="1" i="0" u="none" strike="noStrike" kern="1200" cap="none" spc="0" normalizeH="0" baseline="0" noProof="0" dirty="0">
                    <a:ln w="9525"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endParaRPr>
                </a:p>
              </p:txBody>
            </p:sp>
            <p:grpSp>
              <p:nvGrpSpPr>
                <p:cNvPr id="119" name="Группа 118"/>
                <p:cNvGrpSpPr/>
                <p:nvPr/>
              </p:nvGrpSpPr>
              <p:grpSpPr>
                <a:xfrm>
                  <a:off x="334640" y="4580348"/>
                  <a:ext cx="1015844" cy="197080"/>
                  <a:chOff x="189373" y="4374506"/>
                  <a:chExt cx="1015844" cy="197080"/>
                </a:xfrm>
              </p:grpSpPr>
              <p:cxnSp>
                <p:nvCxnSpPr>
                  <p:cNvPr id="120" name="Прямая соединительная линия 119"/>
                  <p:cNvCxnSpPr/>
                  <p:nvPr/>
                </p:nvCxnSpPr>
                <p:spPr>
                  <a:xfrm>
                    <a:off x="189373" y="4571586"/>
                    <a:ext cx="764970" cy="0"/>
                  </a:xfrm>
                  <a:prstGeom prst="line">
                    <a:avLst/>
                  </a:prstGeom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1" name="Прямая соединительная линия 120"/>
                  <p:cNvCxnSpPr/>
                  <p:nvPr/>
                </p:nvCxnSpPr>
                <p:spPr>
                  <a:xfrm flipV="1">
                    <a:off x="946512" y="4374506"/>
                    <a:ext cx="258705" cy="195796"/>
                  </a:xfrm>
                  <a:prstGeom prst="line">
                    <a:avLst/>
                  </a:prstGeom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sp>
          <p:nvSpPr>
            <p:cNvPr id="3" name="TextBox 2"/>
            <p:cNvSpPr txBox="1"/>
            <p:nvPr/>
          </p:nvSpPr>
          <p:spPr>
            <a:xfrm>
              <a:off x="874503" y="2710815"/>
              <a:ext cx="69571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1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(4,6 </a:t>
              </a:r>
              <a:r>
                <a:rPr kumimoji="0" lang="ru-RU" sz="12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%)</a:t>
              </a:r>
            </a:p>
          </p:txBody>
        </p:sp>
        <p:sp>
          <p:nvSpPr>
            <p:cNvPr id="153" name="TextBox 152"/>
            <p:cNvSpPr txBox="1"/>
            <p:nvPr/>
          </p:nvSpPr>
          <p:spPr>
            <a:xfrm>
              <a:off x="3608193" y="1365535"/>
              <a:ext cx="81044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(</a:t>
              </a:r>
              <a:r>
                <a:rPr kumimoji="0" lang="ru-RU" sz="1200" b="0" i="1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95,4 </a:t>
              </a:r>
              <a:r>
                <a:rPr kumimoji="0" lang="ru-RU" sz="12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%)</a:t>
              </a:r>
            </a:p>
          </p:txBody>
        </p:sp>
      </p:grpSp>
      <p:sp>
        <p:nvSpPr>
          <p:cNvPr id="204" name="Прямоугольник 203"/>
          <p:cNvSpPr/>
          <p:nvPr/>
        </p:nvSpPr>
        <p:spPr>
          <a:xfrm>
            <a:off x="1143000" y="6233155"/>
            <a:ext cx="99060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50" b="1" i="1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В </a:t>
            </a:r>
            <a:r>
              <a:rPr kumimoji="0" lang="ru-RU" sz="165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бюджете предусмотрены средства на содержание </a:t>
            </a:r>
            <a:br>
              <a:rPr kumimoji="0" lang="ru-RU" sz="165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</a:br>
            <a:r>
              <a:rPr kumimoji="0" lang="ru-RU" sz="1650" b="1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1</a:t>
            </a:r>
            <a:r>
              <a:rPr lang="ru-RU" sz="1650" b="1" i="1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7</a:t>
            </a:r>
            <a:r>
              <a:rPr kumimoji="0" lang="ru-RU" sz="1650" b="1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</a:t>
            </a:r>
            <a:r>
              <a:rPr kumimoji="0" lang="ru-RU" sz="165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главных распорядителей бюджетных средств и </a:t>
            </a:r>
            <a:r>
              <a:rPr kumimoji="0" lang="ru-RU" sz="1650" b="1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199 </a:t>
            </a:r>
            <a:r>
              <a:rPr kumimoji="0" lang="ru-RU" sz="1650" b="1" i="1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муниципальных учреждений</a:t>
            </a:r>
            <a:endParaRPr kumimoji="0" lang="ru-RU" sz="1650" b="1" i="1" u="none" strike="noStrike" kern="1200" cap="all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206" name="TextBox 205"/>
          <p:cNvSpPr txBox="1"/>
          <p:nvPr/>
        </p:nvSpPr>
        <p:spPr>
          <a:xfrm>
            <a:off x="2757263" y="3319695"/>
            <a:ext cx="6677473" cy="296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500" b="1" cap="all">
                <a:solidFill>
                  <a:prstClr val="black"/>
                </a:solidFill>
                <a:latin typeface="Cambria" panose="02040503050406030204" pitchFamily="18" charset="0"/>
                <a:cs typeface="Times New Roman" panose="02020603050405020304" pitchFamily="18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all" spc="0" normalizeH="0" baseline="0" noProof="0" dirty="0">
                <a:ln>
                  <a:noFill/>
                </a:ln>
                <a:solidFill>
                  <a:srgbClr val="0A5052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муниципальные</a:t>
            </a:r>
            <a:r>
              <a:rPr kumimoji="0" lang="ru-RU" sz="1328" b="1" i="0" u="none" strike="noStrike" kern="1200" cap="all" spc="0" normalizeH="0" baseline="0" noProof="0" dirty="0">
                <a:ln>
                  <a:noFill/>
                </a:ln>
                <a:solidFill>
                  <a:srgbClr val="0A5052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</a:t>
            </a:r>
            <a:r>
              <a:rPr kumimoji="0" lang="ru-RU" sz="1100" b="1" i="0" u="none" strike="noStrike" kern="1200" cap="all" spc="0" normalizeH="0" baseline="0" noProof="0" dirty="0">
                <a:ln>
                  <a:noFill/>
                </a:ln>
                <a:solidFill>
                  <a:srgbClr val="0A5052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программы: </a:t>
            </a:r>
          </a:p>
        </p:txBody>
      </p:sp>
      <p:sp>
        <p:nvSpPr>
          <p:cNvPr id="89" name="Текст 2"/>
          <p:cNvSpPr txBox="1">
            <a:spLocks/>
          </p:cNvSpPr>
          <p:nvPr/>
        </p:nvSpPr>
        <p:spPr>
          <a:xfrm>
            <a:off x="27114" y="21414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b="1" cap="all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Структура расходов бюджета города Липецка в </a:t>
            </a:r>
            <a:r>
              <a:rPr kumimoji="0" lang="ru-RU" sz="1800" b="1" i="0" u="none" strike="noStrike" kern="1200" cap="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2024 </a:t>
            </a:r>
            <a:r>
              <a:rPr kumimoji="0" lang="ru-RU" sz="1800" b="1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году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11632520" y="6531385"/>
            <a:ext cx="4516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5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95" name="TextBox 22"/>
          <p:cNvSpPr txBox="1"/>
          <p:nvPr/>
        </p:nvSpPr>
        <p:spPr>
          <a:xfrm>
            <a:off x="11049000" y="195134"/>
            <a:ext cx="10198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млн. рублей</a:t>
            </a:r>
          </a:p>
        </p:txBody>
      </p:sp>
      <p:grpSp>
        <p:nvGrpSpPr>
          <p:cNvPr id="4" name="Группа 3"/>
          <p:cNvGrpSpPr/>
          <p:nvPr/>
        </p:nvGrpSpPr>
        <p:grpSpPr>
          <a:xfrm>
            <a:off x="864709" y="3571811"/>
            <a:ext cx="11327291" cy="2697331"/>
            <a:chOff x="836306" y="3603623"/>
            <a:chExt cx="11327291" cy="2697331"/>
          </a:xfrm>
        </p:grpSpPr>
        <p:grpSp>
          <p:nvGrpSpPr>
            <p:cNvPr id="12" name="Группа 11"/>
            <p:cNvGrpSpPr/>
            <p:nvPr/>
          </p:nvGrpSpPr>
          <p:grpSpPr>
            <a:xfrm>
              <a:off x="836306" y="3603623"/>
              <a:ext cx="11137545" cy="2697331"/>
              <a:chOff x="-300238" y="3742386"/>
              <a:chExt cx="11137545" cy="2697331"/>
            </a:xfrm>
          </p:grpSpPr>
          <p:grpSp>
            <p:nvGrpSpPr>
              <p:cNvPr id="176" name="Группа 175"/>
              <p:cNvGrpSpPr/>
              <p:nvPr/>
            </p:nvGrpSpPr>
            <p:grpSpPr>
              <a:xfrm>
                <a:off x="-300238" y="3742386"/>
                <a:ext cx="5312622" cy="2697331"/>
                <a:chOff x="4738871" y="643286"/>
                <a:chExt cx="5684692" cy="2842573"/>
              </a:xfrm>
            </p:grpSpPr>
            <p:sp>
              <p:nvSpPr>
                <p:cNvPr id="177" name="Прямоугольник 176"/>
                <p:cNvSpPr/>
                <p:nvPr/>
              </p:nvSpPr>
              <p:spPr>
                <a:xfrm>
                  <a:off x="4738871" y="1125981"/>
                  <a:ext cx="3617092" cy="3081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271148" marR="0" lvl="0" indent="-271148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A5052"/>
                    </a:buClr>
                    <a:buSzTx/>
                    <a:buFont typeface="Wingdings" panose="05000000000000000000" pitchFamily="2" charset="2"/>
                    <a:buChar char="Ø"/>
                    <a:tabLst/>
                    <a:defRPr/>
                  </a:pPr>
                  <a:r>
                    <a:rPr kumimoji="0" lang="ru-RU" sz="1300" b="0" i="0" u="none" strike="noStrike" kern="1200" cap="none" spc="0" normalizeH="0" baseline="0" noProof="0" dirty="0">
                      <a:ln w="635" cmpd="dbl">
                        <a:noFill/>
                        <a:prstDash val="sysDot"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ea typeface="+mn-ea"/>
                      <a:cs typeface="Segoe UI" panose="020B0502040204020203" pitchFamily="34" charset="0"/>
                    </a:rPr>
                    <a:t>Развитие экономического потенциала</a:t>
                  </a:r>
                </a:p>
              </p:txBody>
            </p:sp>
            <p:sp>
              <p:nvSpPr>
                <p:cNvPr id="180" name="Прямоугольник 179"/>
                <p:cNvSpPr/>
                <p:nvPr/>
              </p:nvSpPr>
              <p:spPr>
                <a:xfrm>
                  <a:off x="4745688" y="1822183"/>
                  <a:ext cx="2791842" cy="3081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271148" marR="0" lvl="0" indent="-271148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A5052"/>
                    </a:buClr>
                    <a:buSzTx/>
                    <a:buFont typeface="Wingdings" panose="05000000000000000000" pitchFamily="2" charset="2"/>
                    <a:buChar char="Ø"/>
                    <a:tabLst/>
                    <a:defRPr/>
                  </a:pPr>
                  <a:r>
                    <a:rPr kumimoji="0" lang="ru-RU" sz="1300" b="0" i="0" u="none" strike="noStrike" kern="1200" cap="none" spc="0" normalizeH="0" baseline="0" noProof="0" dirty="0">
                      <a:ln w="635" cmpd="dbl">
                        <a:noFill/>
                        <a:prstDash val="sysDot"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ea typeface="+mn-ea"/>
                      <a:cs typeface="Segoe UI" panose="020B0502040204020203" pitchFamily="34" charset="0"/>
                    </a:rPr>
                    <a:t>Охрана окружающей среды</a:t>
                  </a:r>
                </a:p>
              </p:txBody>
            </p:sp>
            <p:sp>
              <p:nvSpPr>
                <p:cNvPr id="181" name="Прямоугольник 180"/>
                <p:cNvSpPr/>
                <p:nvPr/>
              </p:nvSpPr>
              <p:spPr>
                <a:xfrm>
                  <a:off x="4757129" y="1474686"/>
                  <a:ext cx="5160907" cy="3081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marL="271148" marR="0" lvl="0" indent="-271148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A5052"/>
                    </a:buClr>
                    <a:buSzTx/>
                    <a:buFont typeface="Wingdings" panose="05000000000000000000" pitchFamily="2" charset="2"/>
                    <a:buChar char="Ø"/>
                    <a:tabLst/>
                    <a:defRPr/>
                  </a:pPr>
                  <a:r>
                    <a:rPr kumimoji="0" lang="ru-RU" sz="1300" b="0" i="0" u="none" strike="noStrike" kern="1200" cap="none" spc="0" normalizeH="0" baseline="0" noProof="0" dirty="0">
                      <a:ln w="635" cmpd="dbl">
                        <a:noFill/>
                        <a:prstDash val="sysDot"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ea typeface="+mn-ea"/>
                      <a:cs typeface="Segoe UI" panose="020B0502040204020203" pitchFamily="34" charset="0"/>
                    </a:rPr>
                    <a:t>Градостроительная деятельность</a:t>
                  </a:r>
                </a:p>
              </p:txBody>
            </p:sp>
            <p:sp>
              <p:nvSpPr>
                <p:cNvPr id="183" name="Прямоугольник 182"/>
                <p:cNvSpPr/>
                <p:nvPr/>
              </p:nvSpPr>
              <p:spPr>
                <a:xfrm>
                  <a:off x="4738871" y="643286"/>
                  <a:ext cx="5684692" cy="518959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marL="271148" marR="0" lvl="0" indent="-271148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A5052"/>
                    </a:buClr>
                    <a:buSzTx/>
                    <a:buFont typeface="Wingdings" panose="05000000000000000000" pitchFamily="2" charset="2"/>
                    <a:buChar char="Ø"/>
                    <a:tabLst/>
                    <a:defRPr/>
                  </a:pPr>
                  <a:r>
                    <a:rPr lang="ru-RU" sz="1300" dirty="0">
                      <a:ln w="635" cmpd="dbl">
                        <a:noFill/>
                        <a:prstDash val="sysDot"/>
                      </a:ln>
                      <a:solidFill>
                        <a:prstClr val="black"/>
                      </a:solidFill>
                      <a:latin typeface="Segoe UI" panose="020B0502040204020203" pitchFamily="34" charset="0"/>
                      <a:cs typeface="Segoe UI" panose="020B0502040204020203" pitchFamily="34" charset="0"/>
                    </a:rPr>
                    <a:t>Управление муниципальными финансами и муниципальным долгом</a:t>
                  </a:r>
                </a:p>
              </p:txBody>
            </p:sp>
            <p:sp>
              <p:nvSpPr>
                <p:cNvPr id="184" name="Прямоугольник 183"/>
                <p:cNvSpPr/>
                <p:nvPr/>
              </p:nvSpPr>
              <p:spPr>
                <a:xfrm>
                  <a:off x="4757129" y="2125431"/>
                  <a:ext cx="4256750" cy="3081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271148" marR="0" lvl="0" indent="-271148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A5052"/>
                    </a:buClr>
                    <a:buSzTx/>
                    <a:buFont typeface="Wingdings" panose="05000000000000000000" pitchFamily="2" charset="2"/>
                    <a:buChar char="Ø"/>
                    <a:tabLst/>
                    <a:defRPr/>
                  </a:pPr>
                  <a:r>
                    <a:rPr kumimoji="0" lang="ru-RU" sz="1300" b="0" i="0" u="none" strike="noStrike" kern="1200" cap="none" spc="0" normalizeH="0" baseline="0" noProof="0" dirty="0">
                      <a:ln w="635" cmpd="dbl">
                        <a:noFill/>
                        <a:prstDash val="sysDot"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ea typeface="+mn-ea"/>
                      <a:cs typeface="Segoe UI" panose="020B0502040204020203" pitchFamily="34" charset="0"/>
                    </a:rPr>
                    <a:t>Развитие жилищно-коммунального хозяйства</a:t>
                  </a:r>
                </a:p>
              </p:txBody>
            </p:sp>
            <p:sp>
              <p:nvSpPr>
                <p:cNvPr id="185" name="Прямоугольник 184"/>
                <p:cNvSpPr/>
                <p:nvPr/>
              </p:nvSpPr>
              <p:spPr>
                <a:xfrm>
                  <a:off x="4757129" y="2469565"/>
                  <a:ext cx="2333110" cy="3081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271148" marR="0" lvl="0" indent="-271148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A5052"/>
                    </a:buClr>
                    <a:buSzTx/>
                    <a:buFont typeface="Wingdings" panose="05000000000000000000" pitchFamily="2" charset="2"/>
                    <a:buChar char="Ø"/>
                    <a:tabLst/>
                    <a:defRPr/>
                  </a:pPr>
                  <a:r>
                    <a:rPr kumimoji="0" lang="ru-RU" sz="1300" b="0" i="0" u="none" strike="noStrike" kern="1200" cap="none" spc="0" normalizeH="0" baseline="0" noProof="0" dirty="0">
                      <a:ln w="635" cmpd="dbl">
                        <a:noFill/>
                        <a:prstDash val="sysDot"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ea typeface="+mn-ea"/>
                      <a:cs typeface="Segoe UI" panose="020B0502040204020203" pitchFamily="34" charset="0"/>
                    </a:rPr>
                    <a:t>Развитие образования</a:t>
                  </a:r>
                </a:p>
              </p:txBody>
            </p:sp>
            <p:sp>
              <p:nvSpPr>
                <p:cNvPr id="186" name="Прямоугольник 185"/>
                <p:cNvSpPr/>
                <p:nvPr/>
              </p:nvSpPr>
              <p:spPr>
                <a:xfrm>
                  <a:off x="4757129" y="2823646"/>
                  <a:ext cx="3831364" cy="3081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271148" marR="0" lvl="0" indent="-271148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A5052"/>
                    </a:buClr>
                    <a:buSzTx/>
                    <a:buFont typeface="Wingdings" panose="05000000000000000000" pitchFamily="2" charset="2"/>
                    <a:buChar char="Ø"/>
                    <a:tabLst/>
                    <a:defRPr/>
                  </a:pPr>
                  <a:r>
                    <a:rPr kumimoji="0" lang="ru-RU" sz="1300" b="0" i="0" u="none" strike="noStrike" kern="1200" cap="none" spc="0" normalizeH="0" baseline="0" noProof="0" dirty="0">
                      <a:ln w="635" cmpd="dbl">
                        <a:noFill/>
                        <a:prstDash val="sysDot"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ea typeface="+mn-ea"/>
                      <a:cs typeface="Segoe UI" panose="020B0502040204020203" pitchFamily="34" charset="0"/>
                    </a:rPr>
                    <a:t>Развитие физической культуры и спорта </a:t>
                  </a:r>
                </a:p>
              </p:txBody>
            </p:sp>
            <p:sp>
              <p:nvSpPr>
                <p:cNvPr id="201" name="Прямоугольник 200"/>
                <p:cNvSpPr/>
                <p:nvPr/>
              </p:nvSpPr>
              <p:spPr>
                <a:xfrm>
                  <a:off x="4745688" y="3177727"/>
                  <a:ext cx="2869166" cy="3081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271148" marR="0" lvl="0" indent="-271148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A5052"/>
                    </a:buClr>
                    <a:buSzTx/>
                    <a:buFont typeface="Wingdings" panose="05000000000000000000" pitchFamily="2" charset="2"/>
                    <a:buChar char="Ø"/>
                    <a:tabLst/>
                    <a:defRPr/>
                  </a:pPr>
                  <a:r>
                    <a:rPr kumimoji="0" lang="ru-RU" sz="1300" b="0" i="0" u="none" strike="noStrike" kern="1200" cap="none" spc="0" normalizeH="0" baseline="0" noProof="0" dirty="0">
                      <a:ln w="635" cmpd="dbl">
                        <a:noFill/>
                        <a:prstDash val="sysDot"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ea typeface="+mn-ea"/>
                      <a:cs typeface="Segoe UI" panose="020B0502040204020203" pitchFamily="34" charset="0"/>
                    </a:rPr>
                    <a:t>Развитие культуры и туризма</a:t>
                  </a:r>
                </a:p>
              </p:txBody>
            </p:sp>
          </p:grpSp>
          <p:grpSp>
            <p:nvGrpSpPr>
              <p:cNvPr id="9" name="Группа 8"/>
              <p:cNvGrpSpPr/>
              <p:nvPr/>
            </p:nvGrpSpPr>
            <p:grpSpPr>
              <a:xfrm>
                <a:off x="4980114" y="3753740"/>
                <a:ext cx="5857193" cy="1944582"/>
                <a:chOff x="4897293" y="4229484"/>
                <a:chExt cx="5857193" cy="1944582"/>
              </a:xfrm>
            </p:grpSpPr>
            <p:sp>
              <p:nvSpPr>
                <p:cNvPr id="194" name="Прямоугольник 193"/>
                <p:cNvSpPr/>
                <p:nvPr/>
              </p:nvSpPr>
              <p:spPr>
                <a:xfrm>
                  <a:off x="4933157" y="4986864"/>
                  <a:ext cx="5821329" cy="669414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marL="271148" marR="0" lvl="0" indent="-271148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A5052"/>
                    </a:buClr>
                    <a:buSzTx/>
                    <a:buFont typeface="Wingdings" panose="05000000000000000000" pitchFamily="2" charset="2"/>
                    <a:buChar char="Ø"/>
                    <a:tabLst/>
                    <a:defRPr/>
                  </a:pPr>
                  <a:r>
                    <a:rPr kumimoji="0" lang="ru-RU" sz="1250" b="0" i="0" u="none" strike="noStrike" kern="1200" cap="none" spc="0" normalizeH="0" baseline="0" noProof="0" dirty="0">
                      <a:ln w="635" cmpd="dbl">
                        <a:noFill/>
                        <a:prstDash val="sysDot"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ea typeface="+mn-ea"/>
                      <a:cs typeface="Segoe UI" panose="020B0502040204020203" pitchFamily="34" charset="0"/>
                    </a:rPr>
                    <a:t>Защита населения и территории города от чрезвычайных ситуаций природного и техногенного характера, обеспечение безопасного проживания граждан </a:t>
                  </a:r>
                </a:p>
              </p:txBody>
            </p:sp>
            <p:sp>
              <p:nvSpPr>
                <p:cNvPr id="195" name="Прямоугольник 194"/>
                <p:cNvSpPr/>
                <p:nvPr/>
              </p:nvSpPr>
              <p:spPr>
                <a:xfrm>
                  <a:off x="4935763" y="5616148"/>
                  <a:ext cx="1992853" cy="28469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271148" marR="0" lvl="0" indent="-271148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A5052"/>
                    </a:buClr>
                    <a:buSzTx/>
                    <a:buFont typeface="Wingdings" panose="05000000000000000000" pitchFamily="2" charset="2"/>
                    <a:buChar char="Ø"/>
                    <a:tabLst/>
                    <a:defRPr/>
                  </a:pPr>
                  <a:r>
                    <a:rPr kumimoji="0" lang="ru-RU" sz="1250" b="0" i="0" u="none" strike="noStrike" kern="1200" cap="none" spc="0" normalizeH="0" baseline="0" noProof="0" dirty="0">
                      <a:ln w="635" cmpd="dbl">
                        <a:noFill/>
                        <a:prstDash val="sysDot"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ea typeface="+mn-ea"/>
                      <a:cs typeface="Segoe UI" panose="020B0502040204020203" pitchFamily="34" charset="0"/>
                    </a:rPr>
                    <a:t>Липецк – мы вместе!</a:t>
                  </a:r>
                </a:p>
              </p:txBody>
            </p:sp>
            <p:sp>
              <p:nvSpPr>
                <p:cNvPr id="196" name="Прямоугольник 195"/>
                <p:cNvSpPr/>
                <p:nvPr/>
              </p:nvSpPr>
              <p:spPr>
                <a:xfrm>
                  <a:off x="4929563" y="4743985"/>
                  <a:ext cx="2950616" cy="28469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271148" marR="0" lvl="0" indent="-271148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A5052"/>
                    </a:buClr>
                    <a:buSzTx/>
                    <a:buFont typeface="Wingdings" panose="05000000000000000000" pitchFamily="2" charset="2"/>
                    <a:buChar char="Ø"/>
                    <a:tabLst/>
                    <a:defRPr/>
                  </a:pPr>
                  <a:r>
                    <a:rPr kumimoji="0" lang="ru-RU" sz="1250" b="0" i="0" u="none" strike="noStrike" kern="1200" cap="none" spc="0" normalizeH="0" baseline="0" noProof="0" dirty="0">
                      <a:ln w="635" cmpd="dbl">
                        <a:noFill/>
                        <a:prstDash val="sysDot"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ea typeface="+mn-ea"/>
                      <a:cs typeface="Segoe UI" panose="020B0502040204020203" pitchFamily="34" charset="0"/>
                    </a:rPr>
                    <a:t>Развитие муниципальной службы</a:t>
                  </a:r>
                </a:p>
              </p:txBody>
            </p:sp>
            <p:sp>
              <p:nvSpPr>
                <p:cNvPr id="198" name="Прямоугольник 197"/>
                <p:cNvSpPr/>
                <p:nvPr/>
              </p:nvSpPr>
              <p:spPr>
                <a:xfrm>
                  <a:off x="4897293" y="4229484"/>
                  <a:ext cx="3763659" cy="28469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271148" marR="0" lvl="0" indent="-271148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A5052"/>
                    </a:buClr>
                    <a:buSzTx/>
                    <a:buFont typeface="Wingdings" panose="05000000000000000000" pitchFamily="2" charset="2"/>
                    <a:buChar char="Ø"/>
                    <a:tabLst/>
                    <a:defRPr/>
                  </a:pPr>
                  <a:r>
                    <a:rPr kumimoji="0" lang="ru-RU" sz="1250" b="0" i="0" u="none" strike="noStrike" kern="1200" cap="none" spc="0" normalizeH="0" baseline="0" noProof="0" dirty="0">
                      <a:ln w="635" cmpd="dbl">
                        <a:noFill/>
                        <a:prstDash val="sysDot"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ea typeface="+mn-ea"/>
                      <a:cs typeface="Segoe UI" panose="020B0502040204020203" pitchFamily="34" charset="0"/>
                    </a:rPr>
                    <a:t>Развитие транспорта и дорожного хозяйства</a:t>
                  </a:r>
                </a:p>
              </p:txBody>
            </p:sp>
            <p:sp>
              <p:nvSpPr>
                <p:cNvPr id="199" name="Прямоугольник 198"/>
                <p:cNvSpPr/>
                <p:nvPr/>
              </p:nvSpPr>
              <p:spPr>
                <a:xfrm>
                  <a:off x="4915530" y="4483250"/>
                  <a:ext cx="2595454" cy="28469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271148" marR="0" lvl="0" indent="-271148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A5052"/>
                    </a:buClr>
                    <a:buSzTx/>
                    <a:buFont typeface="Wingdings" panose="05000000000000000000" pitchFamily="2" charset="2"/>
                    <a:buChar char="Ø"/>
                    <a:tabLst/>
                    <a:defRPr/>
                  </a:pPr>
                  <a:r>
                    <a:rPr kumimoji="0" lang="ru-RU" sz="1250" b="0" i="0" u="none" strike="noStrike" kern="1200" cap="none" spc="0" normalizeH="0" baseline="0" noProof="0" dirty="0">
                      <a:ln w="635" cmpd="dbl">
                        <a:noFill/>
                        <a:prstDash val="sysDot"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ea typeface="+mn-ea"/>
                      <a:cs typeface="Segoe UI" panose="020B0502040204020203" pitchFamily="34" charset="0"/>
                    </a:rPr>
                    <a:t>Благоустройство территории</a:t>
                  </a:r>
                </a:p>
              </p:txBody>
            </p:sp>
            <p:sp>
              <p:nvSpPr>
                <p:cNvPr id="200" name="Прямоугольник 199"/>
                <p:cNvSpPr/>
                <p:nvPr/>
              </p:nvSpPr>
              <p:spPr>
                <a:xfrm>
                  <a:off x="4929563" y="5889373"/>
                  <a:ext cx="3944926" cy="28469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271148" marR="0" lvl="0" indent="-271148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A5052"/>
                    </a:buClr>
                    <a:buSzTx/>
                    <a:buFont typeface="Wingdings" panose="05000000000000000000" pitchFamily="2" charset="2"/>
                    <a:buChar char="Ø"/>
                    <a:tabLst/>
                    <a:defRPr/>
                  </a:pPr>
                  <a:r>
                    <a:rPr kumimoji="0" lang="ru-RU" sz="1250" b="0" i="0" u="none" strike="noStrike" kern="1200" cap="none" spc="0" normalizeH="0" baseline="0" noProof="0" dirty="0">
                      <a:ln w="635" cmpd="dbl">
                        <a:noFill/>
                        <a:prstDash val="sysDot"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ea typeface="+mn-ea"/>
                      <a:cs typeface="Segoe UI" panose="020B0502040204020203" pitchFamily="34" charset="0"/>
                    </a:rPr>
                    <a:t>Формирование современной городской среды</a:t>
                  </a:r>
                </a:p>
              </p:txBody>
            </p:sp>
          </p:grpSp>
        </p:grpSp>
        <p:sp>
          <p:nvSpPr>
            <p:cNvPr id="86" name="Прямоугольник 85"/>
            <p:cNvSpPr/>
            <p:nvPr/>
          </p:nvSpPr>
          <p:spPr>
            <a:xfrm>
              <a:off x="6152722" y="5534433"/>
              <a:ext cx="6010875" cy="4770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71148" marR="0" lvl="0" indent="-271148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A5052"/>
                </a:buClr>
                <a:buSzTx/>
                <a:buFont typeface="Wingdings" panose="05000000000000000000" pitchFamily="2" charset="2"/>
                <a:buChar char="Ø"/>
                <a:tabLst/>
                <a:defRPr/>
              </a:pPr>
              <a:r>
                <a:rPr kumimoji="0" lang="ru-RU" sz="1250" b="0" i="0" u="none" strike="noStrike" kern="1200" cap="none" spc="0" normalizeH="0" baseline="0" noProof="0" dirty="0" smtClean="0">
                  <a:ln w="635" cmpd="dbl">
                    <a:noFill/>
                    <a:prstDash val="sysDot"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Профилактика терроризма и экстремисткой</a:t>
              </a:r>
              <a:r>
                <a:rPr kumimoji="0" lang="ru-RU" sz="1250" b="0" i="0" u="none" strike="noStrike" kern="1200" cap="none" spc="0" normalizeH="0" noProof="0" dirty="0" smtClean="0">
                  <a:ln w="635" cmpd="dbl">
                    <a:noFill/>
                    <a:prstDash val="sysDot"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 деятельности на территории города Липецка</a:t>
              </a:r>
              <a:endParaRPr kumimoji="0" lang="ru-RU" sz="1250" b="0" i="0" u="none" strike="noStrike" kern="1200" cap="none" spc="0" normalizeH="0" baseline="0" noProof="0" dirty="0">
                <a:ln w="635" cmpd="dbl">
                  <a:noFill/>
                  <a:prstDash val="sysDot"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87" name="Прямоугольник 86"/>
            <p:cNvSpPr/>
            <p:nvPr/>
          </p:nvSpPr>
          <p:spPr>
            <a:xfrm>
              <a:off x="6152548" y="5996458"/>
              <a:ext cx="1195840" cy="28469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271148" marR="0" lvl="0" indent="-271148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A5052"/>
                </a:buClr>
                <a:buSzTx/>
                <a:buFont typeface="Wingdings" panose="05000000000000000000" pitchFamily="2" charset="2"/>
                <a:buChar char="Ø"/>
                <a:tabLst/>
                <a:defRPr/>
              </a:pPr>
              <a:r>
                <a:rPr kumimoji="0" lang="ru-RU" sz="1250" b="0" i="0" u="none" strike="noStrike" kern="1200" cap="none" spc="0" normalizeH="0" baseline="0" noProof="0" dirty="0" smtClean="0">
                  <a:ln w="635" cmpd="dbl">
                    <a:noFill/>
                    <a:prstDash val="sysDot"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Мой двор</a:t>
              </a:r>
              <a:endParaRPr kumimoji="0" lang="ru-RU" sz="1250" b="0" i="0" u="none" strike="noStrike" kern="1200" cap="none" spc="0" normalizeH="0" baseline="0" noProof="0" dirty="0">
                <a:ln w="635" cmpd="dbl">
                  <a:noFill/>
                  <a:prstDash val="sysDot"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42923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Диаграмма 23"/>
          <p:cNvGraphicFramePr/>
          <p:nvPr>
            <p:extLst/>
          </p:nvPr>
        </p:nvGraphicFramePr>
        <p:xfrm>
          <a:off x="424758" y="729059"/>
          <a:ext cx="4263868" cy="25922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Текст 2"/>
          <p:cNvSpPr txBox="1">
            <a:spLocks/>
          </p:cNvSpPr>
          <p:nvPr/>
        </p:nvSpPr>
        <p:spPr>
          <a:xfrm>
            <a:off x="1884514" y="145458"/>
            <a:ext cx="91034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600" b="1" cap="all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Расходы </a:t>
            </a:r>
            <a:r>
              <a:rPr kumimoji="0" lang="ru-RU" sz="1600" b="1" i="0" u="none" strike="noStrike" kern="1200" cap="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бюджета</a:t>
            </a:r>
            <a:r>
              <a:rPr kumimoji="0" lang="en-US" sz="1600" b="1" i="0" u="none" strike="noStrike" kern="1200" cap="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</a:t>
            </a:r>
            <a:r>
              <a:rPr kumimoji="0" lang="ru-RU" sz="1600" b="1" i="0" u="none" strike="noStrike" kern="1200" cap="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города</a:t>
            </a:r>
            <a:r>
              <a:rPr kumimoji="0" lang="ru-RU" sz="1600" b="1" i="0" u="none" strike="noStrike" kern="1200" cap="all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Липецка</a:t>
            </a:r>
            <a:r>
              <a:rPr kumimoji="0" lang="ru-RU" sz="1600" b="1" i="0" u="none" strike="noStrike" kern="1200" cap="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на социально-культурную сферу</a:t>
            </a:r>
            <a:endParaRPr kumimoji="0" lang="ru-RU" sz="1600" b="1" i="0" u="none" strike="noStrike" kern="1200" cap="all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86" name="TextBox 22"/>
          <p:cNvSpPr txBox="1"/>
          <p:nvPr/>
        </p:nvSpPr>
        <p:spPr>
          <a:xfrm>
            <a:off x="10987916" y="422239"/>
            <a:ext cx="10422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млн. рублей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11661352" y="6531385"/>
            <a:ext cx="4516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6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grpSp>
        <p:nvGrpSpPr>
          <p:cNvPr id="95" name="Группа 94"/>
          <p:cNvGrpSpPr/>
          <p:nvPr/>
        </p:nvGrpSpPr>
        <p:grpSpPr>
          <a:xfrm>
            <a:off x="143164" y="3396062"/>
            <a:ext cx="1600594" cy="276999"/>
            <a:chOff x="9692633" y="1385002"/>
            <a:chExt cx="2111989" cy="282571"/>
          </a:xfrm>
        </p:grpSpPr>
        <p:sp>
          <p:nvSpPr>
            <p:cNvPr id="108" name="TextBox 107"/>
            <p:cNvSpPr txBox="1"/>
            <p:nvPr/>
          </p:nvSpPr>
          <p:spPr>
            <a:xfrm>
              <a:off x="9871697" y="1385002"/>
              <a:ext cx="1932925" cy="2825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городской бюджет</a:t>
              </a:r>
            </a:p>
          </p:txBody>
        </p:sp>
        <p:sp>
          <p:nvSpPr>
            <p:cNvPr id="112" name="Прямоугольник 111"/>
            <p:cNvSpPr/>
            <p:nvPr/>
          </p:nvSpPr>
          <p:spPr>
            <a:xfrm>
              <a:off x="9692633" y="1442305"/>
              <a:ext cx="237511" cy="203454"/>
            </a:xfrm>
            <a:prstGeom prst="rect">
              <a:avLst/>
            </a:prstGeom>
            <a:solidFill>
              <a:srgbClr val="92D05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708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97" name="Группа 96"/>
          <p:cNvGrpSpPr/>
          <p:nvPr/>
        </p:nvGrpSpPr>
        <p:grpSpPr>
          <a:xfrm>
            <a:off x="1803582" y="3386914"/>
            <a:ext cx="2115096" cy="276999"/>
            <a:chOff x="11804624" y="1022064"/>
            <a:chExt cx="2790876" cy="282571"/>
          </a:xfrm>
        </p:grpSpPr>
        <p:sp>
          <p:nvSpPr>
            <p:cNvPr id="106" name="TextBox 105"/>
            <p:cNvSpPr txBox="1"/>
            <p:nvPr/>
          </p:nvSpPr>
          <p:spPr>
            <a:xfrm>
              <a:off x="12065887" y="1022064"/>
              <a:ext cx="2529613" cy="2825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областной бюджет</a:t>
              </a:r>
            </a:p>
          </p:txBody>
        </p:sp>
        <p:sp>
          <p:nvSpPr>
            <p:cNvPr id="107" name="Прямоугольник 106"/>
            <p:cNvSpPr/>
            <p:nvPr/>
          </p:nvSpPr>
          <p:spPr>
            <a:xfrm>
              <a:off x="11804624" y="1082096"/>
              <a:ext cx="237512" cy="191392"/>
            </a:xfrm>
            <a:prstGeom prst="rect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708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99" name="Группа 98"/>
          <p:cNvGrpSpPr/>
          <p:nvPr/>
        </p:nvGrpSpPr>
        <p:grpSpPr>
          <a:xfrm>
            <a:off x="3515964" y="3368755"/>
            <a:ext cx="1867179" cy="276999"/>
            <a:chOff x="13997567" y="665416"/>
            <a:chExt cx="2463748" cy="282571"/>
          </a:xfrm>
        </p:grpSpPr>
        <p:sp>
          <p:nvSpPr>
            <p:cNvPr id="104" name="TextBox 103"/>
            <p:cNvSpPr txBox="1"/>
            <p:nvPr/>
          </p:nvSpPr>
          <p:spPr>
            <a:xfrm>
              <a:off x="14186294" y="665416"/>
              <a:ext cx="2275021" cy="2825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федеральный бюджет</a:t>
              </a:r>
            </a:p>
          </p:txBody>
        </p:sp>
        <p:sp>
          <p:nvSpPr>
            <p:cNvPr id="105" name="Прямоугольник 104"/>
            <p:cNvSpPr/>
            <p:nvPr/>
          </p:nvSpPr>
          <p:spPr>
            <a:xfrm>
              <a:off x="13997567" y="711937"/>
              <a:ext cx="237511" cy="183117"/>
            </a:xfrm>
            <a:prstGeom prst="rect">
              <a:avLst/>
            </a:prstGeom>
            <a:solidFill>
              <a:srgbClr val="0C6264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708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aphicFrame>
        <p:nvGraphicFramePr>
          <p:cNvPr id="125" name="Таблица 124"/>
          <p:cNvGraphicFramePr>
            <a:graphicFrameLocks noGrp="1"/>
          </p:cNvGraphicFramePr>
          <p:nvPr>
            <p:extLst/>
          </p:nvPr>
        </p:nvGraphicFramePr>
        <p:xfrm>
          <a:off x="5513452" y="4834439"/>
          <a:ext cx="6388699" cy="15156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001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893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3975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730035">
                <a:tc>
                  <a:txBody>
                    <a:bodyPr/>
                    <a:lstStyle/>
                    <a:p>
                      <a:pPr marL="285750" marR="0" lvl="0" indent="-2000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1400" b="0" i="1" kern="1200" cap="none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бесплатное горячее питание 1-4 классов</a:t>
                      </a:r>
                    </a:p>
                  </a:txBody>
                  <a:tcPr marL="86768" marR="86768" marT="43384" marB="108000" anchor="b">
                    <a:lnL w="381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-RU" sz="1200" b="0" i="1" kern="1200" cap="none" baseline="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400" b="0" i="1" kern="1200" cap="none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290,2</a:t>
                      </a:r>
                      <a:endParaRPr lang="ru-RU" sz="1400" b="0" i="1" kern="1200" cap="none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10800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53598">
                <a:tc>
                  <a:txBody>
                    <a:bodyPr/>
                    <a:lstStyle/>
                    <a:p>
                      <a:pPr marL="285750" marR="0" lvl="0" indent="-2000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1400" b="0" i="1" kern="1200" cap="none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социальные выплаты на питание обучающихся </a:t>
                      </a:r>
                    </a:p>
                  </a:txBody>
                  <a:tcPr marL="86768" marR="86768" marT="43384" marB="43384" anchor="ctr">
                    <a:lnL w="381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-RU" sz="1200" b="0" i="1" kern="1200" cap="none" baseline="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400" b="0" i="1" kern="1200" cap="none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157,3</a:t>
                      </a:r>
                      <a:endParaRPr lang="ru-RU" sz="1400" b="0" i="1" kern="1200" cap="none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258006210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285750" marR="0" lvl="0" indent="-2000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1400" b="0" i="1" kern="1200" cap="none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обеспечение питанием детей участников СВО</a:t>
                      </a:r>
                      <a:endParaRPr lang="ru-RU" sz="1200" b="0" i="1" kern="1200" cap="none" baseline="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381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-RU" sz="1200" b="0" i="1" kern="1200" cap="none" baseline="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400" b="0" i="1" kern="1200" cap="none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2,9</a:t>
                      </a:r>
                      <a:endParaRPr lang="ru-RU" sz="1400" b="0" i="1" kern="1200" cap="none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48954031"/>
                  </a:ext>
                </a:extLst>
              </a:tr>
            </a:tbl>
          </a:graphicData>
        </a:graphic>
      </p:graphicFrame>
      <p:grpSp>
        <p:nvGrpSpPr>
          <p:cNvPr id="9" name="Группа 8"/>
          <p:cNvGrpSpPr/>
          <p:nvPr/>
        </p:nvGrpSpPr>
        <p:grpSpPr>
          <a:xfrm>
            <a:off x="310880" y="1176354"/>
            <a:ext cx="1171756" cy="552747"/>
            <a:chOff x="4320436" y="2227123"/>
            <a:chExt cx="1171756" cy="552747"/>
          </a:xfrm>
        </p:grpSpPr>
        <p:sp>
          <p:nvSpPr>
            <p:cNvPr id="140" name="TextBox 3"/>
            <p:cNvSpPr txBox="1"/>
            <p:nvPr/>
          </p:nvSpPr>
          <p:spPr>
            <a:xfrm>
              <a:off x="4320436" y="2563082"/>
              <a:ext cx="716491" cy="216788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i="1" dirty="0" smtClean="0">
                  <a:solidFill>
                    <a:srgbClr val="C00000"/>
                  </a:solidFill>
                  <a:latin typeface="+mn-lt"/>
                  <a:cs typeface="Segoe UI" panose="020B0502040204020203" pitchFamily="34" charset="0"/>
                </a:rPr>
                <a:t>(60,2 %)</a:t>
              </a:r>
              <a:endParaRPr lang="ru-RU" i="1" dirty="0">
                <a:solidFill>
                  <a:srgbClr val="C00000"/>
                </a:solidFill>
                <a:latin typeface="+mn-lt"/>
                <a:cs typeface="Segoe UI" panose="020B0502040204020203" pitchFamily="34" charset="0"/>
              </a:endParaRPr>
            </a:p>
          </p:txBody>
        </p:sp>
        <p:sp>
          <p:nvSpPr>
            <p:cNvPr id="141" name="TextBox 140"/>
            <p:cNvSpPr txBox="1"/>
            <p:nvPr/>
          </p:nvSpPr>
          <p:spPr>
            <a:xfrm>
              <a:off x="4384895" y="2227123"/>
              <a:ext cx="94950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dirty="0" smtClean="0"/>
                <a:t>7 887,4</a:t>
              </a:r>
              <a:endParaRPr lang="ru-RU" sz="1400" dirty="0"/>
            </a:p>
          </p:txBody>
        </p:sp>
        <p:grpSp>
          <p:nvGrpSpPr>
            <p:cNvPr id="16" name="Группа 15"/>
            <p:cNvGrpSpPr/>
            <p:nvPr/>
          </p:nvGrpSpPr>
          <p:grpSpPr>
            <a:xfrm flipH="1" flipV="1">
              <a:off x="4356535" y="2519252"/>
              <a:ext cx="1135657" cy="213352"/>
              <a:chOff x="165270" y="5289827"/>
              <a:chExt cx="1135657" cy="213352"/>
            </a:xfrm>
          </p:grpSpPr>
          <p:cxnSp>
            <p:nvCxnSpPr>
              <p:cNvPr id="139" name="Прямая соединительная линия 138"/>
              <p:cNvCxnSpPr/>
              <p:nvPr/>
            </p:nvCxnSpPr>
            <p:spPr>
              <a:xfrm>
                <a:off x="165270" y="5289827"/>
                <a:ext cx="328334" cy="21335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2" name="Прямая соединительная линия 141"/>
              <p:cNvCxnSpPr/>
              <p:nvPr/>
            </p:nvCxnSpPr>
            <p:spPr>
              <a:xfrm flipV="1">
                <a:off x="495311" y="5503179"/>
                <a:ext cx="805616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8" name="Группа 7"/>
          <p:cNvGrpSpPr/>
          <p:nvPr/>
        </p:nvGrpSpPr>
        <p:grpSpPr>
          <a:xfrm>
            <a:off x="3597969" y="1030703"/>
            <a:ext cx="1271042" cy="580706"/>
            <a:chOff x="176668" y="1753136"/>
            <a:chExt cx="1271042" cy="580706"/>
          </a:xfrm>
        </p:grpSpPr>
        <p:grpSp>
          <p:nvGrpSpPr>
            <p:cNvPr id="19" name="Группа 18"/>
            <p:cNvGrpSpPr/>
            <p:nvPr/>
          </p:nvGrpSpPr>
          <p:grpSpPr>
            <a:xfrm flipH="1">
              <a:off x="176668" y="2036307"/>
              <a:ext cx="1132623" cy="261341"/>
              <a:chOff x="3831638" y="2276263"/>
              <a:chExt cx="1132623" cy="261341"/>
            </a:xfrm>
          </p:grpSpPr>
          <p:cxnSp>
            <p:nvCxnSpPr>
              <p:cNvPr id="126" name="Прямая соединительная линия 125"/>
              <p:cNvCxnSpPr/>
              <p:nvPr/>
            </p:nvCxnSpPr>
            <p:spPr>
              <a:xfrm flipH="1" flipV="1">
                <a:off x="4643552" y="2276263"/>
                <a:ext cx="320709" cy="261341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7" name="Прямая соединительная линия 136"/>
              <p:cNvCxnSpPr/>
              <p:nvPr/>
            </p:nvCxnSpPr>
            <p:spPr>
              <a:xfrm>
                <a:off x="3831638" y="2276263"/>
                <a:ext cx="811914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38" name="TextBox 3"/>
            <p:cNvSpPr txBox="1"/>
            <p:nvPr/>
          </p:nvSpPr>
          <p:spPr>
            <a:xfrm>
              <a:off x="466386" y="2060913"/>
              <a:ext cx="733922" cy="272929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i="1" dirty="0" smtClean="0">
                  <a:solidFill>
                    <a:srgbClr val="C00000"/>
                  </a:solidFill>
                  <a:latin typeface="+mn-lt"/>
                  <a:cs typeface="Segoe UI" panose="020B0502040204020203" pitchFamily="34" charset="0"/>
                </a:rPr>
                <a:t>(29,4 %)</a:t>
              </a:r>
              <a:endParaRPr lang="ru-RU" i="1" dirty="0">
                <a:solidFill>
                  <a:srgbClr val="C00000"/>
                </a:solidFill>
                <a:latin typeface="+mn-lt"/>
                <a:cs typeface="Segoe UI" panose="020B0502040204020203" pitchFamily="34" charset="0"/>
              </a:endParaRPr>
            </a:p>
          </p:txBody>
        </p:sp>
        <p:sp>
          <p:nvSpPr>
            <p:cNvPr id="150" name="TextBox 149"/>
            <p:cNvSpPr txBox="1"/>
            <p:nvPr/>
          </p:nvSpPr>
          <p:spPr>
            <a:xfrm>
              <a:off x="498203" y="1753136"/>
              <a:ext cx="94950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dirty="0" smtClean="0"/>
                <a:t>3 850,8</a:t>
              </a:r>
              <a:endParaRPr lang="ru-RU" sz="1400" dirty="0"/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3492286" y="2564121"/>
            <a:ext cx="948418" cy="539392"/>
            <a:chOff x="2904291" y="740126"/>
            <a:chExt cx="1224326" cy="539392"/>
          </a:xfrm>
        </p:grpSpPr>
        <p:sp>
          <p:nvSpPr>
            <p:cNvPr id="147" name="TextBox 3"/>
            <p:cNvSpPr txBox="1"/>
            <p:nvPr/>
          </p:nvSpPr>
          <p:spPr>
            <a:xfrm>
              <a:off x="3245757" y="1006589"/>
              <a:ext cx="803729" cy="272929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i="1" dirty="0" smtClean="0">
                  <a:solidFill>
                    <a:srgbClr val="C00000"/>
                  </a:solidFill>
                  <a:latin typeface="+mn-lt"/>
                  <a:cs typeface="Segoe UI" panose="020B0502040204020203" pitchFamily="34" charset="0"/>
                </a:rPr>
                <a:t>(10,5%)</a:t>
              </a:r>
              <a:endParaRPr lang="ru-RU" i="1" dirty="0">
                <a:solidFill>
                  <a:srgbClr val="C00000"/>
                </a:solidFill>
                <a:latin typeface="+mn-lt"/>
                <a:cs typeface="Segoe UI" panose="020B0502040204020203" pitchFamily="34" charset="0"/>
              </a:endParaRPr>
            </a:p>
          </p:txBody>
        </p:sp>
        <p:sp>
          <p:nvSpPr>
            <p:cNvPr id="148" name="TextBox 147"/>
            <p:cNvSpPr txBox="1"/>
            <p:nvPr/>
          </p:nvSpPr>
          <p:spPr>
            <a:xfrm>
              <a:off x="3179111" y="740126"/>
              <a:ext cx="9495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dirty="0" smtClean="0"/>
                <a:t>1 373,2</a:t>
              </a:r>
              <a:endParaRPr lang="ru-RU" sz="1400" dirty="0"/>
            </a:p>
          </p:txBody>
        </p:sp>
        <p:grpSp>
          <p:nvGrpSpPr>
            <p:cNvPr id="151" name="Группа 150"/>
            <p:cNvGrpSpPr/>
            <p:nvPr/>
          </p:nvGrpSpPr>
          <p:grpSpPr>
            <a:xfrm>
              <a:off x="2904291" y="872191"/>
              <a:ext cx="1137222" cy="157258"/>
              <a:chOff x="3581011" y="2266359"/>
              <a:chExt cx="1137222" cy="106652"/>
            </a:xfrm>
          </p:grpSpPr>
          <p:cxnSp>
            <p:nvCxnSpPr>
              <p:cNvPr id="152" name="Прямая соединительная линия 151"/>
              <p:cNvCxnSpPr/>
              <p:nvPr/>
            </p:nvCxnSpPr>
            <p:spPr>
              <a:xfrm>
                <a:off x="3581011" y="2266359"/>
                <a:ext cx="360118" cy="104358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3" name="Прямая соединительная линия 152"/>
              <p:cNvCxnSpPr/>
              <p:nvPr/>
            </p:nvCxnSpPr>
            <p:spPr>
              <a:xfrm flipV="1">
                <a:off x="3941130" y="2373006"/>
                <a:ext cx="777103" cy="5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40" name="TextBox 39"/>
          <p:cNvSpPr txBox="1"/>
          <p:nvPr/>
        </p:nvSpPr>
        <p:spPr>
          <a:xfrm>
            <a:off x="5686556" y="4849812"/>
            <a:ext cx="35295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cap="all" dirty="0" smtClean="0">
                <a:solidFill>
                  <a:srgbClr val="0C626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МЕРЫ СОЦИАЛЬНОЙ ПОДДЕРЖКИ</a:t>
            </a:r>
            <a:r>
              <a:rPr lang="ru-RU" sz="1600" b="1" cap="all" dirty="0" smtClean="0">
                <a:solidFill>
                  <a:srgbClr val="0C626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:</a:t>
            </a:r>
            <a:endParaRPr lang="ru-RU" sz="1600" b="1" cap="all" dirty="0">
              <a:solidFill>
                <a:srgbClr val="0C626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45" name="Диаграмма 44"/>
          <p:cNvGraphicFramePr/>
          <p:nvPr>
            <p:extLst/>
          </p:nvPr>
        </p:nvGraphicFramePr>
        <p:xfrm>
          <a:off x="317398" y="3770972"/>
          <a:ext cx="4263868" cy="25922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53" name="Группа 52"/>
          <p:cNvGrpSpPr/>
          <p:nvPr/>
        </p:nvGrpSpPr>
        <p:grpSpPr>
          <a:xfrm>
            <a:off x="678275" y="6250120"/>
            <a:ext cx="1600595" cy="276999"/>
            <a:chOff x="9692632" y="1385002"/>
            <a:chExt cx="2111990" cy="282571"/>
          </a:xfrm>
        </p:grpSpPr>
        <p:sp>
          <p:nvSpPr>
            <p:cNvPr id="60" name="TextBox 59"/>
            <p:cNvSpPr txBox="1"/>
            <p:nvPr/>
          </p:nvSpPr>
          <p:spPr>
            <a:xfrm>
              <a:off x="9871698" y="1385002"/>
              <a:ext cx="1932924" cy="2825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200" kern="0" dirty="0" smtClean="0">
                  <a:solidFill>
                    <a:prstClr val="black"/>
                  </a:solidFill>
                  <a:cs typeface="Times New Roman" panose="02020603050405020304" pitchFamily="18" charset="0"/>
                </a:rPr>
                <a:t>образование</a:t>
              </a:r>
              <a:endParaRPr kumimoji="0" lang="ru-RU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Times New Roman" panose="02020603050405020304" pitchFamily="18" charset="0"/>
              </a:endParaRPr>
            </a:p>
          </p:txBody>
        </p:sp>
        <p:sp>
          <p:nvSpPr>
            <p:cNvPr id="61" name="Прямоугольник 60"/>
            <p:cNvSpPr/>
            <p:nvPr/>
          </p:nvSpPr>
          <p:spPr>
            <a:xfrm>
              <a:off x="9692632" y="1442305"/>
              <a:ext cx="237511" cy="203454"/>
            </a:xfrm>
            <a:prstGeom prst="rect">
              <a:avLst/>
            </a:prstGeom>
            <a:solidFill>
              <a:srgbClr val="0C6264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708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54" name="Группа 53"/>
          <p:cNvGrpSpPr/>
          <p:nvPr/>
        </p:nvGrpSpPr>
        <p:grpSpPr>
          <a:xfrm>
            <a:off x="683175" y="6526700"/>
            <a:ext cx="1140726" cy="276999"/>
            <a:chOff x="11804624" y="1022064"/>
            <a:chExt cx="1505191" cy="282571"/>
          </a:xfrm>
        </p:grpSpPr>
        <p:sp>
          <p:nvSpPr>
            <p:cNvPr id="58" name="TextBox 57"/>
            <p:cNvSpPr txBox="1"/>
            <p:nvPr/>
          </p:nvSpPr>
          <p:spPr>
            <a:xfrm>
              <a:off x="12065888" y="1022064"/>
              <a:ext cx="1243927" cy="2825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культура</a:t>
              </a:r>
            </a:p>
          </p:txBody>
        </p:sp>
        <p:sp>
          <p:nvSpPr>
            <p:cNvPr id="59" name="Прямоугольник 58"/>
            <p:cNvSpPr/>
            <p:nvPr/>
          </p:nvSpPr>
          <p:spPr>
            <a:xfrm>
              <a:off x="11804624" y="1082096"/>
              <a:ext cx="237512" cy="191392"/>
            </a:xfrm>
            <a:prstGeom prst="rect">
              <a:avLst/>
            </a:prstGeom>
            <a:solidFill>
              <a:schemeClr val="accent2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708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55" name="Группа 54"/>
          <p:cNvGrpSpPr/>
          <p:nvPr/>
        </p:nvGrpSpPr>
        <p:grpSpPr>
          <a:xfrm>
            <a:off x="2840529" y="6257749"/>
            <a:ext cx="1867179" cy="276999"/>
            <a:chOff x="13997567" y="665416"/>
            <a:chExt cx="2463748" cy="282571"/>
          </a:xfrm>
        </p:grpSpPr>
        <p:sp>
          <p:nvSpPr>
            <p:cNvPr id="56" name="TextBox 55"/>
            <p:cNvSpPr txBox="1"/>
            <p:nvPr/>
          </p:nvSpPr>
          <p:spPr>
            <a:xfrm>
              <a:off x="14186294" y="665416"/>
              <a:ext cx="2275021" cy="2825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200" kern="0" dirty="0">
                  <a:solidFill>
                    <a:prstClr val="black"/>
                  </a:solidFill>
                  <a:cs typeface="Times New Roman" panose="02020603050405020304" pitchFamily="18" charset="0"/>
                </a:rPr>
                <a:t>с</a:t>
              </a:r>
              <a:r>
                <a:rPr lang="ru-RU" sz="1200" kern="0" dirty="0" smtClean="0">
                  <a:solidFill>
                    <a:prstClr val="black"/>
                  </a:solidFill>
                  <a:cs typeface="Times New Roman" panose="02020603050405020304" pitchFamily="18" charset="0"/>
                </a:rPr>
                <a:t>оциальная политика</a:t>
              </a:r>
              <a:endParaRPr kumimoji="0" lang="ru-RU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Times New Roman" panose="02020603050405020304" pitchFamily="18" charset="0"/>
              </a:endParaRPr>
            </a:p>
          </p:txBody>
        </p:sp>
        <p:sp>
          <p:nvSpPr>
            <p:cNvPr id="57" name="Прямоугольник 56"/>
            <p:cNvSpPr/>
            <p:nvPr/>
          </p:nvSpPr>
          <p:spPr>
            <a:xfrm>
              <a:off x="13997567" y="711937"/>
              <a:ext cx="237511" cy="183117"/>
            </a:xfrm>
            <a:prstGeom prst="rect">
              <a:avLst/>
            </a:prstGeom>
            <a:solidFill>
              <a:srgbClr val="00B0F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708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63" name="Группа 62"/>
          <p:cNvGrpSpPr/>
          <p:nvPr/>
        </p:nvGrpSpPr>
        <p:grpSpPr>
          <a:xfrm>
            <a:off x="2840529" y="6545699"/>
            <a:ext cx="2456645" cy="276999"/>
            <a:chOff x="13997567" y="665416"/>
            <a:chExt cx="3241550" cy="282571"/>
          </a:xfrm>
        </p:grpSpPr>
        <p:sp>
          <p:nvSpPr>
            <p:cNvPr id="64" name="TextBox 63"/>
            <p:cNvSpPr txBox="1"/>
            <p:nvPr/>
          </p:nvSpPr>
          <p:spPr>
            <a:xfrm>
              <a:off x="14186293" y="665416"/>
              <a:ext cx="3052824" cy="2825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200" kern="0" dirty="0">
                  <a:solidFill>
                    <a:prstClr val="black"/>
                  </a:solidFill>
                  <a:cs typeface="Times New Roman" panose="02020603050405020304" pitchFamily="18" charset="0"/>
                </a:rPr>
                <a:t>ф</a:t>
              </a:r>
              <a:r>
                <a:rPr lang="ru-RU" sz="1200" kern="0" dirty="0" smtClean="0">
                  <a:solidFill>
                    <a:prstClr val="black"/>
                  </a:solidFill>
                  <a:cs typeface="Times New Roman" panose="02020603050405020304" pitchFamily="18" charset="0"/>
                </a:rPr>
                <a:t>изическая культура</a:t>
              </a:r>
              <a:r>
                <a:rPr lang="ru-RU" sz="1200" kern="0" noProof="0" dirty="0" smtClean="0">
                  <a:solidFill>
                    <a:prstClr val="black"/>
                  </a:solidFill>
                  <a:cs typeface="Times New Roman" panose="02020603050405020304" pitchFamily="18" charset="0"/>
                </a:rPr>
                <a:t> и спорт</a:t>
              </a:r>
              <a:endParaRPr kumimoji="0" lang="ru-RU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Times New Roman" panose="02020603050405020304" pitchFamily="18" charset="0"/>
              </a:endParaRPr>
            </a:p>
          </p:txBody>
        </p:sp>
        <p:sp>
          <p:nvSpPr>
            <p:cNvPr id="65" name="Прямоугольник 64"/>
            <p:cNvSpPr/>
            <p:nvPr/>
          </p:nvSpPr>
          <p:spPr>
            <a:xfrm>
              <a:off x="13997567" y="711937"/>
              <a:ext cx="237511" cy="183117"/>
            </a:xfrm>
            <a:prstGeom prst="rect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708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66" name="Группа 65"/>
          <p:cNvGrpSpPr/>
          <p:nvPr/>
        </p:nvGrpSpPr>
        <p:grpSpPr>
          <a:xfrm>
            <a:off x="3536142" y="5287894"/>
            <a:ext cx="1318016" cy="549108"/>
            <a:chOff x="4001290" y="2243073"/>
            <a:chExt cx="1318016" cy="549108"/>
          </a:xfrm>
        </p:grpSpPr>
        <p:sp>
          <p:nvSpPr>
            <p:cNvPr id="67" name="TextBox 3"/>
            <p:cNvSpPr txBox="1"/>
            <p:nvPr/>
          </p:nvSpPr>
          <p:spPr>
            <a:xfrm>
              <a:off x="4320436" y="2519252"/>
              <a:ext cx="716491" cy="272929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i="1" dirty="0" smtClean="0">
                  <a:solidFill>
                    <a:srgbClr val="C00000"/>
                  </a:solidFill>
                  <a:latin typeface="+mn-lt"/>
                  <a:cs typeface="Segoe UI" panose="020B0502040204020203" pitchFamily="34" charset="0"/>
                </a:rPr>
                <a:t>(</a:t>
              </a:r>
              <a:r>
                <a:rPr lang="ru-RU" i="1" dirty="0" smtClean="0">
                  <a:solidFill>
                    <a:srgbClr val="C00000"/>
                  </a:solidFill>
                  <a:cs typeface="Segoe UI" panose="020B0502040204020203" pitchFamily="34" charset="0"/>
                </a:rPr>
                <a:t>5,8</a:t>
              </a:r>
              <a:r>
                <a:rPr lang="ru-RU" i="1" dirty="0" smtClean="0">
                  <a:solidFill>
                    <a:srgbClr val="C00000"/>
                  </a:solidFill>
                  <a:latin typeface="+mn-lt"/>
                  <a:cs typeface="Segoe UI" panose="020B0502040204020203" pitchFamily="34" charset="0"/>
                </a:rPr>
                <a:t> %)</a:t>
              </a:r>
              <a:endParaRPr lang="ru-RU" i="1" dirty="0">
                <a:solidFill>
                  <a:srgbClr val="C00000"/>
                </a:solidFill>
                <a:latin typeface="+mn-lt"/>
                <a:cs typeface="Segoe UI" panose="020B0502040204020203" pitchFamily="34" charset="0"/>
              </a:endParaRP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4369799" y="2243073"/>
              <a:ext cx="94950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dirty="0" smtClean="0"/>
                <a:t>764,9</a:t>
              </a:r>
              <a:endParaRPr lang="ru-RU" sz="1400" dirty="0"/>
            </a:p>
          </p:txBody>
        </p:sp>
        <p:grpSp>
          <p:nvGrpSpPr>
            <p:cNvPr id="69" name="Группа 68"/>
            <p:cNvGrpSpPr/>
            <p:nvPr/>
          </p:nvGrpSpPr>
          <p:grpSpPr>
            <a:xfrm flipH="1" flipV="1">
              <a:off x="4001290" y="2378415"/>
              <a:ext cx="945637" cy="140838"/>
              <a:chOff x="710535" y="5503178"/>
              <a:chExt cx="945637" cy="140838"/>
            </a:xfrm>
          </p:grpSpPr>
          <p:cxnSp>
            <p:nvCxnSpPr>
              <p:cNvPr id="70" name="Прямая соединительная линия 69"/>
              <p:cNvCxnSpPr/>
              <p:nvPr/>
            </p:nvCxnSpPr>
            <p:spPr>
              <a:xfrm flipH="1" flipV="1">
                <a:off x="1337026" y="5503178"/>
                <a:ext cx="319146" cy="140838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1" name="Прямая соединительная линия 70"/>
              <p:cNvCxnSpPr/>
              <p:nvPr/>
            </p:nvCxnSpPr>
            <p:spPr>
              <a:xfrm flipV="1">
                <a:off x="710535" y="5503179"/>
                <a:ext cx="626491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2" name="Группа 71"/>
          <p:cNvGrpSpPr/>
          <p:nvPr/>
        </p:nvGrpSpPr>
        <p:grpSpPr>
          <a:xfrm>
            <a:off x="3597969" y="4495557"/>
            <a:ext cx="1256189" cy="518056"/>
            <a:chOff x="4042145" y="2235673"/>
            <a:chExt cx="1256189" cy="518056"/>
          </a:xfrm>
        </p:grpSpPr>
        <p:sp>
          <p:nvSpPr>
            <p:cNvPr id="73" name="TextBox 3"/>
            <p:cNvSpPr txBox="1"/>
            <p:nvPr/>
          </p:nvSpPr>
          <p:spPr>
            <a:xfrm>
              <a:off x="4292704" y="2480800"/>
              <a:ext cx="716491" cy="272929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i="1" dirty="0" smtClean="0">
                  <a:solidFill>
                    <a:srgbClr val="C00000"/>
                  </a:solidFill>
                  <a:latin typeface="+mn-lt"/>
                  <a:cs typeface="Segoe UI" panose="020B0502040204020203" pitchFamily="34" charset="0"/>
                </a:rPr>
                <a:t>(</a:t>
              </a:r>
              <a:r>
                <a:rPr lang="ru-RU" i="1" dirty="0" smtClean="0">
                  <a:solidFill>
                    <a:srgbClr val="C00000"/>
                  </a:solidFill>
                  <a:cs typeface="Segoe UI" panose="020B0502040204020203" pitchFamily="34" charset="0"/>
                </a:rPr>
                <a:t>5,2</a:t>
              </a:r>
              <a:r>
                <a:rPr lang="ru-RU" i="1" dirty="0" smtClean="0">
                  <a:solidFill>
                    <a:srgbClr val="C00000"/>
                  </a:solidFill>
                  <a:latin typeface="+mn-lt"/>
                  <a:cs typeface="Segoe UI" panose="020B0502040204020203" pitchFamily="34" charset="0"/>
                </a:rPr>
                <a:t> %)</a:t>
              </a:r>
              <a:endParaRPr lang="ru-RU" i="1" dirty="0">
                <a:solidFill>
                  <a:srgbClr val="C00000"/>
                </a:solidFill>
                <a:latin typeface="+mn-lt"/>
                <a:cs typeface="Segoe UI" panose="020B0502040204020203" pitchFamily="34" charset="0"/>
              </a:endParaRPr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4348827" y="2235673"/>
              <a:ext cx="94950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dirty="0" smtClean="0"/>
                <a:t>684,5</a:t>
              </a:r>
              <a:endParaRPr lang="ru-RU" sz="1400" dirty="0"/>
            </a:p>
          </p:txBody>
        </p:sp>
        <p:grpSp>
          <p:nvGrpSpPr>
            <p:cNvPr id="75" name="Группа 74"/>
            <p:cNvGrpSpPr/>
            <p:nvPr/>
          </p:nvGrpSpPr>
          <p:grpSpPr>
            <a:xfrm flipH="1" flipV="1">
              <a:off x="4042145" y="2519252"/>
              <a:ext cx="904782" cy="196027"/>
              <a:chOff x="710535" y="5307152"/>
              <a:chExt cx="904782" cy="196027"/>
            </a:xfrm>
          </p:grpSpPr>
          <p:cxnSp>
            <p:nvCxnSpPr>
              <p:cNvPr id="76" name="Прямая соединительная линия 75"/>
              <p:cNvCxnSpPr/>
              <p:nvPr/>
            </p:nvCxnSpPr>
            <p:spPr>
              <a:xfrm flipH="1">
                <a:off x="1337026" y="5307152"/>
                <a:ext cx="278291" cy="196027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7" name="Прямая соединительная линия 76"/>
              <p:cNvCxnSpPr/>
              <p:nvPr/>
            </p:nvCxnSpPr>
            <p:spPr>
              <a:xfrm flipV="1">
                <a:off x="710535" y="5503179"/>
                <a:ext cx="626491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8" name="Группа 77"/>
          <p:cNvGrpSpPr/>
          <p:nvPr/>
        </p:nvGrpSpPr>
        <p:grpSpPr>
          <a:xfrm>
            <a:off x="3408266" y="3966470"/>
            <a:ext cx="1256189" cy="518056"/>
            <a:chOff x="4042145" y="2235673"/>
            <a:chExt cx="1256189" cy="518056"/>
          </a:xfrm>
        </p:grpSpPr>
        <p:sp>
          <p:nvSpPr>
            <p:cNvPr id="79" name="TextBox 3"/>
            <p:cNvSpPr txBox="1"/>
            <p:nvPr/>
          </p:nvSpPr>
          <p:spPr>
            <a:xfrm>
              <a:off x="4292704" y="2480800"/>
              <a:ext cx="716491" cy="272929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i="1" dirty="0" smtClean="0">
                  <a:solidFill>
                    <a:srgbClr val="C00000"/>
                  </a:solidFill>
                  <a:latin typeface="+mn-lt"/>
                  <a:cs typeface="Segoe UI" panose="020B0502040204020203" pitchFamily="34" charset="0"/>
                </a:rPr>
                <a:t>(</a:t>
              </a:r>
              <a:r>
                <a:rPr lang="ru-RU" i="1" dirty="0" smtClean="0">
                  <a:solidFill>
                    <a:srgbClr val="C00000"/>
                  </a:solidFill>
                  <a:cs typeface="Segoe UI" panose="020B0502040204020203" pitchFamily="34" charset="0"/>
                </a:rPr>
                <a:t>4,5</a:t>
              </a:r>
              <a:r>
                <a:rPr lang="ru-RU" i="1" dirty="0" smtClean="0">
                  <a:solidFill>
                    <a:srgbClr val="C00000"/>
                  </a:solidFill>
                  <a:latin typeface="+mn-lt"/>
                  <a:cs typeface="Segoe UI" panose="020B0502040204020203" pitchFamily="34" charset="0"/>
                </a:rPr>
                <a:t>%)</a:t>
              </a:r>
              <a:endParaRPr lang="ru-RU" i="1" dirty="0">
                <a:solidFill>
                  <a:srgbClr val="C00000"/>
                </a:solidFill>
                <a:latin typeface="+mn-lt"/>
                <a:cs typeface="Segoe UI" panose="020B0502040204020203" pitchFamily="34" charset="0"/>
              </a:endParaRPr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4348827" y="2235673"/>
              <a:ext cx="94950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dirty="0" smtClean="0"/>
                <a:t>589,0</a:t>
              </a:r>
              <a:endParaRPr lang="ru-RU" sz="1400" dirty="0"/>
            </a:p>
          </p:txBody>
        </p:sp>
        <p:grpSp>
          <p:nvGrpSpPr>
            <p:cNvPr id="81" name="Группа 80"/>
            <p:cNvGrpSpPr/>
            <p:nvPr/>
          </p:nvGrpSpPr>
          <p:grpSpPr>
            <a:xfrm flipH="1" flipV="1">
              <a:off x="4042145" y="2519252"/>
              <a:ext cx="904782" cy="196027"/>
              <a:chOff x="710535" y="5307152"/>
              <a:chExt cx="904782" cy="196027"/>
            </a:xfrm>
          </p:grpSpPr>
          <p:cxnSp>
            <p:nvCxnSpPr>
              <p:cNvPr id="82" name="Прямая соединительная линия 81"/>
              <p:cNvCxnSpPr/>
              <p:nvPr/>
            </p:nvCxnSpPr>
            <p:spPr>
              <a:xfrm flipH="1">
                <a:off x="1337026" y="5307152"/>
                <a:ext cx="278291" cy="196027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3" name="Прямая соединительная линия 82"/>
              <p:cNvCxnSpPr/>
              <p:nvPr/>
            </p:nvCxnSpPr>
            <p:spPr>
              <a:xfrm flipV="1">
                <a:off x="710535" y="5503179"/>
                <a:ext cx="626491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85" name="Группа 84"/>
          <p:cNvGrpSpPr/>
          <p:nvPr/>
        </p:nvGrpSpPr>
        <p:grpSpPr>
          <a:xfrm>
            <a:off x="190956" y="4455725"/>
            <a:ext cx="1109694" cy="535481"/>
            <a:chOff x="4237960" y="2218248"/>
            <a:chExt cx="1109694" cy="535481"/>
          </a:xfrm>
        </p:grpSpPr>
        <p:sp>
          <p:nvSpPr>
            <p:cNvPr id="87" name="TextBox 3"/>
            <p:cNvSpPr txBox="1"/>
            <p:nvPr/>
          </p:nvSpPr>
          <p:spPr>
            <a:xfrm>
              <a:off x="4292704" y="2480800"/>
              <a:ext cx="716491" cy="272929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i="1" dirty="0" smtClean="0">
                  <a:solidFill>
                    <a:srgbClr val="C00000"/>
                  </a:solidFill>
                  <a:latin typeface="+mn-lt"/>
                  <a:cs typeface="Segoe UI" panose="020B0502040204020203" pitchFamily="34" charset="0"/>
                </a:rPr>
                <a:t>(</a:t>
              </a:r>
              <a:r>
                <a:rPr lang="ru-RU" i="1" dirty="0" smtClean="0">
                  <a:solidFill>
                    <a:srgbClr val="C00000"/>
                  </a:solidFill>
                  <a:cs typeface="Segoe UI" panose="020B0502040204020203" pitchFamily="34" charset="0"/>
                </a:rPr>
                <a:t>84,5</a:t>
              </a:r>
              <a:r>
                <a:rPr lang="ru-RU" i="1" dirty="0" smtClean="0">
                  <a:solidFill>
                    <a:srgbClr val="C00000"/>
                  </a:solidFill>
                  <a:latin typeface="+mn-lt"/>
                  <a:cs typeface="Segoe UI" panose="020B0502040204020203" pitchFamily="34" charset="0"/>
                </a:rPr>
                <a:t>%)</a:t>
              </a:r>
              <a:endParaRPr lang="ru-RU" i="1" dirty="0">
                <a:solidFill>
                  <a:srgbClr val="C00000"/>
                </a:solidFill>
                <a:latin typeface="+mn-lt"/>
                <a:cs typeface="Segoe UI" panose="020B0502040204020203" pitchFamily="34" charset="0"/>
              </a:endParaRPr>
            </a:p>
          </p:txBody>
        </p:sp>
        <p:sp>
          <p:nvSpPr>
            <p:cNvPr id="88" name="TextBox 87"/>
            <p:cNvSpPr txBox="1"/>
            <p:nvPr/>
          </p:nvSpPr>
          <p:spPr>
            <a:xfrm>
              <a:off x="4237960" y="2218248"/>
              <a:ext cx="94950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dirty="0" smtClean="0"/>
                <a:t>11 073,0</a:t>
              </a:r>
              <a:endParaRPr lang="ru-RU" sz="1400" dirty="0"/>
            </a:p>
          </p:txBody>
        </p:sp>
        <p:grpSp>
          <p:nvGrpSpPr>
            <p:cNvPr id="91" name="Группа 90"/>
            <p:cNvGrpSpPr/>
            <p:nvPr/>
          </p:nvGrpSpPr>
          <p:grpSpPr>
            <a:xfrm flipH="1" flipV="1">
              <a:off x="4320436" y="2519252"/>
              <a:ext cx="1027218" cy="234477"/>
              <a:chOff x="309808" y="5268702"/>
              <a:chExt cx="1027218" cy="234477"/>
            </a:xfrm>
          </p:grpSpPr>
          <p:cxnSp>
            <p:nvCxnSpPr>
              <p:cNvPr id="92" name="Прямая соединительная линия 91"/>
              <p:cNvCxnSpPr/>
              <p:nvPr/>
            </p:nvCxnSpPr>
            <p:spPr>
              <a:xfrm flipH="1" flipV="1">
                <a:off x="309808" y="5268702"/>
                <a:ext cx="400727" cy="22770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3" name="Прямая соединительная линия 92"/>
              <p:cNvCxnSpPr/>
              <p:nvPr/>
            </p:nvCxnSpPr>
            <p:spPr>
              <a:xfrm flipV="1">
                <a:off x="710535" y="5503179"/>
                <a:ext cx="626491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84" name="Группа 83"/>
          <p:cNvGrpSpPr/>
          <p:nvPr/>
        </p:nvGrpSpPr>
        <p:grpSpPr>
          <a:xfrm>
            <a:off x="3053666" y="2117604"/>
            <a:ext cx="8848485" cy="2398231"/>
            <a:chOff x="3390498" y="3709781"/>
            <a:chExt cx="8848485" cy="2695447"/>
          </a:xfrm>
        </p:grpSpPr>
        <p:sp>
          <p:nvSpPr>
            <p:cNvPr id="90" name="Прямоугольник 89"/>
            <p:cNvSpPr/>
            <p:nvPr/>
          </p:nvSpPr>
          <p:spPr>
            <a:xfrm>
              <a:off x="5763069" y="3944652"/>
              <a:ext cx="3321142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defRPr/>
              </a:pPr>
              <a:r>
                <a:rPr lang="ru-RU" sz="1400" dirty="0" smtClean="0"/>
                <a:t>- на строительство школы на территории </a:t>
              </a:r>
              <a:r>
                <a:rPr lang="ru-RU" sz="1400" dirty="0" err="1" smtClean="0"/>
                <a:t>микр</a:t>
              </a:r>
              <a:r>
                <a:rPr lang="ru-RU" sz="1400" dirty="0" smtClean="0"/>
                <a:t>. «Елецкий»</a:t>
              </a:r>
              <a:endParaRPr lang="ru-RU" sz="1200" i="1" dirty="0">
                <a:solidFill>
                  <a:srgbClr val="C00000"/>
                </a:solidFill>
              </a:endParaRPr>
            </a:p>
          </p:txBody>
        </p:sp>
        <p:sp>
          <p:nvSpPr>
            <p:cNvPr id="94" name="Прямоугольник 93"/>
            <p:cNvSpPr/>
            <p:nvPr/>
          </p:nvSpPr>
          <p:spPr>
            <a:xfrm>
              <a:off x="5782138" y="4511122"/>
              <a:ext cx="3284717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defRPr/>
              </a:pPr>
              <a:r>
                <a:rPr lang="ru-RU" sz="1400" dirty="0" smtClean="0"/>
                <a:t>- на оснащение </a:t>
              </a:r>
              <a:r>
                <a:rPr lang="ru-RU" sz="1400" dirty="0"/>
                <a:t>школы на территории </a:t>
              </a:r>
              <a:r>
                <a:rPr lang="ru-RU" sz="1400" dirty="0" err="1"/>
                <a:t>микр</a:t>
              </a:r>
              <a:r>
                <a:rPr lang="ru-RU" sz="1400" dirty="0"/>
                <a:t>. «Елецкий</a:t>
              </a:r>
              <a:r>
                <a:rPr lang="ru-RU" sz="1400" dirty="0" smtClean="0"/>
                <a:t>»</a:t>
              </a:r>
              <a:endParaRPr lang="ru-RU" sz="1200" i="1" dirty="0">
                <a:solidFill>
                  <a:srgbClr val="C00000"/>
                </a:solidFill>
              </a:endParaRPr>
            </a:p>
          </p:txBody>
        </p:sp>
        <p:sp>
          <p:nvSpPr>
            <p:cNvPr id="96" name="Скругленный прямоугольник 95"/>
            <p:cNvSpPr/>
            <p:nvPr/>
          </p:nvSpPr>
          <p:spPr>
            <a:xfrm>
              <a:off x="5766703" y="3709781"/>
              <a:ext cx="6228271" cy="2681876"/>
            </a:xfrm>
            <a:prstGeom prst="roundRect">
              <a:avLst/>
            </a:prstGeom>
            <a:noFill/>
            <a:ln w="28575">
              <a:solidFill>
                <a:srgbClr val="0C62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11960469" y="3921250"/>
              <a:ext cx="27851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ru-RU" sz="2800" b="1" dirty="0">
                <a:solidFill>
                  <a:srgbClr val="C00000"/>
                </a:solidFill>
                <a:latin typeface="Arial Narrow" panose="020B0606020202030204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00" name="Прямоугольник 99"/>
            <p:cNvSpPr/>
            <p:nvPr/>
          </p:nvSpPr>
          <p:spPr>
            <a:xfrm>
              <a:off x="5764645" y="5178738"/>
              <a:ext cx="4044595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defRPr/>
              </a:pPr>
              <a:r>
                <a:rPr lang="ru-RU" sz="1400" dirty="0" smtClean="0"/>
                <a:t>- модернизация школьных систем образования (СШ № 6,33,46,70,72)</a:t>
              </a:r>
              <a:endParaRPr lang="ru-RU" sz="1400" dirty="0"/>
            </a:p>
          </p:txBody>
        </p:sp>
        <p:sp>
          <p:nvSpPr>
            <p:cNvPr id="101" name="Прямоугольник 100"/>
            <p:cNvSpPr/>
            <p:nvPr/>
          </p:nvSpPr>
          <p:spPr>
            <a:xfrm>
              <a:off x="3818952" y="5701958"/>
              <a:ext cx="6412602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ru-RU" sz="1400" dirty="0" smtClean="0"/>
                <a:t>- строительство ФОК в </a:t>
              </a:r>
              <a:r>
                <a:rPr lang="ru-RU" sz="1400" dirty="0" err="1" smtClean="0"/>
                <a:t>с.Сселки</a:t>
              </a:r>
              <a:endParaRPr lang="ru-RU" sz="1400" dirty="0"/>
            </a:p>
          </p:txBody>
        </p:sp>
        <p:sp>
          <p:nvSpPr>
            <p:cNvPr id="102" name="Прямоугольник 101"/>
            <p:cNvSpPr/>
            <p:nvPr/>
          </p:nvSpPr>
          <p:spPr>
            <a:xfrm>
              <a:off x="3390498" y="5999947"/>
              <a:ext cx="6412602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ru-RU" sz="1400" dirty="0" smtClean="0"/>
                <a:t>- оснащение театра</a:t>
              </a:r>
              <a:endParaRPr lang="ru-RU" sz="1400" dirty="0"/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11956835" y="4444470"/>
              <a:ext cx="27851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ru-RU" sz="2800" b="1" dirty="0">
                <a:solidFill>
                  <a:srgbClr val="C00000"/>
                </a:solidFill>
                <a:latin typeface="Arial Narrow" panose="020B0606020202030204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09" name="TextBox 108"/>
            <p:cNvSpPr txBox="1"/>
            <p:nvPr/>
          </p:nvSpPr>
          <p:spPr>
            <a:xfrm>
              <a:off x="11947726" y="5031456"/>
              <a:ext cx="27851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C00000"/>
                  </a:solidFill>
                  <a:latin typeface="Arial Narrow" panose="020B0606020202030204" pitchFamily="34" charset="0"/>
                  <a:cs typeface="Segoe UI" panose="020B0502040204020203" pitchFamily="34" charset="0"/>
                </a:rPr>
                <a:t> </a:t>
              </a:r>
              <a:endParaRPr lang="ru-RU" sz="2800" b="1" dirty="0">
                <a:solidFill>
                  <a:srgbClr val="C00000"/>
                </a:solidFill>
                <a:latin typeface="Arial Narrow" panose="020B0606020202030204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10" name="TextBox 109"/>
            <p:cNvSpPr txBox="1"/>
            <p:nvPr/>
          </p:nvSpPr>
          <p:spPr>
            <a:xfrm>
              <a:off x="11948368" y="5500675"/>
              <a:ext cx="27851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ru-RU" sz="2800" b="1" dirty="0">
                <a:solidFill>
                  <a:srgbClr val="C00000"/>
                </a:solidFill>
                <a:latin typeface="Arial Narrow" panose="020B0606020202030204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11" name="TextBox 110"/>
            <p:cNvSpPr txBox="1"/>
            <p:nvPr/>
          </p:nvSpPr>
          <p:spPr>
            <a:xfrm>
              <a:off x="11952658" y="5882008"/>
              <a:ext cx="27851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ru-RU" sz="2800" b="1" dirty="0">
                <a:solidFill>
                  <a:srgbClr val="C00000"/>
                </a:solidFill>
                <a:latin typeface="Arial Narrow" panose="020B0606020202030204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13" name="Прямоугольник 112"/>
            <p:cNvSpPr/>
            <p:nvPr/>
          </p:nvSpPr>
          <p:spPr>
            <a:xfrm>
              <a:off x="9882355" y="4565806"/>
              <a:ext cx="200484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</a:rPr>
                <a:t> </a:t>
              </a:r>
              <a:r>
                <a:rPr lang="ru-RU" sz="1600" b="1" dirty="0">
                  <a:solidFill>
                    <a:srgbClr val="C00000"/>
                  </a:solidFill>
                </a:rPr>
                <a:t>+ 242,4 млн. рублей</a:t>
              </a:r>
              <a:endParaRPr lang="ru-RU" sz="1600" dirty="0"/>
            </a:p>
          </p:txBody>
        </p:sp>
        <p:sp>
          <p:nvSpPr>
            <p:cNvPr id="114" name="Прямоугольник 113"/>
            <p:cNvSpPr/>
            <p:nvPr/>
          </p:nvSpPr>
          <p:spPr>
            <a:xfrm>
              <a:off x="9919009" y="5150759"/>
              <a:ext cx="1951946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>
                <a:defRPr/>
              </a:pPr>
              <a:r>
                <a:rPr lang="ru-RU" sz="1600" b="1" dirty="0">
                  <a:solidFill>
                    <a:srgbClr val="C00000"/>
                  </a:solidFill>
                </a:rPr>
                <a:t>+ </a:t>
              </a:r>
              <a:r>
                <a:rPr lang="ru-RU" sz="1600" b="1" dirty="0" smtClean="0">
                  <a:solidFill>
                    <a:srgbClr val="C00000"/>
                  </a:solidFill>
                </a:rPr>
                <a:t>683,7 </a:t>
              </a:r>
              <a:r>
                <a:rPr lang="ru-RU" sz="1600" b="1" dirty="0">
                  <a:solidFill>
                    <a:srgbClr val="C00000"/>
                  </a:solidFill>
                </a:rPr>
                <a:t>млн. рублей</a:t>
              </a:r>
            </a:p>
          </p:txBody>
        </p:sp>
        <p:sp>
          <p:nvSpPr>
            <p:cNvPr id="115" name="Прямоугольник 114"/>
            <p:cNvSpPr/>
            <p:nvPr/>
          </p:nvSpPr>
          <p:spPr>
            <a:xfrm>
              <a:off x="9877546" y="5620579"/>
              <a:ext cx="2009653" cy="40010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000" b="1" dirty="0">
                  <a:solidFill>
                    <a:srgbClr val="C00000"/>
                  </a:solidFill>
                </a:rPr>
                <a:t> </a:t>
              </a:r>
              <a:r>
                <a:rPr lang="ru-RU" sz="1600" b="1" dirty="0">
                  <a:solidFill>
                    <a:srgbClr val="C00000"/>
                  </a:solidFill>
                </a:rPr>
                <a:t>+ 188,0 млн. рублей</a:t>
              </a:r>
              <a:endParaRPr lang="ru-RU" sz="1600" dirty="0"/>
            </a:p>
          </p:txBody>
        </p:sp>
        <p:sp>
          <p:nvSpPr>
            <p:cNvPr id="116" name="Прямоугольник 115"/>
            <p:cNvSpPr/>
            <p:nvPr/>
          </p:nvSpPr>
          <p:spPr>
            <a:xfrm>
              <a:off x="9935213" y="5997318"/>
              <a:ext cx="1743554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>
                <a:defRPr/>
              </a:pPr>
              <a:r>
                <a:rPr lang="ru-RU" sz="1600" b="1" dirty="0">
                  <a:solidFill>
                    <a:srgbClr val="C00000"/>
                  </a:solidFill>
                </a:rPr>
                <a:t>+ 7,3 млн. рублей</a:t>
              </a:r>
            </a:p>
          </p:txBody>
        </p:sp>
        <p:sp>
          <p:nvSpPr>
            <p:cNvPr id="118" name="Прямоугольник 117"/>
            <p:cNvSpPr/>
            <p:nvPr/>
          </p:nvSpPr>
          <p:spPr>
            <a:xfrm>
              <a:off x="9919009" y="4081398"/>
              <a:ext cx="2102627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>
                <a:defRPr/>
              </a:pPr>
              <a:r>
                <a:rPr lang="ru-RU" sz="1600" b="1" dirty="0">
                  <a:solidFill>
                    <a:srgbClr val="C00000"/>
                  </a:solidFill>
                </a:rPr>
                <a:t>+ </a:t>
              </a:r>
              <a:r>
                <a:rPr lang="ru-RU" sz="1600" b="1" dirty="0" smtClean="0">
                  <a:solidFill>
                    <a:srgbClr val="C00000"/>
                  </a:solidFill>
                </a:rPr>
                <a:t>1 258,0 </a:t>
              </a:r>
              <a:r>
                <a:rPr lang="ru-RU" sz="1600" b="1" dirty="0">
                  <a:solidFill>
                    <a:srgbClr val="C00000"/>
                  </a:solidFill>
                </a:rPr>
                <a:t>млн. рублей</a:t>
              </a:r>
            </a:p>
          </p:txBody>
        </p:sp>
      </p:grp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7884271"/>
              </p:ext>
            </p:extLst>
          </p:nvPr>
        </p:nvGraphicFramePr>
        <p:xfrm>
          <a:off x="6125965" y="841970"/>
          <a:ext cx="5163672" cy="1102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1955">
                  <a:extLst>
                    <a:ext uri="{9D8B030D-6E8A-4147-A177-3AD203B41FA5}">
                      <a16:colId xmlns:a16="http://schemas.microsoft.com/office/drawing/2014/main" xmlns="" val="1512335934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xmlns="" val="3080895882"/>
                    </a:ext>
                  </a:extLst>
                </a:gridCol>
                <a:gridCol w="1678677">
                  <a:extLst>
                    <a:ext uri="{9D8B030D-6E8A-4147-A177-3AD203B41FA5}">
                      <a16:colId xmlns:a16="http://schemas.microsoft.com/office/drawing/2014/main" xmlns="" val="371306139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2023 год первоначальный бюджет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2024 год</a:t>
                      </a:r>
                    </a:p>
                    <a:p>
                      <a:pPr marL="0" algn="ctr" defTabSz="914400" rtl="0" eaLnBrk="1" latinLnBrk="0" hangingPunct="1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проект бюджета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Отклонение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370291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1" i="0" kern="1200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9 617,5</a:t>
                      </a:r>
                      <a:endParaRPr lang="ru-RU" sz="1600" b="1" i="0" kern="1200" baseline="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1" i="0" kern="1200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13 111,4</a:t>
                      </a:r>
                      <a:endParaRPr lang="ru-RU" sz="1600" b="1" i="0" kern="1200" baseline="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1" i="0" kern="1200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+ 3 493,9</a:t>
                      </a:r>
                      <a:endParaRPr lang="ru-RU" sz="1600" b="1" i="0" kern="1200" baseline="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42823055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0291091" y="2117565"/>
            <a:ext cx="8883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и</a:t>
            </a:r>
            <a:r>
              <a:rPr lang="ru-RU" b="1" dirty="0" smtClean="0">
                <a:solidFill>
                  <a:srgbClr val="C00000"/>
                </a:solidFill>
              </a:rPr>
              <a:t>з них:</a:t>
            </a:r>
            <a:endParaRPr 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4506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2"/>
          <p:cNvSpPr txBox="1">
            <a:spLocks/>
          </p:cNvSpPr>
          <p:nvPr/>
        </p:nvSpPr>
        <p:spPr>
          <a:xfrm>
            <a:off x="340302" y="-3800"/>
            <a:ext cx="117890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423" b="1" cap="all">
                <a:solidFill>
                  <a:prstClr val="black"/>
                </a:solidFill>
                <a:latin typeface="Cambria" panose="02040503050406030204" pitchFamily="18" charset="0"/>
                <a:cs typeface="Times New Roman" panose="02020603050405020304" pitchFamily="18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Расходы</a:t>
            </a:r>
            <a:r>
              <a:rPr kumimoji="0" lang="ru-RU" sz="1600" b="1" i="0" u="none" strike="noStrike" kern="1200" cap="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бюджета города Липецка на </a:t>
            </a:r>
            <a:r>
              <a:rPr kumimoji="0" lang="ru-RU" sz="1600" b="1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жилищно-коммунальное хозяйство и благоустройство </a:t>
            </a:r>
          </a:p>
        </p:txBody>
      </p:sp>
      <p:graphicFrame>
        <p:nvGraphicFramePr>
          <p:cNvPr id="84" name="Таблица 8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4079778"/>
              </p:ext>
            </p:extLst>
          </p:nvPr>
        </p:nvGraphicFramePr>
        <p:xfrm>
          <a:off x="6284797" y="4451611"/>
          <a:ext cx="5793996" cy="1988415"/>
        </p:xfrm>
        <a:graphic>
          <a:graphicData uri="http://schemas.openxmlformats.org/drawingml/2006/table">
            <a:tbl>
              <a:tblPr firstRow="1" bandRow="1"/>
              <a:tblGrid>
                <a:gridCol w="416919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893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7584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5001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6132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C6264"/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1050" b="1" i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1" i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освещение</a:t>
                      </a:r>
                      <a:endParaRPr lang="ru-RU" sz="1050" b="1" i="0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0" kern="1200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cap="all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161,5</a:t>
                      </a: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cap="all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194,4</a:t>
                      </a: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80523200"/>
                  </a:ext>
                </a:extLst>
              </a:tr>
              <a:tr h="30854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C6264"/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1050" b="1" i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озеленение</a:t>
                      </a: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50" b="1" i="0" kern="1200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i="0" kern="1200" cap="all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131,0</a:t>
                      </a: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i="0" kern="1200" cap="all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164,9</a:t>
                      </a: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492084172"/>
                  </a:ext>
                </a:extLst>
              </a:tr>
              <a:tr h="398929">
                <a:tc>
                  <a:txBody>
                    <a:bodyPr/>
                    <a:lstStyle>
                      <a:lvl1pPr marL="0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33848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867696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01544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735391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169239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603087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036936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470783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C6264"/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1100" b="1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благоустройство</a:t>
                      </a:r>
                      <a:r>
                        <a:rPr lang="ru-RU" sz="1100" b="1" i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общественных территорий</a:t>
                      </a:r>
                      <a:br>
                        <a:rPr lang="ru-RU" sz="1100" b="1" i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i="1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     </a:t>
                      </a:r>
                      <a:r>
                        <a:rPr lang="ru-RU" sz="1050" i="1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(Региональный </a:t>
                      </a:r>
                      <a:r>
                        <a:rPr lang="ru-RU" sz="1050" i="1" dirty="0" smtClean="0">
                          <a:solidFill>
                            <a:srgbClr val="C00000"/>
                          </a:solidFill>
                          <a:latin typeface="+mn-lt"/>
                        </a:rPr>
                        <a:t>проект «</a:t>
                      </a:r>
                      <a:r>
                        <a:rPr lang="ru-RU" sz="1050" b="0" i="1" kern="1200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Формирование комфортной городской среды</a:t>
                      </a:r>
                      <a:r>
                        <a:rPr lang="ru-RU" sz="1050" i="1" dirty="0" smtClean="0">
                          <a:solidFill>
                            <a:srgbClr val="C00000"/>
                          </a:solidFill>
                          <a:latin typeface="+mn-lt"/>
                        </a:rPr>
                        <a:t>»)</a:t>
                      </a:r>
                      <a:endParaRPr lang="ru-RU" sz="1050" b="1" i="1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33848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867696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01544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735391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169239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603087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036936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470783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0" kern="1200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cap="all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74,5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0" kern="1200" cap="all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b="1" i="0" kern="1200" cap="all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33848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867696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01544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735391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169239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603087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036936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470783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cap="all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213,3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0" kern="1200" cap="all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b="1" i="0" kern="1200" cap="all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25454">
                <a:tc>
                  <a:txBody>
                    <a:bodyPr/>
                    <a:lstStyle>
                      <a:lvl1pPr marL="0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33848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867696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01544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735391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169239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603087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036936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470783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C6264"/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1100" b="1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благоустройство дворовых территорий</a:t>
                      </a:r>
                      <a:r>
                        <a:rPr lang="ru-RU" sz="1050" b="1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r>
                        <a:rPr lang="ru-RU" sz="1050" b="1" i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050" b="0" i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из них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C6264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100" b="0" i="1" kern="1200" dirty="0" smtClean="0">
                          <a:solidFill>
                            <a:srgbClr val="C00000"/>
                          </a:solidFill>
                          <a:latin typeface="Calibri" panose="020F0502020204030204"/>
                          <a:ea typeface="+mn-ea"/>
                          <a:cs typeface="+mn-cs"/>
                        </a:rPr>
                        <a:t>      в рамках р</a:t>
                      </a:r>
                      <a:r>
                        <a:rPr lang="ru-RU" sz="1100" i="1" kern="1200" dirty="0" smtClean="0">
                          <a:solidFill>
                            <a:srgbClr val="C00000"/>
                          </a:solidFill>
                          <a:latin typeface="Calibri" panose="020F0502020204030204"/>
                          <a:ea typeface="+mn-ea"/>
                          <a:cs typeface="+mn-cs"/>
                        </a:rPr>
                        <a:t>егионального</a:t>
                      </a:r>
                      <a:r>
                        <a:rPr lang="ru-RU" sz="1100" b="0" i="1" kern="1200" dirty="0" smtClean="0">
                          <a:solidFill>
                            <a:srgbClr val="C00000"/>
                          </a:solidFill>
                          <a:latin typeface="Calibri" panose="020F0502020204030204"/>
                          <a:ea typeface="+mn-ea"/>
                          <a:cs typeface="+mn-cs"/>
                        </a:rPr>
                        <a:t> проекта «</a:t>
                      </a:r>
                      <a:r>
                        <a:rPr lang="ru-RU" sz="1100" b="0" i="1" kern="1200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Формирование комфортной городской среды</a:t>
                      </a:r>
                      <a:r>
                        <a:rPr lang="ru-RU" sz="1100" b="0" i="1" kern="1200" dirty="0" smtClean="0">
                          <a:solidFill>
                            <a:srgbClr val="C00000"/>
                          </a:solidFill>
                          <a:latin typeface="Calibri" panose="020F0502020204030204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33848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867696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01544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735391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169239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603087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036936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470783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cap="all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181,8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kern="1200" cap="all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132,3</a:t>
                      </a:r>
                      <a:endParaRPr lang="ru-RU" sz="1100" b="1" i="0" kern="1200" cap="all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0" i="0" kern="1200" cap="all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33848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867696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01544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735391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169239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603087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036936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470783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cap="all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201,9,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kern="1200" cap="all" dirty="0" smtClean="0">
                          <a:solidFill>
                            <a:schemeClr val="tx1"/>
                          </a:solidFill>
                          <a:latin typeface="Calibri" panose="020F0502020204030204"/>
                          <a:ea typeface="+mn-ea"/>
                          <a:cs typeface="+mn-cs"/>
                        </a:rPr>
                        <a:t>90,0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1" i="0" kern="1200" cap="all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0">
                <a:tc>
                  <a:txBody>
                    <a:bodyPr/>
                    <a:lstStyle>
                      <a:lvl1pPr marL="0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33848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867696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01544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735391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169239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603087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036936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470783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180975" marR="0" lvl="0" indent="-1809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C6264"/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1050" b="1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содержание и</a:t>
                      </a:r>
                      <a:r>
                        <a:rPr lang="ru-RU" sz="1050" b="1" i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ремонт прочих объектов благоустройства </a:t>
                      </a:r>
                      <a:endParaRPr lang="ru-RU" sz="1050" b="1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33848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867696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01544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735391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169239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603087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036936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470783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50" b="1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i="0" kern="1200" cap="all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39,3</a:t>
                      </a:r>
                      <a:endParaRPr lang="ru-RU" sz="1050" b="1" i="0" kern="1200" cap="all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33848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867696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01544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735391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169239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603087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036936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470783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i="0" kern="1200" cap="all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92,0</a:t>
                      </a:r>
                      <a:endParaRPr lang="ru-RU" sz="1050" b="1" i="0" kern="1200" cap="all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graphicFrame>
        <p:nvGraphicFramePr>
          <p:cNvPr id="80" name="Таблица 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0702026"/>
              </p:ext>
            </p:extLst>
          </p:nvPr>
        </p:nvGraphicFramePr>
        <p:xfrm>
          <a:off x="162084" y="428961"/>
          <a:ext cx="5868000" cy="1097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76000">
                  <a:extLst>
                    <a:ext uri="{9D8B030D-6E8A-4147-A177-3AD203B41FA5}">
                      <a16:colId xmlns:a16="http://schemas.microsoft.com/office/drawing/2014/main" xmlns="" val="969477957"/>
                    </a:ext>
                  </a:extLst>
                </a:gridCol>
                <a:gridCol w="792000">
                  <a:extLst>
                    <a:ext uri="{9D8B030D-6E8A-4147-A177-3AD203B41FA5}">
                      <a16:colId xmlns:a16="http://schemas.microsoft.com/office/drawing/2014/main" xmlns="" val="973801922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pPr marL="0" marR="0" lvl="0" indent="0" algn="l" defTabSz="86769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cap="all" baseline="0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МП «Развитие </a:t>
                      </a:r>
                      <a:r>
                        <a:rPr lang="ru-RU" sz="1100" b="1" kern="1200" cap="all" baseline="0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жилищно-коммунального</a:t>
                      </a:r>
                      <a:r>
                        <a:rPr lang="ru-RU" sz="1100" cap="all" baseline="0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хозяйства»</a:t>
                      </a:r>
                    </a:p>
                  </a:txBody>
                  <a:tcPr anchor="b"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1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744,2</a:t>
                      </a:r>
                      <a:endParaRPr lang="ru-RU" sz="1200" b="1" dirty="0">
                        <a:solidFill>
                          <a:srgbClr val="0C6264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B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9245976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cap="all" baseline="0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МП «Благоустройство территории»</a:t>
                      </a:r>
                    </a:p>
                  </a:txBody>
                  <a:tcPr anchor="b"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399,4</a:t>
                      </a:r>
                      <a:endParaRPr lang="ru-RU" sz="1200" b="1" kern="1200" dirty="0">
                        <a:solidFill>
                          <a:srgbClr val="0C6264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512999405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lvl="0" indent="0" algn="l" defTabSz="86769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cap="all" baseline="0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МП «Градостроительная деятельность»</a:t>
                      </a:r>
                    </a:p>
                  </a:txBody>
                  <a:tcPr anchor="b"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153,5</a:t>
                      </a:r>
                      <a:endParaRPr lang="ru-RU" sz="1200" b="1" kern="1200" dirty="0">
                        <a:solidFill>
                          <a:srgbClr val="0C6264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140318689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ru-RU" sz="1100" b="1" kern="1200" cap="all" baseline="0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МП «Мой двор»</a:t>
                      </a:r>
                      <a:endParaRPr lang="ru-RU" sz="1100" b="1" kern="1200" cap="all" baseline="0" dirty="0">
                        <a:solidFill>
                          <a:srgbClr val="0C6264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211,2</a:t>
                      </a:r>
                      <a:endParaRPr lang="ru-RU" sz="1200" b="1" kern="1200" dirty="0">
                        <a:solidFill>
                          <a:srgbClr val="0C6264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6162468"/>
                  </a:ext>
                </a:extLst>
              </a:tr>
            </a:tbl>
          </a:graphicData>
        </a:graphic>
      </p:graphicFrame>
      <p:graphicFrame>
        <p:nvGraphicFramePr>
          <p:cNvPr id="44" name="Таблица 4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3241142"/>
              </p:ext>
            </p:extLst>
          </p:nvPr>
        </p:nvGraphicFramePr>
        <p:xfrm>
          <a:off x="6210793" y="703281"/>
          <a:ext cx="5868000" cy="82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76000">
                  <a:extLst>
                    <a:ext uri="{9D8B030D-6E8A-4147-A177-3AD203B41FA5}">
                      <a16:colId xmlns:a16="http://schemas.microsoft.com/office/drawing/2014/main" xmlns="" val="3172956723"/>
                    </a:ext>
                  </a:extLst>
                </a:gridCol>
                <a:gridCol w="792000">
                  <a:extLst>
                    <a:ext uri="{9D8B030D-6E8A-4147-A177-3AD203B41FA5}">
                      <a16:colId xmlns:a16="http://schemas.microsoft.com/office/drawing/2014/main" xmlns="" val="288200145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ru-RU" sz="1100" b="1" kern="1200" cap="all" baseline="0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МП «Формирование современной городской среды»</a:t>
                      </a:r>
                      <a:endParaRPr lang="ru-RU" sz="1100" b="1" kern="1200" cap="all" baseline="0" dirty="0">
                        <a:solidFill>
                          <a:srgbClr val="0C6264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b"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213,3</a:t>
                      </a:r>
                      <a:endParaRPr lang="ru-RU" sz="1200" b="1" kern="1200" dirty="0">
                        <a:solidFill>
                          <a:srgbClr val="0C6264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3060472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86769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cap="all" baseline="0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МП «Охрана окружающей среды»</a:t>
                      </a:r>
                    </a:p>
                  </a:txBody>
                  <a:tcPr anchor="b"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165,0</a:t>
                      </a:r>
                      <a:endParaRPr lang="ru-RU" sz="1200" b="1" kern="1200" dirty="0">
                        <a:solidFill>
                          <a:srgbClr val="0C6264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60003207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1100" b="1" kern="1200" cap="all" baseline="0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Прочие МП и непрограммные расходы </a:t>
                      </a:r>
                    </a:p>
                  </a:txBody>
                  <a:tcPr anchor="ctr"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12,3</a:t>
                      </a:r>
                      <a:endParaRPr lang="ru-RU" sz="1200" b="1" kern="1200" dirty="0">
                        <a:solidFill>
                          <a:srgbClr val="0C6264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97835246"/>
                  </a:ext>
                </a:extLst>
              </a:tr>
            </a:tbl>
          </a:graphicData>
        </a:graphic>
      </p:graphicFrame>
      <p:sp>
        <p:nvSpPr>
          <p:cNvPr id="35" name="TextBox 22"/>
          <p:cNvSpPr txBox="1"/>
          <p:nvPr/>
        </p:nvSpPr>
        <p:spPr>
          <a:xfrm>
            <a:off x="11133169" y="302686"/>
            <a:ext cx="10422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млн. рублей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1797986" y="6628793"/>
            <a:ext cx="45169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7</a:t>
            </a: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37" name="TextBox 22"/>
          <p:cNvSpPr txBox="1"/>
          <p:nvPr/>
        </p:nvSpPr>
        <p:spPr>
          <a:xfrm>
            <a:off x="155867" y="1687304"/>
            <a:ext cx="5736194" cy="523220"/>
          </a:xfrm>
          <a:prstGeom prst="rect">
            <a:avLst/>
          </a:prstGeom>
          <a:solidFill>
            <a:srgbClr val="0A5052"/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Структура расходов на жилищно-коммунальное хозяйство</a:t>
            </a:r>
            <a:r>
              <a:rPr kumimoji="0" lang="en-US" sz="1400" b="1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1400" b="1" i="0" u="none" strike="noStrike" kern="1200" cap="all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      и </a:t>
            </a:r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благоустройство</a:t>
            </a:r>
          </a:p>
        </p:txBody>
      </p:sp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2027853554"/>
              </p:ext>
            </p:extLst>
          </p:nvPr>
        </p:nvGraphicFramePr>
        <p:xfrm>
          <a:off x="278471" y="2744205"/>
          <a:ext cx="5490986" cy="32063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9" name="Группа 18"/>
          <p:cNvGrpSpPr/>
          <p:nvPr/>
        </p:nvGrpSpPr>
        <p:grpSpPr>
          <a:xfrm>
            <a:off x="715038" y="3118172"/>
            <a:ext cx="4602081" cy="573531"/>
            <a:chOff x="715038" y="3602890"/>
            <a:chExt cx="4602081" cy="573531"/>
          </a:xfrm>
        </p:grpSpPr>
        <p:sp>
          <p:nvSpPr>
            <p:cNvPr id="29" name="TextBox 3"/>
            <p:cNvSpPr txBox="1"/>
            <p:nvPr/>
          </p:nvSpPr>
          <p:spPr>
            <a:xfrm>
              <a:off x="715038" y="3903492"/>
              <a:ext cx="744902" cy="272929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200" i="1" dirty="0" smtClean="0">
                  <a:solidFill>
                    <a:srgbClr val="C00000"/>
                  </a:solidFill>
                  <a:latin typeface="+mn-lt"/>
                  <a:cs typeface="Segoe UI" panose="020B0502040204020203" pitchFamily="34" charset="0"/>
                </a:rPr>
                <a:t>(</a:t>
              </a:r>
              <a:r>
                <a:rPr lang="ru-RU" sz="1200" i="1" dirty="0" smtClean="0">
                  <a:solidFill>
                    <a:srgbClr val="C00000"/>
                  </a:solidFill>
                  <a:cs typeface="Segoe UI" panose="020B0502040204020203" pitchFamily="34" charset="0"/>
                </a:rPr>
                <a:t>2,6</a:t>
              </a:r>
              <a:r>
                <a:rPr lang="ru-RU" sz="1200" i="1" dirty="0" smtClean="0">
                  <a:solidFill>
                    <a:srgbClr val="C00000"/>
                  </a:solidFill>
                  <a:latin typeface="+mn-lt"/>
                  <a:cs typeface="Segoe UI" panose="020B0502040204020203" pitchFamily="34" charset="0"/>
                </a:rPr>
                <a:t> %)</a:t>
              </a:r>
              <a:endParaRPr lang="ru-RU" sz="1200" i="1" dirty="0">
                <a:solidFill>
                  <a:srgbClr val="C00000"/>
                </a:solidFill>
                <a:latin typeface="+mn-lt"/>
                <a:cs typeface="Segoe UI" panose="020B0502040204020203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833259" y="3602890"/>
              <a:ext cx="94950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dirty="0" smtClean="0"/>
                <a:t>49,7</a:t>
              </a:r>
              <a:endParaRPr lang="ru-RU" sz="1600" dirty="0"/>
            </a:p>
          </p:txBody>
        </p:sp>
        <p:grpSp>
          <p:nvGrpSpPr>
            <p:cNvPr id="31" name="Группа 30"/>
            <p:cNvGrpSpPr/>
            <p:nvPr/>
          </p:nvGrpSpPr>
          <p:grpSpPr>
            <a:xfrm rot="10800000">
              <a:off x="4244196" y="3804980"/>
              <a:ext cx="1072923" cy="272929"/>
              <a:chOff x="575481" y="5199404"/>
              <a:chExt cx="1072923" cy="272929"/>
            </a:xfrm>
          </p:grpSpPr>
          <p:cxnSp>
            <p:nvCxnSpPr>
              <p:cNvPr id="32" name="Прямая соединительная линия 31"/>
              <p:cNvCxnSpPr/>
              <p:nvPr/>
            </p:nvCxnSpPr>
            <p:spPr>
              <a:xfrm rot="10800000" flipV="1">
                <a:off x="1337026" y="5199404"/>
                <a:ext cx="311378" cy="272928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Прямая соединительная линия 32"/>
              <p:cNvCxnSpPr/>
              <p:nvPr/>
            </p:nvCxnSpPr>
            <p:spPr>
              <a:xfrm rot="10800000" flipH="1">
                <a:off x="575481" y="5468340"/>
                <a:ext cx="767013" cy="399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2" name="Группа 21"/>
          <p:cNvGrpSpPr/>
          <p:nvPr/>
        </p:nvGrpSpPr>
        <p:grpSpPr>
          <a:xfrm>
            <a:off x="1019096" y="5320734"/>
            <a:ext cx="1007354" cy="553559"/>
            <a:chOff x="131700" y="4370691"/>
            <a:chExt cx="1007354" cy="553559"/>
          </a:xfrm>
        </p:grpSpPr>
        <p:grpSp>
          <p:nvGrpSpPr>
            <p:cNvPr id="25" name="Группа 24"/>
            <p:cNvGrpSpPr/>
            <p:nvPr/>
          </p:nvGrpSpPr>
          <p:grpSpPr>
            <a:xfrm flipH="1" flipV="1">
              <a:off x="218973" y="4425973"/>
              <a:ext cx="905400" cy="227990"/>
              <a:chOff x="3627330" y="2352330"/>
              <a:chExt cx="905400" cy="227990"/>
            </a:xfrm>
          </p:grpSpPr>
          <p:cxnSp>
            <p:nvCxnSpPr>
              <p:cNvPr id="26" name="Прямая соединительная линия 25"/>
              <p:cNvCxnSpPr/>
              <p:nvPr/>
            </p:nvCxnSpPr>
            <p:spPr>
              <a:xfrm flipV="1">
                <a:off x="3627330" y="2352330"/>
                <a:ext cx="264187" cy="22799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Прямая соединительная линия 26"/>
              <p:cNvCxnSpPr/>
              <p:nvPr/>
            </p:nvCxnSpPr>
            <p:spPr>
              <a:xfrm flipV="1">
                <a:off x="3893422" y="2352330"/>
                <a:ext cx="639308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28" name="TextBox 3"/>
            <p:cNvSpPr txBox="1"/>
            <p:nvPr/>
          </p:nvSpPr>
          <p:spPr>
            <a:xfrm>
              <a:off x="131700" y="4651321"/>
              <a:ext cx="733922" cy="272929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200" i="1" dirty="0" smtClean="0">
                  <a:solidFill>
                    <a:srgbClr val="C00000"/>
                  </a:solidFill>
                  <a:latin typeface="+mn-lt"/>
                  <a:cs typeface="Segoe UI" panose="020B0502040204020203" pitchFamily="34" charset="0"/>
                </a:rPr>
                <a:t>(</a:t>
              </a:r>
              <a:r>
                <a:rPr lang="ru-RU" sz="1200" i="1" dirty="0" smtClean="0">
                  <a:solidFill>
                    <a:srgbClr val="C00000"/>
                  </a:solidFill>
                  <a:cs typeface="Segoe UI" panose="020B0502040204020203" pitchFamily="34" charset="0"/>
                </a:rPr>
                <a:t>41,7</a:t>
              </a:r>
              <a:r>
                <a:rPr lang="ru-RU" sz="1200" i="1" dirty="0" smtClean="0">
                  <a:solidFill>
                    <a:srgbClr val="C00000"/>
                  </a:solidFill>
                  <a:latin typeface="+mn-lt"/>
                  <a:cs typeface="Segoe UI" panose="020B0502040204020203" pitchFamily="34" charset="0"/>
                </a:rPr>
                <a:t> %)</a:t>
              </a:r>
              <a:endParaRPr lang="ru-RU" sz="1200" i="1" dirty="0">
                <a:solidFill>
                  <a:srgbClr val="C00000"/>
                </a:solidFill>
                <a:latin typeface="+mn-lt"/>
                <a:cs typeface="Segoe UI" panose="020B0502040204020203" pitchFamily="34" charset="0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189547" y="4370691"/>
              <a:ext cx="94950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dirty="0" smtClean="0"/>
                <a:t>792,2</a:t>
              </a:r>
              <a:endParaRPr lang="ru-RU" sz="1600" dirty="0"/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698122" y="2986817"/>
            <a:ext cx="4922638" cy="663912"/>
            <a:chOff x="613790" y="3157269"/>
            <a:chExt cx="4922638" cy="663912"/>
          </a:xfrm>
        </p:grpSpPr>
        <p:sp>
          <p:nvSpPr>
            <p:cNvPr id="34" name="TextBox 3"/>
            <p:cNvSpPr txBox="1"/>
            <p:nvPr/>
          </p:nvSpPr>
          <p:spPr>
            <a:xfrm>
              <a:off x="4507718" y="3499310"/>
              <a:ext cx="747489" cy="272929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200" i="1" dirty="0" smtClean="0">
                  <a:solidFill>
                    <a:srgbClr val="C00000"/>
                  </a:solidFill>
                  <a:latin typeface="+mn-lt"/>
                  <a:cs typeface="Segoe UI" panose="020B0502040204020203" pitchFamily="34" charset="0"/>
                </a:rPr>
                <a:t>(</a:t>
              </a:r>
              <a:r>
                <a:rPr lang="ru-RU" sz="1200" i="1" dirty="0" smtClean="0">
                  <a:solidFill>
                    <a:srgbClr val="C00000"/>
                  </a:solidFill>
                  <a:cs typeface="Segoe UI" panose="020B0502040204020203" pitchFamily="34" charset="0"/>
                </a:rPr>
                <a:t>49,0 </a:t>
              </a:r>
              <a:r>
                <a:rPr lang="ru-RU" sz="1200" i="1" dirty="0" smtClean="0">
                  <a:solidFill>
                    <a:srgbClr val="C00000"/>
                  </a:solidFill>
                  <a:latin typeface="+mn-lt"/>
                  <a:cs typeface="Segoe UI" panose="020B0502040204020203" pitchFamily="34" charset="0"/>
                </a:rPr>
                <a:t>%)</a:t>
              </a:r>
              <a:endParaRPr lang="ru-RU" sz="1200" i="1" dirty="0">
                <a:solidFill>
                  <a:srgbClr val="C00000"/>
                </a:solidFill>
                <a:latin typeface="+mn-lt"/>
                <a:cs typeface="Segoe UI" panose="020B0502040204020203" pitchFamily="34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4586921" y="3157269"/>
              <a:ext cx="94950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dirty="0" smtClean="0"/>
                <a:t>929,8</a:t>
              </a:r>
              <a:endParaRPr lang="ru-RU" sz="1600" dirty="0"/>
            </a:p>
          </p:txBody>
        </p:sp>
        <p:grpSp>
          <p:nvGrpSpPr>
            <p:cNvPr id="46" name="Группа 45"/>
            <p:cNvGrpSpPr/>
            <p:nvPr/>
          </p:nvGrpSpPr>
          <p:grpSpPr>
            <a:xfrm flipH="1">
              <a:off x="613790" y="3593191"/>
              <a:ext cx="1044827" cy="227990"/>
              <a:chOff x="3627330" y="2352330"/>
              <a:chExt cx="1044827" cy="227990"/>
            </a:xfrm>
          </p:grpSpPr>
          <p:cxnSp>
            <p:nvCxnSpPr>
              <p:cNvPr id="47" name="Прямая соединительная линия 46"/>
              <p:cNvCxnSpPr/>
              <p:nvPr/>
            </p:nvCxnSpPr>
            <p:spPr>
              <a:xfrm flipV="1">
                <a:off x="3627330" y="2352330"/>
                <a:ext cx="264187" cy="22799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8" name="Прямая соединительная линия 47"/>
              <p:cNvCxnSpPr/>
              <p:nvPr/>
            </p:nvCxnSpPr>
            <p:spPr>
              <a:xfrm>
                <a:off x="3893423" y="2352330"/>
                <a:ext cx="778734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7" name="Группа 16"/>
          <p:cNvGrpSpPr/>
          <p:nvPr/>
        </p:nvGrpSpPr>
        <p:grpSpPr>
          <a:xfrm>
            <a:off x="1786813" y="2310855"/>
            <a:ext cx="1098643" cy="607142"/>
            <a:chOff x="1712246" y="2515650"/>
            <a:chExt cx="1098643" cy="607142"/>
          </a:xfrm>
        </p:grpSpPr>
        <p:grpSp>
          <p:nvGrpSpPr>
            <p:cNvPr id="61" name="Группа 60"/>
            <p:cNvGrpSpPr/>
            <p:nvPr/>
          </p:nvGrpSpPr>
          <p:grpSpPr>
            <a:xfrm flipH="1">
              <a:off x="1712246" y="2829212"/>
              <a:ext cx="990214" cy="293580"/>
              <a:chOff x="3608965" y="2352330"/>
              <a:chExt cx="990214" cy="293580"/>
            </a:xfrm>
          </p:grpSpPr>
          <p:cxnSp>
            <p:nvCxnSpPr>
              <p:cNvPr id="63" name="Прямая соединительная линия 62"/>
              <p:cNvCxnSpPr/>
              <p:nvPr/>
            </p:nvCxnSpPr>
            <p:spPr>
              <a:xfrm flipV="1">
                <a:off x="3608965" y="2352331"/>
                <a:ext cx="150458" cy="293579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4" name="Прямая соединительная линия 63"/>
              <p:cNvCxnSpPr/>
              <p:nvPr/>
            </p:nvCxnSpPr>
            <p:spPr>
              <a:xfrm>
                <a:off x="3762117" y="2352330"/>
                <a:ext cx="837062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65" name="TextBox 64"/>
            <p:cNvSpPr txBox="1"/>
            <p:nvPr/>
          </p:nvSpPr>
          <p:spPr>
            <a:xfrm>
              <a:off x="1861382" y="2515650"/>
              <a:ext cx="94950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dirty="0" smtClean="0"/>
                <a:t>127,1</a:t>
              </a:r>
              <a:endParaRPr lang="ru-RU" sz="1600" dirty="0"/>
            </a:p>
          </p:txBody>
        </p:sp>
        <p:sp>
          <p:nvSpPr>
            <p:cNvPr id="66" name="TextBox 3"/>
            <p:cNvSpPr txBox="1"/>
            <p:nvPr/>
          </p:nvSpPr>
          <p:spPr>
            <a:xfrm>
              <a:off x="1757032" y="2829212"/>
              <a:ext cx="747489" cy="272929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200" i="1" dirty="0" smtClean="0">
                  <a:solidFill>
                    <a:srgbClr val="C00000"/>
                  </a:solidFill>
                  <a:latin typeface="+mn-lt"/>
                  <a:cs typeface="Segoe UI" panose="020B0502040204020203" pitchFamily="34" charset="0"/>
                </a:rPr>
                <a:t>(</a:t>
              </a:r>
              <a:r>
                <a:rPr lang="ru-RU" sz="1200" i="1" dirty="0" smtClean="0">
                  <a:solidFill>
                    <a:srgbClr val="C00000"/>
                  </a:solidFill>
                  <a:cs typeface="Segoe UI" panose="020B0502040204020203" pitchFamily="34" charset="0"/>
                </a:rPr>
                <a:t>6,7</a:t>
              </a:r>
              <a:r>
                <a:rPr lang="ru-RU" sz="1200" i="1" dirty="0" smtClean="0">
                  <a:solidFill>
                    <a:srgbClr val="C00000"/>
                  </a:solidFill>
                  <a:latin typeface="+mn-lt"/>
                  <a:cs typeface="Segoe UI" panose="020B0502040204020203" pitchFamily="34" charset="0"/>
                </a:rPr>
                <a:t>%)</a:t>
              </a:r>
              <a:endParaRPr lang="ru-RU" sz="1200" i="1" dirty="0">
                <a:solidFill>
                  <a:srgbClr val="C00000"/>
                </a:solidFill>
                <a:latin typeface="+mn-lt"/>
                <a:cs typeface="Segoe UI" panose="020B0502040204020203" pitchFamily="34" charset="0"/>
              </a:endParaRPr>
            </a:p>
          </p:txBody>
        </p:sp>
      </p:grpSp>
      <p:graphicFrame>
        <p:nvGraphicFramePr>
          <p:cNvPr id="69" name="Таблица 6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5740516"/>
              </p:ext>
            </p:extLst>
          </p:nvPr>
        </p:nvGraphicFramePr>
        <p:xfrm>
          <a:off x="6089465" y="2878768"/>
          <a:ext cx="5989328" cy="553190"/>
        </p:xfrm>
        <a:graphic>
          <a:graphicData uri="http://schemas.openxmlformats.org/drawingml/2006/table">
            <a:tbl>
              <a:tblPr firstRow="1" bandRow="1"/>
              <a:tblGrid>
                <a:gridCol w="452436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2609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3886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53190">
                <a:tc>
                  <a:txBody>
                    <a:bodyPr/>
                    <a:lstStyle>
                      <a:lvl1pPr marL="0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33848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867696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01544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735391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169239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603087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036936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470783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indent="0" algn="l">
                        <a:buNone/>
                      </a:pPr>
                      <a:r>
                        <a:rPr kumimoji="0" lang="ru-RU" sz="1200" b="1" i="0" u="none" strike="noStrike" kern="1200" cap="all" spc="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Times New Roman" panose="02020603050405020304" pitchFamily="18" charset="0"/>
                        </a:rPr>
                        <a:t>организация теплоснабжения потребителей</a:t>
                      </a:r>
                      <a:endParaRPr kumimoji="0" lang="ru-RU" sz="1200" b="1" i="0" u="none" strike="noStrike" kern="1200" cap="all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all" spc="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Times New Roman" panose="02020603050405020304" pitchFamily="18" charset="0"/>
                        </a:rPr>
                        <a:t>350,0</a:t>
                      </a: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33848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867696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01544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735391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169239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603087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036936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470783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all" spc="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Times New Roman" panose="02020603050405020304" pitchFamily="18" charset="0"/>
                        </a:rPr>
                        <a:t>384,0</a:t>
                      </a: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pSp>
        <p:nvGrpSpPr>
          <p:cNvPr id="43" name="Группа 42"/>
          <p:cNvGrpSpPr/>
          <p:nvPr/>
        </p:nvGrpSpPr>
        <p:grpSpPr>
          <a:xfrm>
            <a:off x="662248" y="6123872"/>
            <a:ext cx="4871930" cy="674624"/>
            <a:chOff x="187497" y="6129680"/>
            <a:chExt cx="4871930" cy="674624"/>
          </a:xfrm>
        </p:grpSpPr>
        <p:grpSp>
          <p:nvGrpSpPr>
            <p:cNvPr id="52" name="Группа 51"/>
            <p:cNvGrpSpPr/>
            <p:nvPr/>
          </p:nvGrpSpPr>
          <p:grpSpPr>
            <a:xfrm>
              <a:off x="2668097" y="6169313"/>
              <a:ext cx="2391330" cy="292387"/>
              <a:chOff x="13639826" y="516852"/>
              <a:chExt cx="3378062" cy="298270"/>
            </a:xfrm>
          </p:grpSpPr>
          <p:sp>
            <p:nvSpPr>
              <p:cNvPr id="53" name="TextBox 52"/>
              <p:cNvSpPr txBox="1"/>
              <p:nvPr/>
            </p:nvSpPr>
            <p:spPr>
              <a:xfrm>
                <a:off x="14019433" y="516852"/>
                <a:ext cx="2998455" cy="2982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ru-RU" sz="1300" kern="0" dirty="0" smtClean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коммунальное </a:t>
                </a:r>
                <a:r>
                  <a:rPr kumimoji="0" lang="ru-RU" sz="13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Times New Roman" panose="02020603050405020304" pitchFamily="18" charset="0"/>
                  </a:rPr>
                  <a:t>хозяйство</a:t>
                </a:r>
              </a:p>
            </p:txBody>
          </p:sp>
          <p:sp>
            <p:nvSpPr>
              <p:cNvPr id="54" name="Прямоугольник 53"/>
              <p:cNvSpPr/>
              <p:nvPr/>
            </p:nvSpPr>
            <p:spPr>
              <a:xfrm>
                <a:off x="13639826" y="516853"/>
                <a:ext cx="379606" cy="257839"/>
              </a:xfrm>
              <a:prstGeom prst="rect">
                <a:avLst/>
              </a:prstGeom>
              <a:solidFill>
                <a:srgbClr val="91D15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708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42" name="Группа 41"/>
            <p:cNvGrpSpPr/>
            <p:nvPr/>
          </p:nvGrpSpPr>
          <p:grpSpPr>
            <a:xfrm>
              <a:off x="2668095" y="6511401"/>
              <a:ext cx="2265517" cy="292903"/>
              <a:chOff x="2668095" y="6511401"/>
              <a:chExt cx="2265517" cy="292903"/>
            </a:xfrm>
          </p:grpSpPr>
          <p:sp>
            <p:nvSpPr>
              <p:cNvPr id="67" name="Прямоугольник 66"/>
              <p:cNvSpPr/>
              <p:nvPr/>
            </p:nvSpPr>
            <p:spPr>
              <a:xfrm>
                <a:off x="2668095" y="6511401"/>
                <a:ext cx="268723" cy="263409"/>
              </a:xfrm>
              <a:prstGeom prst="rect">
                <a:avLst/>
              </a:prstGeom>
              <a:solidFill>
                <a:srgbClr val="ED7D3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708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8" name="TextBox 67"/>
              <p:cNvSpPr txBox="1"/>
              <p:nvPr/>
            </p:nvSpPr>
            <p:spPr>
              <a:xfrm>
                <a:off x="2936817" y="6511916"/>
                <a:ext cx="1996795" cy="2923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3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Times New Roman" panose="02020603050405020304" pitchFamily="18" charset="0"/>
                  </a:rPr>
                  <a:t>прочие расходы</a:t>
                </a:r>
              </a:p>
            </p:txBody>
          </p:sp>
        </p:grpSp>
        <p:grpSp>
          <p:nvGrpSpPr>
            <p:cNvPr id="41" name="Группа 40"/>
            <p:cNvGrpSpPr/>
            <p:nvPr/>
          </p:nvGrpSpPr>
          <p:grpSpPr>
            <a:xfrm>
              <a:off x="187497" y="6144168"/>
              <a:ext cx="2105329" cy="630642"/>
              <a:chOff x="187497" y="6170243"/>
              <a:chExt cx="2105329" cy="630642"/>
            </a:xfrm>
          </p:grpSpPr>
          <p:sp>
            <p:nvSpPr>
              <p:cNvPr id="55" name="TextBox 54"/>
              <p:cNvSpPr txBox="1"/>
              <p:nvPr/>
            </p:nvSpPr>
            <p:spPr>
              <a:xfrm>
                <a:off x="502115" y="6508497"/>
                <a:ext cx="1790711" cy="2923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3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Times New Roman" panose="02020603050405020304" pitchFamily="18" charset="0"/>
                  </a:rPr>
                  <a:t>благоустройство </a:t>
                </a:r>
              </a:p>
            </p:txBody>
          </p:sp>
          <p:sp>
            <p:nvSpPr>
              <p:cNvPr id="73" name="Прямоугольник 72"/>
              <p:cNvSpPr/>
              <p:nvPr/>
            </p:nvSpPr>
            <p:spPr>
              <a:xfrm>
                <a:off x="187497" y="6170243"/>
                <a:ext cx="268723" cy="263409"/>
              </a:xfrm>
              <a:prstGeom prst="rect">
                <a:avLst/>
              </a:prstGeom>
              <a:solidFill>
                <a:srgbClr val="FFC00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708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23" name="Группа 22"/>
            <p:cNvGrpSpPr/>
            <p:nvPr/>
          </p:nvGrpSpPr>
          <p:grpSpPr>
            <a:xfrm>
              <a:off x="187497" y="6129680"/>
              <a:ext cx="2173722" cy="630640"/>
              <a:chOff x="187497" y="6190834"/>
              <a:chExt cx="2173722" cy="630640"/>
            </a:xfrm>
          </p:grpSpPr>
          <p:sp>
            <p:nvSpPr>
              <p:cNvPr id="57" name="TextBox 56"/>
              <p:cNvSpPr txBox="1"/>
              <p:nvPr/>
            </p:nvSpPr>
            <p:spPr>
              <a:xfrm>
                <a:off x="474012" y="6190834"/>
                <a:ext cx="1887207" cy="2923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3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Times New Roman" panose="02020603050405020304" pitchFamily="18" charset="0"/>
                  </a:rPr>
                  <a:t>жилищное хозяйство</a:t>
                </a:r>
              </a:p>
            </p:txBody>
          </p:sp>
          <p:sp>
            <p:nvSpPr>
              <p:cNvPr id="74" name="Прямоугольник 73"/>
              <p:cNvSpPr/>
              <p:nvPr/>
            </p:nvSpPr>
            <p:spPr>
              <a:xfrm>
                <a:off x="187497" y="6558065"/>
                <a:ext cx="268723" cy="263409"/>
              </a:xfrm>
              <a:prstGeom prst="rect">
                <a:avLst/>
              </a:prstGeom>
              <a:solidFill>
                <a:srgbClr val="0C6264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708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aphicFrame>
        <p:nvGraphicFramePr>
          <p:cNvPr id="59" name="Таблица 5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4785071"/>
              </p:ext>
            </p:extLst>
          </p:nvPr>
        </p:nvGraphicFramePr>
        <p:xfrm>
          <a:off x="6089465" y="2605779"/>
          <a:ext cx="5989328" cy="453296"/>
        </p:xfrm>
        <a:graphic>
          <a:graphicData uri="http://schemas.openxmlformats.org/drawingml/2006/table">
            <a:tbl>
              <a:tblPr firstRow="1" bandRow="1"/>
              <a:tblGrid>
                <a:gridCol w="452436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3515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2981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53296">
                <a:tc>
                  <a:txBody>
                    <a:bodyPr/>
                    <a:lstStyle>
                      <a:lvl1pPr marL="0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33848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867696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01544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735391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169239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603087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036936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470783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indent="0" algn="l">
                        <a:buNone/>
                      </a:pPr>
                      <a:r>
                        <a:rPr kumimoji="0" lang="ru-RU" sz="1200" b="1" i="0" u="none" strike="noStrike" kern="1200" cap="all" spc="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Times New Roman" panose="02020603050405020304" pitchFamily="18" charset="0"/>
                        </a:rPr>
                        <a:t>переселение из авж</a:t>
                      </a:r>
                      <a:endParaRPr kumimoji="0" lang="ru-RU" sz="1200" b="1" i="0" u="none" strike="noStrike" kern="1200" cap="all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all" spc="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Times New Roman" panose="02020603050405020304" pitchFamily="18" charset="0"/>
                        </a:rPr>
                        <a:t>1 031,0</a:t>
                      </a: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33848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867696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01544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735391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169239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603087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036936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470783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all" spc="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50" name="Таблица 4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2171123"/>
              </p:ext>
            </p:extLst>
          </p:nvPr>
        </p:nvGraphicFramePr>
        <p:xfrm>
          <a:off x="6089465" y="3251653"/>
          <a:ext cx="5989328" cy="553190"/>
        </p:xfrm>
        <a:graphic>
          <a:graphicData uri="http://schemas.openxmlformats.org/drawingml/2006/table">
            <a:tbl>
              <a:tblPr firstRow="1" bandRow="1"/>
              <a:tblGrid>
                <a:gridCol w="452659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1257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5015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53190">
                <a:tc>
                  <a:txBody>
                    <a:bodyPr/>
                    <a:lstStyle>
                      <a:lvl1pPr marL="0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33848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867696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01544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735391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169239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603087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036936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470783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indent="0" algn="l">
                        <a:buNone/>
                      </a:pPr>
                      <a:r>
                        <a:rPr kumimoji="0" lang="ru-RU" sz="1200" b="1" i="0" u="none" strike="noStrike" kern="1200" cap="all" spc="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Times New Roman" panose="02020603050405020304" pitchFamily="18" charset="0"/>
                        </a:rPr>
                        <a:t>строительство объектов инженерной инфраструктуры в рамках НП «Жилье и городская среда»</a:t>
                      </a:r>
                      <a:endParaRPr kumimoji="0" lang="ru-RU" sz="1200" b="1" i="0" u="none" strike="noStrike" kern="1200" cap="all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all" spc="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33848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867696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01544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735391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169239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603087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036936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470783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all" spc="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Times New Roman" panose="02020603050405020304" pitchFamily="18" charset="0"/>
                        </a:rPr>
                        <a:t>125,9</a:t>
                      </a: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51" name="Таблица 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4688320"/>
              </p:ext>
            </p:extLst>
          </p:nvPr>
        </p:nvGraphicFramePr>
        <p:xfrm>
          <a:off x="6089465" y="3634145"/>
          <a:ext cx="5989328" cy="553190"/>
        </p:xfrm>
        <a:graphic>
          <a:graphicData uri="http://schemas.openxmlformats.org/drawingml/2006/table">
            <a:tbl>
              <a:tblPr firstRow="1" bandRow="1"/>
              <a:tblGrid>
                <a:gridCol w="451754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1481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5697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53190">
                <a:tc>
                  <a:txBody>
                    <a:bodyPr/>
                    <a:lstStyle>
                      <a:lvl1pPr marL="0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33848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867696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01544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735391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169239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603087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036936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470783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indent="0" algn="l">
                        <a:buNone/>
                      </a:pPr>
                      <a:r>
                        <a:rPr kumimoji="0" lang="ru-RU" sz="1200" b="1" i="0" u="none" strike="noStrike" kern="1200" cap="all" spc="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Times New Roman" panose="02020603050405020304" pitchFamily="18" charset="0"/>
                        </a:rPr>
                        <a:t>плата концедента в рамках КС с ООО «РВК-Липецк»</a:t>
                      </a:r>
                      <a:endParaRPr kumimoji="0" lang="ru-RU" sz="1200" b="1" i="0" u="none" strike="noStrike" kern="1200" cap="all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all" spc="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33848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867696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01544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735391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169239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603087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036936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470783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all" spc="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Times New Roman" panose="02020603050405020304" pitchFamily="18" charset="0"/>
                        </a:rPr>
                        <a:t>43,5</a:t>
                      </a: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56" name="Таблица 5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7203812"/>
              </p:ext>
            </p:extLst>
          </p:nvPr>
        </p:nvGraphicFramePr>
        <p:xfrm>
          <a:off x="6120610" y="4007030"/>
          <a:ext cx="5993259" cy="486279"/>
        </p:xfrm>
        <a:graphic>
          <a:graphicData uri="http://schemas.openxmlformats.org/drawingml/2006/table">
            <a:tbl>
              <a:tblPr firstRow="1" bandRow="1"/>
              <a:tblGrid>
                <a:gridCol w="452659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9670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6995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86279">
                <a:tc>
                  <a:txBody>
                    <a:bodyPr/>
                    <a:lstStyle>
                      <a:lvl1pPr marL="0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33848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867696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01544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735391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169239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603087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036936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470783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all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Times New Roman" panose="02020603050405020304" pitchFamily="18" charset="0"/>
                        </a:rPr>
                        <a:t>благоустройство, </a:t>
                      </a:r>
                      <a:r>
                        <a:rPr lang="ru-RU" sz="1200" b="1" i="1" kern="1200" dirty="0" smtClean="0">
                          <a:solidFill>
                            <a:schemeClr val="tx1"/>
                          </a:solidFill>
                          <a:latin typeface="Calibri" panose="020F0502020204030204"/>
                          <a:ea typeface="+mn-ea"/>
                          <a:cs typeface="+mn-cs"/>
                        </a:rPr>
                        <a:t>из них:</a:t>
                      </a: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all" spc="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Times New Roman" panose="02020603050405020304" pitchFamily="18" charset="0"/>
                        </a:rPr>
                        <a:t>698,2</a:t>
                      </a: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33848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867696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01544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735391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169239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603087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036936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470783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all" spc="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Times New Roman" panose="02020603050405020304" pitchFamily="18" charset="0"/>
                        </a:rPr>
                        <a:t>929,8</a:t>
                      </a: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77" name="Таблица 7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0354557"/>
              </p:ext>
            </p:extLst>
          </p:nvPr>
        </p:nvGraphicFramePr>
        <p:xfrm>
          <a:off x="5568732" y="2210584"/>
          <a:ext cx="6606710" cy="453296"/>
        </p:xfrm>
        <a:graphic>
          <a:graphicData uri="http://schemas.openxmlformats.org/drawingml/2006/table">
            <a:tbl>
              <a:tblPr firstRow="1" bandRow="1"/>
              <a:tblGrid>
                <a:gridCol w="512081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4350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4238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53296">
                <a:tc>
                  <a:txBody>
                    <a:bodyPr/>
                    <a:lstStyle>
                      <a:lvl1pPr marL="0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33848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867696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01544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735391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169239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603087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036936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470783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indent="0" algn="l">
                        <a:buNone/>
                      </a:pPr>
                      <a:endParaRPr kumimoji="0" lang="ru-RU" sz="1200" b="1" i="0" u="none" strike="noStrike" kern="1200" cap="all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ru-RU" sz="1200" b="1" dirty="0" smtClean="0">
                          <a:latin typeface="+mn-lt"/>
                          <a:cs typeface="Segoe UI" panose="020B0502040204020203" pitchFamily="34" charset="0"/>
                        </a:rPr>
                        <a:t>2023 год</a:t>
                      </a:r>
                      <a:endParaRPr lang="ru-RU" sz="1200" b="1" dirty="0">
                        <a:latin typeface="+mn-lt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33848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867696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01544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735391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169239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603087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036936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470783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all" spc="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2024 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Segoe UI" panose="020B0502040204020203" pitchFamily="34" charset="0"/>
                        </a:rPr>
                        <a:t>год</a:t>
                      </a: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58" name="TextBox 22"/>
          <p:cNvSpPr txBox="1"/>
          <p:nvPr/>
        </p:nvSpPr>
        <p:spPr>
          <a:xfrm>
            <a:off x="6120610" y="1679373"/>
            <a:ext cx="5989328" cy="538609"/>
          </a:xfrm>
          <a:prstGeom prst="rect">
            <a:avLst/>
          </a:prstGeom>
          <a:solidFill>
            <a:srgbClr val="0A5052"/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 marR="0" lvl="0" indent="0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600" b="1" cap="all">
                <a:solidFill>
                  <a:sysClr val="windowText" lastClr="000000"/>
                </a:solidFill>
                <a:latin typeface="Calibri" panose="020F0502020204030204"/>
                <a:cs typeface="Times New Roman" panose="02020603050405020304" pitchFamily="18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5pPr>
            <a:lvl6pPr>
              <a:defRPr>
                <a:latin typeface="Arial" charset="0"/>
              </a:defRPr>
            </a:lvl6pPr>
            <a:lvl7pPr>
              <a:defRPr>
                <a:latin typeface="Arial" charset="0"/>
              </a:defRPr>
            </a:lvl7pPr>
            <a:lvl8pPr>
              <a:defRPr>
                <a:latin typeface="Arial" charset="0"/>
              </a:defRPr>
            </a:lvl8pPr>
            <a:lvl9pPr>
              <a:defRPr>
                <a:latin typeface="Arial" charset="0"/>
              </a:defRPr>
            </a:lvl9pPr>
          </a:lstStyle>
          <a:p>
            <a:pPr>
              <a:defRPr/>
            </a:pPr>
            <a:endParaRPr lang="ru-RU" sz="700" kern="0" dirty="0" smtClean="0">
              <a:solidFill>
                <a:prstClr val="whit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defRPr/>
            </a:pPr>
            <a:r>
              <a:rPr lang="ru-RU" sz="1400" kern="0" dirty="0" smtClean="0">
                <a:solidFill>
                  <a:prstClr val="white"/>
                </a:solidFill>
                <a:latin typeface="+mn-lt"/>
                <a:cs typeface="Segoe UI" panose="020B0502040204020203" pitchFamily="34" charset="0"/>
              </a:rPr>
              <a:t>Направления использования</a:t>
            </a:r>
          </a:p>
          <a:p>
            <a:pPr>
              <a:defRPr/>
            </a:pPr>
            <a:endParaRPr lang="ru-RU" sz="800" kern="0" dirty="0">
              <a:solidFill>
                <a:prstClr val="whit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8090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2"/>
          <p:cNvSpPr txBox="1">
            <a:spLocks/>
          </p:cNvSpPr>
          <p:nvPr/>
        </p:nvSpPr>
        <p:spPr>
          <a:xfrm>
            <a:off x="638630" y="103628"/>
            <a:ext cx="110094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423" b="1" cap="all">
                <a:solidFill>
                  <a:prstClr val="black"/>
                </a:solidFill>
                <a:latin typeface="Cambria" panose="020405030504060302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Расходы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бюджета города Липецка на развитие транспорта и дорожного хозяйства</a:t>
            </a:r>
            <a:endParaRPr lang="ru-RU" sz="1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7421224"/>
              </p:ext>
            </p:extLst>
          </p:nvPr>
        </p:nvGraphicFramePr>
        <p:xfrm>
          <a:off x="67844" y="494897"/>
          <a:ext cx="6012000" cy="48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76000">
                  <a:extLst>
                    <a:ext uri="{9D8B030D-6E8A-4147-A177-3AD203B41FA5}">
                      <a16:colId xmlns:a16="http://schemas.microsoft.com/office/drawing/2014/main" xmlns="" val="969477957"/>
                    </a:ext>
                  </a:extLst>
                </a:gridCol>
                <a:gridCol w="936000">
                  <a:extLst>
                    <a:ext uri="{9D8B030D-6E8A-4147-A177-3AD203B41FA5}">
                      <a16:colId xmlns:a16="http://schemas.microsoft.com/office/drawing/2014/main" xmlns="" val="97380192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86769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cap="all" baseline="0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МП «Развитие транспорта и дорожного хозяйства</a:t>
                      </a:r>
                      <a:r>
                        <a:rPr lang="ru-RU" sz="1400" cap="all" baseline="0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»</a:t>
                      </a:r>
                    </a:p>
                  </a:txBody>
                  <a:tcPr anchor="b"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ru-RU" sz="1600" b="1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2 625,5</a:t>
                      </a:r>
                      <a:endParaRPr lang="ru-RU" sz="1600" b="1" dirty="0">
                        <a:solidFill>
                          <a:srgbClr val="0C6264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B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92459762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ru-RU" sz="100" dirty="0"/>
                    </a:p>
                  </a:txBody>
                  <a:tcPr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00" dirty="0"/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16684879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773572" y="1535436"/>
            <a:ext cx="3967560" cy="32316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500" b="1" cap="all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Дорожный фонд города </a:t>
            </a:r>
            <a:r>
              <a:rPr lang="ru-RU" sz="1500" b="1" cap="all" dirty="0" smtClean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Липецка</a:t>
            </a:r>
            <a:endParaRPr lang="ru-RU" sz="1500" b="1" cap="all" dirty="0">
              <a:solidFill>
                <a:sysClr val="windowText" lastClr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TextBox 22"/>
          <p:cNvSpPr txBox="1"/>
          <p:nvPr/>
        </p:nvSpPr>
        <p:spPr>
          <a:xfrm>
            <a:off x="67844" y="1987238"/>
            <a:ext cx="4469650" cy="307777"/>
          </a:xfrm>
          <a:prstGeom prst="rect">
            <a:avLst/>
          </a:prstGeom>
          <a:solidFill>
            <a:srgbClr val="0A5052"/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cap="all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Источники </a:t>
            </a:r>
            <a:r>
              <a:rPr lang="ru-RU" sz="1400" b="1" cap="all" dirty="0" smtClean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формирования</a:t>
            </a:r>
            <a:endParaRPr lang="ru-RU" sz="1400" b="1" cap="all" dirty="0">
              <a:solidFill>
                <a:prstClr val="whit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TextBox 22"/>
          <p:cNvSpPr txBox="1"/>
          <p:nvPr/>
        </p:nvSpPr>
        <p:spPr>
          <a:xfrm>
            <a:off x="4640290" y="1987239"/>
            <a:ext cx="7470946" cy="307777"/>
          </a:xfrm>
          <a:prstGeom prst="rect">
            <a:avLst/>
          </a:prstGeom>
          <a:solidFill>
            <a:srgbClr val="0A5052"/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 marR="0" lvl="0" indent="0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600" b="1" cap="all">
                <a:solidFill>
                  <a:sysClr val="windowText" lastClr="000000"/>
                </a:solidFill>
                <a:latin typeface="Calibri" panose="020F0502020204030204"/>
                <a:cs typeface="Times New Roman" panose="02020603050405020304" pitchFamily="18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5pPr>
            <a:lvl6pPr>
              <a:defRPr>
                <a:latin typeface="Arial" charset="0"/>
              </a:defRPr>
            </a:lvl6pPr>
            <a:lvl7pPr>
              <a:defRPr>
                <a:latin typeface="Arial" charset="0"/>
              </a:defRPr>
            </a:lvl7pPr>
            <a:lvl8pPr>
              <a:defRPr>
                <a:latin typeface="Arial" charset="0"/>
              </a:defRPr>
            </a:lvl8pPr>
            <a:lvl9pPr>
              <a:defRPr>
                <a:latin typeface="Arial" charset="0"/>
              </a:defRPr>
            </a:lvl9pPr>
          </a:lstStyle>
          <a:p>
            <a:pPr>
              <a:defRPr/>
            </a:pPr>
            <a:r>
              <a:rPr lang="ru-RU" sz="1400" kern="0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Направления использования </a:t>
            </a: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7587608"/>
              </p:ext>
            </p:extLst>
          </p:nvPr>
        </p:nvGraphicFramePr>
        <p:xfrm>
          <a:off x="4632385" y="2476951"/>
          <a:ext cx="7490009" cy="1929353"/>
        </p:xfrm>
        <a:graphic>
          <a:graphicData uri="http://schemas.openxmlformats.org/drawingml/2006/table">
            <a:tbl>
              <a:tblPr firstRow="1" bandRow="1"/>
              <a:tblGrid>
                <a:gridCol w="544040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893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1725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9893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83447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30216">
                <a:tc>
                  <a:txBody>
                    <a:bodyPr/>
                    <a:lstStyle/>
                    <a:p>
                      <a:pPr marL="179388" marR="0" lvl="0" indent="-179388" algn="l" defTabSz="867696" rtl="0" eaLnBrk="1" fontAlgn="auto" latinLnBrk="0" hangingPunct="1">
                        <a:lnSpc>
                          <a:spcPts val="20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endParaRPr lang="ru-RU" sz="800" b="0" i="1" kern="1200" baseline="0" dirty="0" smtClean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-RU" sz="800" b="1" i="0" kern="1200" cap="all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200" b="1" i="0" kern="1200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2023 год</a:t>
                      </a:r>
                    </a:p>
                  </a:txBody>
                  <a:tcPr marL="86768" marR="86768" marT="43384" marB="43384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300" dirty="0"/>
                    </a:p>
                  </a:txBody>
                  <a:tcPr marL="86768" marR="86768" marT="43384" marB="43384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200" b="1" i="0" kern="1200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2024 год</a:t>
                      </a:r>
                    </a:p>
                  </a:txBody>
                  <a:tcPr marL="86768" marR="86768" marT="43384" marB="43384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77468">
                <a:tc>
                  <a:txBody>
                    <a:bodyPr/>
                    <a:lstStyle/>
                    <a:p>
                      <a:pPr marL="179388" marR="0" lvl="0" indent="-179388" algn="l" defTabSz="86769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C6264"/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1300" b="1" i="0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строительство, реконструкция и ремонт автомобильных дорог  и искусственных дорожных сооружений, в том числе:</a:t>
                      </a: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-RU" sz="800" b="1" i="0" kern="1200" cap="all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400" b="1" i="0" kern="1200" cap="all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1 424,5</a:t>
                      </a: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-RU" sz="300" b="1" i="0" kern="1200" cap="all" dirty="0" smtClean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400" b="1" i="0" kern="1200" cap="all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2</a:t>
                      </a:r>
                      <a:r>
                        <a:rPr lang="ru-RU" sz="1400" b="1" i="0" kern="1200" cap="all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667,4</a:t>
                      </a:r>
                      <a:endParaRPr lang="ru-RU" sz="1400" b="1" i="0" kern="1200" cap="all" dirty="0" smtClean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13647">
                <a:tc>
                  <a:txBody>
                    <a:bodyPr/>
                    <a:lstStyle/>
                    <a:p>
                      <a:pPr marL="363538" marR="0" lvl="0" indent="-182563" algn="l" defTabSz="86769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в рамках НП «Безопасные качественные дороги»</a:t>
                      </a:r>
                    </a:p>
                    <a:p>
                      <a:pPr marL="363538" marR="0" lvl="0" indent="-182563" algn="l" defTabSz="86769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в рамках НП «Жилье и городская среда» </a:t>
                      </a:r>
                      <a:r>
                        <a:rPr kumimoji="0" lang="ru-RU" sz="10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(федеральный проект «СТИМУЛ»)</a:t>
                      </a:r>
                    </a:p>
                    <a:p>
                      <a:pPr marL="363538" marR="0" lvl="0" indent="-182563" algn="l" defTabSz="86769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не в рамках национальных проектов</a:t>
                      </a: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-RU" sz="800" b="1" i="0" kern="1200" cap="all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200" b="0" i="0" kern="1200" cap="all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1 348,3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200" b="0" i="0" kern="1200" cap="all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2,9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200" b="0" i="0" kern="1200" cap="all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73,3</a:t>
                      </a: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-RU" sz="300" b="1" i="0" kern="1200" baseline="0" dirty="0" smtClean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200" b="0" i="0" kern="1200" cap="all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1 717,0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200" b="0" i="0" kern="1200" cap="all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849,8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200" b="0" i="0" kern="1200" cap="all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100,6</a:t>
                      </a: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91930">
                <a:tc>
                  <a:txBody>
                    <a:bodyPr/>
                    <a:lstStyle/>
                    <a:p>
                      <a:pPr marL="179388" indent="-179388" algn="l">
                        <a:lnSpc>
                          <a:spcPct val="100000"/>
                        </a:lnSpc>
                        <a:buClr>
                          <a:srgbClr val="0C6264"/>
                        </a:buClr>
                        <a:buFont typeface="Wingdings" panose="05000000000000000000" pitchFamily="2" charset="2"/>
                        <a:buChar char="Ø"/>
                      </a:pPr>
                      <a:r>
                        <a:rPr lang="ru-RU" sz="1300" b="1" i="0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содержание автомобильных дорог</a:t>
                      </a:r>
                      <a:endParaRPr lang="ru-RU" sz="1200" b="0" i="0" kern="1200" baseline="0" dirty="0" smtClean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-RU" sz="800" b="1" i="0" kern="1200" cap="all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400" b="1" i="0" kern="1200" cap="all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632,9</a:t>
                      </a: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-RU" sz="300" b="1" i="0" kern="1200" cap="all" dirty="0" smtClean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400" b="1" i="0" kern="1200" cap="all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791,7</a:t>
                      </a: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graphicFrame>
        <p:nvGraphicFramePr>
          <p:cNvPr id="34" name="Таблица 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3704159"/>
              </p:ext>
            </p:extLst>
          </p:nvPr>
        </p:nvGraphicFramePr>
        <p:xfrm>
          <a:off x="4657300" y="4993223"/>
          <a:ext cx="7436926" cy="1642845"/>
        </p:xfrm>
        <a:graphic>
          <a:graphicData uri="http://schemas.openxmlformats.org/drawingml/2006/table">
            <a:tbl>
              <a:tblPr firstRow="1" bandRow="1"/>
              <a:tblGrid>
                <a:gridCol w="53788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5995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9504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9942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80369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15637">
                <a:tc>
                  <a:txBody>
                    <a:bodyPr/>
                    <a:lstStyle>
                      <a:lvl1pPr marL="0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33848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867696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01544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735391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169239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603087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036936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470783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indent="0" algn="ctr">
                        <a:buNone/>
                      </a:pPr>
                      <a:r>
                        <a:rPr lang="ru-RU" sz="1200" b="1" i="0" kern="1200" cap="all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ВСЕГО на поддержку транспорта</a:t>
                      </a:r>
                      <a:r>
                        <a:rPr lang="ru-RU" sz="1200" b="1" i="0" kern="1200" cap="all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, </a:t>
                      </a:r>
                      <a:r>
                        <a:rPr lang="ru-RU" sz="1200" b="1" i="0" kern="1200" cap="none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из них</a:t>
                      </a:r>
                      <a:r>
                        <a:rPr lang="ru-RU" sz="1200" b="1" i="0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:</a:t>
                      </a:r>
                      <a:endParaRPr lang="ru-RU" sz="1200" b="1" i="0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-RU" sz="800" b="1" i="0" kern="1200" cap="all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33848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867696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01544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735391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169239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603087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036936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470783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400" b="1" i="0" kern="1200" cap="all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568,7</a:t>
                      </a:r>
                      <a:endParaRPr lang="ru-RU" sz="1400" b="1" i="0" kern="1200" cap="all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-RU" sz="800" b="1" i="0" kern="1200" cap="all" dirty="0" smtClean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33848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867696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01544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735391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169239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603087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036936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470783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400" b="1" i="0" kern="1200" cap="all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2</a:t>
                      </a:r>
                      <a:r>
                        <a:rPr lang="ru-RU" sz="1400" b="1" i="0" kern="1200" cap="all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096,2</a:t>
                      </a:r>
                      <a:endParaRPr lang="ru-RU" sz="1400" b="1" i="0" kern="1200" cap="all" dirty="0" smtClean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65667"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C6264"/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1300" b="1" i="0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комплексное развитие городского наземного электрического транспорта (плата</a:t>
                      </a:r>
                      <a:r>
                        <a:rPr lang="ru-RU" sz="1300" b="1" i="0" kern="1200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концедента)</a:t>
                      </a:r>
                      <a:endParaRPr lang="ru-RU" sz="1300" b="1" i="0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-RU" sz="800" b="1" i="0" kern="1200" cap="all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400" b="1" i="0" kern="1200" cap="all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-</a:t>
                      </a:r>
                      <a:endParaRPr lang="ru-RU" sz="1400" b="1" i="0" kern="1200" cap="all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b="1" i="0" kern="1200" cap="all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kern="1200" cap="all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</a:t>
                      </a:r>
                      <a:r>
                        <a:rPr lang="ru-RU" sz="1400" b="1" i="0" kern="1200" cap="all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481,6</a:t>
                      </a:r>
                      <a:endParaRPr lang="ru-RU" sz="1400" b="1" i="0" kern="1200" cap="all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65667">
                <a:tc>
                  <a:txBody>
                    <a:bodyPr/>
                    <a:lstStyle>
                      <a:lvl1pPr marL="0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33848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867696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01544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735391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169239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603087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036936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470783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180975" marR="0" lvl="0" indent="-1809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C6264"/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1300" b="1" i="0" kern="1200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финансовое обеспечение перевозок по городским и садоводческим маршрутам </a:t>
                      </a: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-RU" sz="800" b="1" i="0" kern="1200" cap="all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33848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867696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01544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735391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169239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603087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036936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470783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400" b="1" i="0" kern="1200" cap="all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475,0</a:t>
                      </a:r>
                      <a:endParaRPr lang="ru-RU" sz="1400" b="1" i="0" kern="1200" cap="all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b="1" i="0" kern="1200" cap="all" dirty="0" smtClean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33848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867696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01544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735391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169239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603087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036936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470783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kern="1200" cap="all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561,0</a:t>
                      </a: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61192">
                <a:tc>
                  <a:txBody>
                    <a:bodyPr/>
                    <a:lstStyle>
                      <a:lvl1pPr marL="0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33848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867696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01544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735391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169239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603087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036936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470783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180975" marR="0" lvl="0" indent="-1809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C6264"/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1300" b="1" i="0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лизинговые платежи по</a:t>
                      </a:r>
                      <a:r>
                        <a:rPr lang="ru-RU" sz="1300" b="1" i="0" kern="1200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приобретению подвижного состава</a:t>
                      </a:r>
                      <a:endParaRPr lang="ru-RU" sz="1300" b="1" i="0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-RU" sz="800" b="1" i="0" kern="1200" cap="all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33848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867696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01544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735391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169239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603087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036936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470783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400" b="1" i="0" kern="1200" cap="all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90,8</a:t>
                      </a:r>
                      <a:endParaRPr lang="ru-RU" sz="1400" b="1" i="0" kern="1200" cap="all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b="1" i="0" kern="1200" cap="all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33848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867696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01544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735391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169239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603087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036936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470783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kern="1200" cap="all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50,3</a:t>
                      </a:r>
                      <a:endParaRPr lang="ru-RU" sz="1400" b="1" i="0" kern="1200" cap="all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35" name="TextBox 22"/>
          <p:cNvSpPr txBox="1"/>
          <p:nvPr/>
        </p:nvSpPr>
        <p:spPr>
          <a:xfrm>
            <a:off x="4648195" y="4619597"/>
            <a:ext cx="7455136" cy="307777"/>
          </a:xfrm>
          <a:prstGeom prst="rect">
            <a:avLst/>
          </a:prstGeom>
          <a:solidFill>
            <a:srgbClr val="0A5052"/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 algn="ctr" fontAlgn="base">
              <a:spcBef>
                <a:spcPct val="0"/>
              </a:spcBef>
              <a:spcAft>
                <a:spcPct val="0"/>
              </a:spcAft>
              <a:defRPr sz="1300" b="1" cap="all">
                <a:solidFill>
                  <a:sysClr val="windowText" lastClr="000000"/>
                </a:solidFill>
                <a:latin typeface="Calibri" panose="020F0502020204030204"/>
                <a:cs typeface="Times New Roman" panose="02020603050405020304" pitchFamily="18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5pPr>
            <a:lvl6pPr>
              <a:defRPr>
                <a:latin typeface="Arial" charset="0"/>
              </a:defRPr>
            </a:lvl6pPr>
            <a:lvl7pPr>
              <a:defRPr>
                <a:latin typeface="Arial" charset="0"/>
              </a:defRPr>
            </a:lvl7pPr>
            <a:lvl8pPr>
              <a:defRPr>
                <a:latin typeface="Arial" charset="0"/>
              </a:defRPr>
            </a:lvl8pPr>
            <a:lvl9pPr>
              <a:defRPr>
                <a:latin typeface="Arial" charset="0"/>
              </a:defRPr>
            </a:lvl9pPr>
          </a:lstStyle>
          <a:p>
            <a:pPr>
              <a:defRPr/>
            </a:pPr>
            <a:r>
              <a:rPr lang="ru-RU" sz="1400" kern="0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Расходы на поддержку транспорта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244310" y="576168"/>
            <a:ext cx="1913730" cy="1564958"/>
          </a:xfrm>
          <a:prstGeom prst="rect">
            <a:avLst/>
          </a:prstGeom>
        </p:spPr>
      </p:pic>
      <p:sp>
        <p:nvSpPr>
          <p:cNvPr id="64" name="TextBox 63"/>
          <p:cNvSpPr txBox="1"/>
          <p:nvPr/>
        </p:nvSpPr>
        <p:spPr>
          <a:xfrm>
            <a:off x="11805469" y="6636068"/>
            <a:ext cx="4516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lang="ru-RU" sz="12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8</a:t>
            </a:r>
            <a:endParaRPr lang="ru-RU" sz="12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36" name="Группа 35"/>
          <p:cNvGrpSpPr/>
          <p:nvPr/>
        </p:nvGrpSpPr>
        <p:grpSpPr>
          <a:xfrm>
            <a:off x="67844" y="2390488"/>
            <a:ext cx="4426518" cy="2864168"/>
            <a:chOff x="441842" y="3255947"/>
            <a:chExt cx="3867003" cy="2455069"/>
          </a:xfrm>
        </p:grpSpPr>
        <p:grpSp>
          <p:nvGrpSpPr>
            <p:cNvPr id="37" name="Группа 36"/>
            <p:cNvGrpSpPr/>
            <p:nvPr/>
          </p:nvGrpSpPr>
          <p:grpSpPr>
            <a:xfrm>
              <a:off x="493573" y="3255947"/>
              <a:ext cx="3815272" cy="2455069"/>
              <a:chOff x="473948" y="1710704"/>
              <a:chExt cx="4738193" cy="2982482"/>
            </a:xfrm>
          </p:grpSpPr>
          <p:graphicFrame>
            <p:nvGraphicFramePr>
              <p:cNvPr id="56" name="Диаграмма 55"/>
              <p:cNvGraphicFramePr/>
              <p:nvPr>
                <p:extLst>
                  <p:ext uri="{D42A27DB-BD31-4B8C-83A1-F6EECF244321}">
                    <p14:modId xmlns:p14="http://schemas.microsoft.com/office/powerpoint/2010/main" val="2180375372"/>
                  </p:ext>
                </p:extLst>
              </p:nvPr>
            </p:nvGraphicFramePr>
            <p:xfrm>
              <a:off x="473948" y="1710704"/>
              <a:ext cx="4738193" cy="2982482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4"/>
              </a:graphicData>
            </a:graphic>
          </p:graphicFrame>
          <p:sp>
            <p:nvSpPr>
              <p:cNvPr id="57" name="TextBox 4"/>
              <p:cNvSpPr txBox="1"/>
              <p:nvPr/>
            </p:nvSpPr>
            <p:spPr>
              <a:xfrm>
                <a:off x="2031422" y="2756244"/>
                <a:ext cx="1605794" cy="7371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r>
                  <a:rPr lang="ru-RU" b="1" dirty="0" smtClean="0">
                    <a:solidFill>
                      <a:prstClr val="black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3 475,3</a:t>
                </a:r>
                <a:endParaRPr lang="ru-RU" b="1" dirty="0">
                  <a:solidFill>
                    <a:prstClr val="black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algn="ctr">
                  <a:defRPr/>
                </a:pPr>
                <a:r>
                  <a:rPr lang="ru-RU" sz="1100" b="1" dirty="0" smtClean="0">
                    <a:solidFill>
                      <a:prstClr val="black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Всего </a:t>
                </a:r>
              </a:p>
              <a:p>
                <a:pPr algn="ctr">
                  <a:defRPr/>
                </a:pPr>
                <a:r>
                  <a:rPr lang="ru-RU" sz="1100" b="1" dirty="0" smtClean="0">
                    <a:solidFill>
                      <a:prstClr val="black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дорожный фонд</a:t>
                </a:r>
              </a:p>
            </p:txBody>
          </p:sp>
        </p:grpSp>
        <p:grpSp>
          <p:nvGrpSpPr>
            <p:cNvPr id="38" name="Группа 37"/>
            <p:cNvGrpSpPr/>
            <p:nvPr/>
          </p:nvGrpSpPr>
          <p:grpSpPr>
            <a:xfrm>
              <a:off x="3330686" y="5091926"/>
              <a:ext cx="696955" cy="485751"/>
              <a:chOff x="3260802" y="3788894"/>
              <a:chExt cx="697022" cy="485751"/>
            </a:xfrm>
          </p:grpSpPr>
          <p:sp>
            <p:nvSpPr>
              <p:cNvPr id="51" name="TextBox 50"/>
              <p:cNvSpPr txBox="1"/>
              <p:nvPr/>
            </p:nvSpPr>
            <p:spPr>
              <a:xfrm>
                <a:off x="3260802" y="4050402"/>
                <a:ext cx="697022" cy="2242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ru-RU" sz="1100" i="1" kern="0" dirty="0" smtClean="0">
                    <a:solidFill>
                      <a:srgbClr val="FF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(28,6 </a:t>
                </a:r>
                <a:r>
                  <a:rPr lang="ru-RU" sz="1100" i="1" kern="0" dirty="0">
                    <a:solidFill>
                      <a:srgbClr val="FF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%)</a:t>
                </a:r>
              </a:p>
            </p:txBody>
          </p:sp>
          <p:sp>
            <p:nvSpPr>
              <p:cNvPr id="53" name="Прямоугольник 52"/>
              <p:cNvSpPr/>
              <p:nvPr/>
            </p:nvSpPr>
            <p:spPr>
              <a:xfrm>
                <a:off x="3328470" y="3788894"/>
                <a:ext cx="531076" cy="2638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defRPr/>
                </a:pPr>
                <a:r>
                  <a:rPr lang="ru-RU" sz="1400" kern="0" dirty="0" smtClean="0">
                    <a:solidFill>
                      <a:prstClr val="black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995,1</a:t>
                </a:r>
                <a:endParaRPr lang="ru-RU" sz="1400" kern="0" dirty="0">
                  <a:solidFill>
                    <a:prstClr val="black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  <p:grpSp>
          <p:nvGrpSpPr>
            <p:cNvPr id="39" name="Группа 38"/>
            <p:cNvGrpSpPr/>
            <p:nvPr/>
          </p:nvGrpSpPr>
          <p:grpSpPr>
            <a:xfrm>
              <a:off x="441842" y="4633654"/>
              <a:ext cx="901572" cy="458467"/>
              <a:chOff x="2709872" y="4520654"/>
              <a:chExt cx="901572" cy="458467"/>
            </a:xfrm>
          </p:grpSpPr>
          <p:grpSp>
            <p:nvGrpSpPr>
              <p:cNvPr id="46" name="Группа 45"/>
              <p:cNvGrpSpPr/>
              <p:nvPr/>
            </p:nvGrpSpPr>
            <p:grpSpPr>
              <a:xfrm>
                <a:off x="2709872" y="4520654"/>
                <a:ext cx="901572" cy="458467"/>
                <a:chOff x="2219711" y="4351997"/>
                <a:chExt cx="901659" cy="458467"/>
              </a:xfrm>
            </p:grpSpPr>
            <p:sp>
              <p:nvSpPr>
                <p:cNvPr id="48" name="TextBox 47"/>
                <p:cNvSpPr txBox="1"/>
                <p:nvPr/>
              </p:nvSpPr>
              <p:spPr>
                <a:xfrm>
                  <a:off x="2238467" y="4586221"/>
                  <a:ext cx="697022" cy="22424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defRPr/>
                  </a:pPr>
                  <a:r>
                    <a:rPr lang="ru-RU" sz="1100" i="1" kern="0" dirty="0" smtClean="0">
                      <a:solidFill>
                        <a:srgbClr val="FF0000"/>
                      </a:solidFill>
                      <a:latin typeface="Segoe UI" panose="020B0502040204020203" pitchFamily="34" charset="0"/>
                      <a:cs typeface="Segoe UI" panose="020B0502040204020203" pitchFamily="34" charset="0"/>
                    </a:rPr>
                    <a:t>(40,9 %)</a:t>
                  </a:r>
                  <a:endParaRPr lang="ru-RU" sz="1100" i="1" kern="0" dirty="0">
                    <a:solidFill>
                      <a:srgbClr val="FF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  <p:cxnSp>
              <p:nvCxnSpPr>
                <p:cNvPr id="49" name="Прямая соединительная линия 48"/>
                <p:cNvCxnSpPr/>
                <p:nvPr/>
              </p:nvCxnSpPr>
              <p:spPr>
                <a:xfrm flipH="1">
                  <a:off x="2824739" y="4441717"/>
                  <a:ext cx="296631" cy="144505"/>
                </a:xfrm>
                <a:prstGeom prst="line">
                  <a:avLst/>
                </a:prstGeom>
                <a:noFill/>
                <a:ln w="635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</p:cxnSp>
            <p:sp>
              <p:nvSpPr>
                <p:cNvPr id="50" name="TextBox 49"/>
                <p:cNvSpPr txBox="1"/>
                <p:nvPr/>
              </p:nvSpPr>
              <p:spPr>
                <a:xfrm>
                  <a:off x="2219711" y="4351997"/>
                  <a:ext cx="701239" cy="26381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defRPr/>
                  </a:pPr>
                  <a:r>
                    <a:rPr lang="ru-RU" sz="1400" kern="0" dirty="0" smtClean="0">
                      <a:solidFill>
                        <a:prstClr val="black"/>
                      </a:solidFill>
                      <a:latin typeface="Segoe UI" panose="020B0502040204020203" pitchFamily="34" charset="0"/>
                      <a:cs typeface="Segoe UI" panose="020B0502040204020203" pitchFamily="34" charset="0"/>
                    </a:rPr>
                    <a:t>1 421,9</a:t>
                  </a:r>
                  <a:endParaRPr lang="ru-RU" sz="1400" i="1" kern="0" dirty="0">
                    <a:solidFill>
                      <a:prstClr val="black"/>
                    </a:solidFill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</p:grpSp>
          <p:cxnSp>
            <p:nvCxnSpPr>
              <p:cNvPr id="47" name="Прямая соединительная линия 46"/>
              <p:cNvCxnSpPr/>
              <p:nvPr/>
            </p:nvCxnSpPr>
            <p:spPr>
              <a:xfrm>
                <a:off x="2728626" y="4762629"/>
                <a:ext cx="586215" cy="0"/>
              </a:xfrm>
              <a:prstGeom prst="line">
                <a:avLst/>
              </a:prstGeom>
              <a:noFill/>
              <a:ln w="63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</p:grpSp>
        <p:grpSp>
          <p:nvGrpSpPr>
            <p:cNvPr id="40" name="Группа 39"/>
            <p:cNvGrpSpPr/>
            <p:nvPr/>
          </p:nvGrpSpPr>
          <p:grpSpPr>
            <a:xfrm>
              <a:off x="3210099" y="5223408"/>
              <a:ext cx="719273" cy="132356"/>
              <a:chOff x="2939046" y="5348553"/>
              <a:chExt cx="719274" cy="132356"/>
            </a:xfrm>
          </p:grpSpPr>
          <p:cxnSp>
            <p:nvCxnSpPr>
              <p:cNvPr id="44" name="Прямая соединительная линия 43"/>
              <p:cNvCxnSpPr/>
              <p:nvPr/>
            </p:nvCxnSpPr>
            <p:spPr>
              <a:xfrm>
                <a:off x="2939046" y="5348553"/>
                <a:ext cx="144004" cy="130027"/>
              </a:xfrm>
              <a:prstGeom prst="line">
                <a:avLst/>
              </a:prstGeom>
              <a:noFill/>
              <a:ln w="63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42" name="Прямая соединительная линия 41"/>
              <p:cNvCxnSpPr/>
              <p:nvPr/>
            </p:nvCxnSpPr>
            <p:spPr>
              <a:xfrm flipV="1">
                <a:off x="3083049" y="5480887"/>
                <a:ext cx="575271" cy="22"/>
              </a:xfrm>
              <a:prstGeom prst="line">
                <a:avLst/>
              </a:prstGeom>
              <a:noFill/>
              <a:ln w="63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</p:grpSp>
      </p:grpSp>
      <p:graphicFrame>
        <p:nvGraphicFramePr>
          <p:cNvPr id="58" name="Таблица 5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5797593"/>
              </p:ext>
            </p:extLst>
          </p:nvPr>
        </p:nvGraphicFramePr>
        <p:xfrm>
          <a:off x="67844" y="958867"/>
          <a:ext cx="6012000" cy="48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76000">
                  <a:extLst>
                    <a:ext uri="{9D8B030D-6E8A-4147-A177-3AD203B41FA5}">
                      <a16:colId xmlns:a16="http://schemas.microsoft.com/office/drawing/2014/main" xmlns="" val="969477957"/>
                    </a:ext>
                  </a:extLst>
                </a:gridCol>
                <a:gridCol w="936000">
                  <a:extLst>
                    <a:ext uri="{9D8B030D-6E8A-4147-A177-3AD203B41FA5}">
                      <a16:colId xmlns:a16="http://schemas.microsoft.com/office/drawing/2014/main" xmlns="" val="97380192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86769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cap="all" baseline="0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МП «Градостроительная деятельность</a:t>
                      </a:r>
                      <a:r>
                        <a:rPr lang="ru-RU" sz="1400" cap="all" baseline="0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»</a:t>
                      </a:r>
                    </a:p>
                  </a:txBody>
                  <a:tcPr anchor="b"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ru-RU" sz="1600" b="1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  849,8</a:t>
                      </a:r>
                      <a:endParaRPr lang="ru-RU" sz="1600" b="1" dirty="0">
                        <a:solidFill>
                          <a:srgbClr val="0C6264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B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92459762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ru-RU" sz="100" dirty="0"/>
                    </a:p>
                  </a:txBody>
                  <a:tcPr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00" dirty="0"/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16684879"/>
                  </a:ext>
                </a:extLst>
              </a:tr>
            </a:tbl>
          </a:graphicData>
        </a:graphic>
      </p:graphicFrame>
      <p:grpSp>
        <p:nvGrpSpPr>
          <p:cNvPr id="8" name="Группа 7"/>
          <p:cNvGrpSpPr/>
          <p:nvPr/>
        </p:nvGrpSpPr>
        <p:grpSpPr>
          <a:xfrm>
            <a:off x="796585" y="5580482"/>
            <a:ext cx="2743181" cy="885621"/>
            <a:chOff x="1273070" y="5683841"/>
            <a:chExt cx="2743181" cy="885621"/>
          </a:xfrm>
        </p:grpSpPr>
        <p:grpSp>
          <p:nvGrpSpPr>
            <p:cNvPr id="59" name="Группа 58"/>
            <p:cNvGrpSpPr/>
            <p:nvPr/>
          </p:nvGrpSpPr>
          <p:grpSpPr>
            <a:xfrm>
              <a:off x="1274145" y="5683841"/>
              <a:ext cx="2463615" cy="261610"/>
              <a:chOff x="3039684" y="6232207"/>
              <a:chExt cx="2463615" cy="261610"/>
            </a:xfrm>
          </p:grpSpPr>
          <p:sp>
            <p:nvSpPr>
              <p:cNvPr id="67" name="TextBox 66"/>
              <p:cNvSpPr txBox="1">
                <a:spLocks noChangeArrowheads="1"/>
              </p:cNvSpPr>
              <p:nvPr/>
            </p:nvSpPr>
            <p:spPr bwMode="auto">
              <a:xfrm>
                <a:off x="3278808" y="6232207"/>
                <a:ext cx="2224491" cy="2616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100" dirty="0">
                    <a:solidFill>
                      <a:sysClr val="windowText" lastClr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Средства городского бюджета </a:t>
                </a:r>
              </a:p>
            </p:txBody>
          </p:sp>
          <p:sp>
            <p:nvSpPr>
              <p:cNvPr id="68" name="Прямоугольник 67"/>
              <p:cNvSpPr/>
              <p:nvPr/>
            </p:nvSpPr>
            <p:spPr>
              <a:xfrm>
                <a:off x="3039684" y="6251226"/>
                <a:ext cx="239124" cy="204965"/>
              </a:xfrm>
              <a:prstGeom prst="rect">
                <a:avLst/>
              </a:prstGeom>
              <a:solidFill>
                <a:srgbClr val="FFC00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ru-RU" sz="1708" dirty="0">
                  <a:solidFill>
                    <a:prstClr val="white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  <p:grpSp>
          <p:nvGrpSpPr>
            <p:cNvPr id="60" name="Группа 59"/>
            <p:cNvGrpSpPr/>
            <p:nvPr/>
          </p:nvGrpSpPr>
          <p:grpSpPr>
            <a:xfrm>
              <a:off x="1274145" y="5993361"/>
              <a:ext cx="2742106" cy="261610"/>
              <a:chOff x="515408" y="6226751"/>
              <a:chExt cx="2742106" cy="261610"/>
            </a:xfrm>
          </p:grpSpPr>
          <p:sp>
            <p:nvSpPr>
              <p:cNvPr id="65" name="Прямоугольник 64"/>
              <p:cNvSpPr/>
              <p:nvPr/>
            </p:nvSpPr>
            <p:spPr>
              <a:xfrm>
                <a:off x="515408" y="6256683"/>
                <a:ext cx="239124" cy="204964"/>
              </a:xfrm>
              <a:prstGeom prst="rect">
                <a:avLst/>
              </a:prstGeom>
              <a:solidFill>
                <a:srgbClr val="0C6264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ru-RU" sz="1708" dirty="0">
                  <a:solidFill>
                    <a:prstClr val="white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66" name="TextBox 66"/>
              <p:cNvSpPr txBox="1">
                <a:spLocks noChangeArrowheads="1"/>
              </p:cNvSpPr>
              <p:nvPr/>
            </p:nvSpPr>
            <p:spPr bwMode="auto">
              <a:xfrm>
                <a:off x="755607" y="6226751"/>
                <a:ext cx="2501907" cy="2616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100" dirty="0">
                    <a:solidFill>
                      <a:sysClr val="windowText" lastClr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Средства областного бюджета </a:t>
                </a:r>
              </a:p>
            </p:txBody>
          </p:sp>
        </p:grpSp>
        <p:grpSp>
          <p:nvGrpSpPr>
            <p:cNvPr id="61" name="Группа 60"/>
            <p:cNvGrpSpPr/>
            <p:nvPr/>
          </p:nvGrpSpPr>
          <p:grpSpPr>
            <a:xfrm>
              <a:off x="1273070" y="6307852"/>
              <a:ext cx="2617443" cy="261610"/>
              <a:chOff x="3039684" y="6232207"/>
              <a:chExt cx="2617443" cy="261610"/>
            </a:xfrm>
          </p:grpSpPr>
          <p:sp>
            <p:nvSpPr>
              <p:cNvPr id="62" name="TextBox 61"/>
              <p:cNvSpPr txBox="1">
                <a:spLocks noChangeArrowheads="1"/>
              </p:cNvSpPr>
              <p:nvPr/>
            </p:nvSpPr>
            <p:spPr bwMode="auto">
              <a:xfrm>
                <a:off x="3278808" y="6232207"/>
                <a:ext cx="2378319" cy="2616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100" dirty="0">
                    <a:solidFill>
                      <a:sysClr val="windowText" lastClr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Средства </a:t>
                </a:r>
                <a:r>
                  <a:rPr lang="ru-RU" altLang="ru-RU" sz="1100" dirty="0" smtClean="0">
                    <a:solidFill>
                      <a:sysClr val="windowText" lastClr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федерального </a:t>
                </a:r>
                <a:r>
                  <a:rPr lang="ru-RU" altLang="ru-RU" sz="1100" dirty="0">
                    <a:solidFill>
                      <a:sysClr val="windowText" lastClr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бюджета </a:t>
                </a:r>
              </a:p>
            </p:txBody>
          </p:sp>
          <p:sp>
            <p:nvSpPr>
              <p:cNvPr id="63" name="Прямоугольник 62"/>
              <p:cNvSpPr/>
              <p:nvPr/>
            </p:nvSpPr>
            <p:spPr>
              <a:xfrm>
                <a:off x="3039684" y="6251226"/>
                <a:ext cx="239124" cy="204965"/>
              </a:xfrm>
              <a:prstGeom prst="rect">
                <a:avLst/>
              </a:prstGeom>
              <a:solidFill>
                <a:srgbClr val="ED7D3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ru-RU" sz="1708" dirty="0">
                  <a:solidFill>
                    <a:prstClr val="white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</p:grpSp>
      <p:sp>
        <p:nvSpPr>
          <p:cNvPr id="69" name="Прямоугольник 68"/>
          <p:cNvSpPr/>
          <p:nvPr/>
        </p:nvSpPr>
        <p:spPr>
          <a:xfrm>
            <a:off x="3531589" y="2674849"/>
            <a:ext cx="75373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1400" kern="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1 058,3</a:t>
            </a:r>
            <a:endParaRPr lang="ru-RU" sz="1400" kern="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3498959" y="2954758"/>
            <a:ext cx="79779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100" i="1" kern="0" dirty="0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(30,5 </a:t>
            </a:r>
            <a:r>
              <a:rPr lang="ru-RU" sz="1100" i="1" kern="0" dirty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%)</a:t>
            </a:r>
          </a:p>
        </p:txBody>
      </p:sp>
      <p:cxnSp>
        <p:nvCxnSpPr>
          <p:cNvPr id="71" name="Прямая соединительная линия 70"/>
          <p:cNvCxnSpPr/>
          <p:nvPr/>
        </p:nvCxnSpPr>
        <p:spPr>
          <a:xfrm flipV="1">
            <a:off x="3530109" y="2932432"/>
            <a:ext cx="720807" cy="10740"/>
          </a:xfrm>
          <a:prstGeom prst="line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cxnSp>
        <p:nvCxnSpPr>
          <p:cNvPr id="72" name="Прямая соединительная линия 71"/>
          <p:cNvCxnSpPr/>
          <p:nvPr/>
        </p:nvCxnSpPr>
        <p:spPr>
          <a:xfrm flipH="1">
            <a:off x="3374674" y="2944018"/>
            <a:ext cx="156915" cy="168340"/>
          </a:xfrm>
          <a:prstGeom prst="line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4" name="TextBox 22"/>
          <p:cNvSpPr txBox="1"/>
          <p:nvPr/>
        </p:nvSpPr>
        <p:spPr>
          <a:xfrm>
            <a:off x="11138208" y="442182"/>
            <a:ext cx="10198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r>
              <a:rPr lang="ru-RU" sz="1200" i="1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млн. рублей</a:t>
            </a:r>
          </a:p>
        </p:txBody>
      </p:sp>
    </p:spTree>
    <p:extLst>
      <p:ext uri="{BB962C8B-B14F-4D97-AF65-F5344CB8AC3E}">
        <p14:creationId xmlns:p14="http://schemas.microsoft.com/office/powerpoint/2010/main" val="2661214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586118464"/>
              </p:ext>
            </p:extLst>
          </p:nvPr>
        </p:nvGraphicFramePr>
        <p:xfrm>
          <a:off x="5959847" y="2232437"/>
          <a:ext cx="7019258" cy="47459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22" name="Группа 21"/>
          <p:cNvGrpSpPr/>
          <p:nvPr/>
        </p:nvGrpSpPr>
        <p:grpSpPr>
          <a:xfrm>
            <a:off x="1623852" y="352103"/>
            <a:ext cx="11377675" cy="4798278"/>
            <a:chOff x="1087431" y="538511"/>
            <a:chExt cx="9397552" cy="3898601"/>
          </a:xfrm>
        </p:grpSpPr>
        <p:grpSp>
          <p:nvGrpSpPr>
            <p:cNvPr id="56" name="Группа 55"/>
            <p:cNvGrpSpPr/>
            <p:nvPr/>
          </p:nvGrpSpPr>
          <p:grpSpPr>
            <a:xfrm>
              <a:off x="1087431" y="538511"/>
              <a:ext cx="9397552" cy="3898601"/>
              <a:chOff x="1065714" y="714177"/>
              <a:chExt cx="11261352" cy="4059813"/>
            </a:xfrm>
          </p:grpSpPr>
          <p:graphicFrame>
            <p:nvGraphicFramePr>
              <p:cNvPr id="13" name="Диаграмма 12"/>
              <p:cNvGraphicFramePr/>
              <p:nvPr>
                <p:extLst>
                  <p:ext uri="{D42A27DB-BD31-4B8C-83A1-F6EECF244321}">
                    <p14:modId xmlns:p14="http://schemas.microsoft.com/office/powerpoint/2010/main" val="1467224218"/>
                  </p:ext>
                </p:extLst>
              </p:nvPr>
            </p:nvGraphicFramePr>
            <p:xfrm>
              <a:off x="1065714" y="714177"/>
              <a:ext cx="11261352" cy="4059813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4"/>
              </a:graphicData>
            </a:graphic>
          </p:graphicFrame>
          <p:sp>
            <p:nvSpPr>
              <p:cNvPr id="53" name="TextBox 13"/>
              <p:cNvSpPr txBox="1">
                <a:spLocks noChangeArrowheads="1"/>
              </p:cNvSpPr>
              <p:nvPr/>
            </p:nvSpPr>
            <p:spPr bwMode="auto">
              <a:xfrm>
                <a:off x="3949644" y="798387"/>
                <a:ext cx="1091908" cy="3308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defTabSz="1125444">
                  <a:lnSpc>
                    <a:spcPct val="100000"/>
                  </a:lnSpc>
                  <a:spcBef>
                    <a:spcPct val="0"/>
                  </a:spcBef>
                  <a:buFont typeface="Arial" panose="020B0604020202020204" pitchFamily="34" charset="0"/>
                  <a:buNone/>
                  <a:defRPr/>
                </a:pPr>
                <a:r>
                  <a:rPr lang="ru-RU" altLang="ru-RU" sz="1941" b="1" dirty="0">
                    <a:solidFill>
                      <a:sysClr val="windowText" lastClr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 </a:t>
                </a:r>
                <a:r>
                  <a:rPr lang="ru-RU" altLang="ru-RU" sz="1941" b="1" dirty="0" smtClean="0">
                    <a:solidFill>
                      <a:sysClr val="windowText" lastClr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3 873,8</a:t>
                </a:r>
                <a:endParaRPr lang="ru-RU" altLang="ru-RU" sz="2215" dirty="0">
                  <a:solidFill>
                    <a:sysClr val="windowText" lastClr="000000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55" name="TextBox 13"/>
              <p:cNvSpPr txBox="1">
                <a:spLocks noChangeArrowheads="1"/>
              </p:cNvSpPr>
              <p:nvPr/>
            </p:nvSpPr>
            <p:spPr bwMode="auto">
              <a:xfrm>
                <a:off x="9352315" y="824174"/>
                <a:ext cx="868090" cy="3308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defPPr>
                  <a:defRPr lang="ru-RU"/>
                </a:defPPr>
                <a:lvl1pPr defTabSz="1125444">
                  <a:lnSpc>
                    <a:spcPct val="100000"/>
                  </a:lnSpc>
                  <a:spcBef>
                    <a:spcPct val="0"/>
                  </a:spcBef>
                  <a:buFont typeface="Arial" panose="020B0604020202020204" pitchFamily="34" charset="0"/>
                  <a:buNone/>
                  <a:defRPr sz="1941" b="1">
                    <a:solidFill>
                      <a:sysClr val="windowText" lastClr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latin typeface="Calibri" panose="020F0502020204030204" pitchFamily="34" charset="0"/>
                  </a:defRPr>
                </a:lvl9pPr>
              </a:lstStyle>
              <a:p>
                <a:pPr>
                  <a:defRPr/>
                </a:pPr>
                <a:r>
                  <a:rPr lang="ru-RU" altLang="ru-RU" dirty="0"/>
                  <a:t> </a:t>
                </a:r>
                <a:r>
                  <a:rPr lang="ru-RU" altLang="ru-RU" dirty="0" smtClean="0"/>
                  <a:t>586,0</a:t>
                </a:r>
                <a:endParaRPr lang="ru-RU" altLang="ru-RU" dirty="0"/>
              </a:p>
            </p:txBody>
          </p:sp>
        </p:grpSp>
        <p:grpSp>
          <p:nvGrpSpPr>
            <p:cNvPr id="54" name="Группа 53"/>
            <p:cNvGrpSpPr/>
            <p:nvPr/>
          </p:nvGrpSpPr>
          <p:grpSpPr>
            <a:xfrm>
              <a:off x="1496026" y="1549246"/>
              <a:ext cx="7054146" cy="250071"/>
              <a:chOff x="1507596" y="1762250"/>
              <a:chExt cx="8053483" cy="285497"/>
            </a:xfrm>
          </p:grpSpPr>
          <p:grpSp>
            <p:nvGrpSpPr>
              <p:cNvPr id="20" name="Группа 19"/>
              <p:cNvGrpSpPr/>
              <p:nvPr/>
            </p:nvGrpSpPr>
            <p:grpSpPr>
              <a:xfrm>
                <a:off x="5822592" y="1762252"/>
                <a:ext cx="3738487" cy="285495"/>
                <a:chOff x="5155673" y="2568878"/>
                <a:chExt cx="3966312" cy="348293"/>
              </a:xfrm>
            </p:grpSpPr>
            <p:sp>
              <p:nvSpPr>
                <p:cNvPr id="34" name="TextBox 13"/>
                <p:cNvSpPr txBox="1">
                  <a:spLocks noChangeArrowheads="1"/>
                </p:cNvSpPr>
                <p:nvPr/>
              </p:nvSpPr>
              <p:spPr bwMode="auto">
                <a:xfrm>
                  <a:off x="5512749" y="2568878"/>
                  <a:ext cx="3609236" cy="34829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defTabSz="1125444">
                    <a:lnSpc>
                      <a:spcPct val="100000"/>
                    </a:lnSpc>
                    <a:spcBef>
                      <a:spcPct val="0"/>
                    </a:spcBef>
                    <a:buFont typeface="Arial" panose="020B0604020202020204" pitchFamily="34" charset="0"/>
                    <a:buNone/>
                    <a:defRPr/>
                  </a:pPr>
                  <a:r>
                    <a:rPr lang="ru-RU" altLang="ru-RU" sz="1400" dirty="0">
                      <a:solidFill>
                        <a:prstClr val="black"/>
                      </a:solidFill>
                      <a:latin typeface="Segoe UI" panose="020B0502040204020203" pitchFamily="34" charset="0"/>
                      <a:cs typeface="Segoe UI" panose="020B0502040204020203" pitchFamily="34" charset="0"/>
                    </a:rPr>
                    <a:t>средства городского бюджета</a:t>
                  </a:r>
                </a:p>
              </p:txBody>
            </p:sp>
            <p:sp>
              <p:nvSpPr>
                <p:cNvPr id="50" name="Прямоугольник 49"/>
                <p:cNvSpPr/>
                <p:nvPr/>
              </p:nvSpPr>
              <p:spPr bwMode="auto">
                <a:xfrm>
                  <a:off x="5155673" y="2643466"/>
                  <a:ext cx="283430" cy="244435"/>
                </a:xfrm>
                <a:prstGeom prst="rect">
                  <a:avLst/>
                </a:prstGeom>
                <a:solidFill>
                  <a:srgbClr val="FFC000"/>
                </a:solidFill>
                <a:ln>
                  <a:solidFill>
                    <a:srgbClr val="FFC000"/>
                  </a:solidFill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1125444">
                    <a:defRPr/>
                  </a:pPr>
                  <a:endParaRPr lang="ru-RU" dirty="0">
                    <a:solidFill>
                      <a:sysClr val="windowText" lastClr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</p:grpSp>
          <p:grpSp>
            <p:nvGrpSpPr>
              <p:cNvPr id="19" name="Группа 18"/>
              <p:cNvGrpSpPr/>
              <p:nvPr/>
            </p:nvGrpSpPr>
            <p:grpSpPr>
              <a:xfrm>
                <a:off x="1507596" y="1762250"/>
                <a:ext cx="3853001" cy="285495"/>
                <a:chOff x="881555" y="2529338"/>
                <a:chExt cx="3281149" cy="348293"/>
              </a:xfrm>
            </p:grpSpPr>
            <p:sp>
              <p:nvSpPr>
                <p:cNvPr id="33" name="TextBox 13"/>
                <p:cNvSpPr txBox="1">
                  <a:spLocks noChangeArrowheads="1"/>
                </p:cNvSpPr>
                <p:nvPr/>
              </p:nvSpPr>
              <p:spPr bwMode="auto">
                <a:xfrm>
                  <a:off x="1165065" y="2529338"/>
                  <a:ext cx="2997639" cy="34829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defTabSz="1125444">
                    <a:lnSpc>
                      <a:spcPct val="100000"/>
                    </a:lnSpc>
                    <a:spcBef>
                      <a:spcPct val="0"/>
                    </a:spcBef>
                    <a:buFont typeface="Arial" panose="020B0604020202020204" pitchFamily="34" charset="0"/>
                    <a:buNone/>
                    <a:defRPr/>
                  </a:pPr>
                  <a:r>
                    <a:rPr lang="ru-RU" altLang="ru-RU" sz="1400" dirty="0">
                      <a:solidFill>
                        <a:prstClr val="black"/>
                      </a:solidFill>
                      <a:latin typeface="Segoe UI" panose="020B0502040204020203" pitchFamily="34" charset="0"/>
                      <a:cs typeface="Segoe UI" panose="020B0502040204020203" pitchFamily="34" charset="0"/>
                    </a:rPr>
                    <a:t>средства вышестоящих бюджетов</a:t>
                  </a:r>
                </a:p>
              </p:txBody>
            </p:sp>
            <p:sp>
              <p:nvSpPr>
                <p:cNvPr id="49" name="Прямоугольник 48"/>
                <p:cNvSpPr/>
                <p:nvPr/>
              </p:nvSpPr>
              <p:spPr bwMode="auto">
                <a:xfrm>
                  <a:off x="881555" y="2581269"/>
                  <a:ext cx="227500" cy="244436"/>
                </a:xfrm>
                <a:prstGeom prst="rect">
                  <a:avLst/>
                </a:prstGeom>
                <a:solidFill>
                  <a:srgbClr val="0C6264"/>
                </a:solidFill>
                <a:ln>
                  <a:noFill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1125444">
                    <a:defRPr/>
                  </a:pPr>
                  <a:endParaRPr lang="ru-RU" dirty="0">
                    <a:solidFill>
                      <a:prstClr val="white"/>
                    </a:solidFill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</p:grpSp>
        </p:grpSp>
      </p:grpSp>
      <p:grpSp>
        <p:nvGrpSpPr>
          <p:cNvPr id="4" name="Группа 3"/>
          <p:cNvGrpSpPr/>
          <p:nvPr/>
        </p:nvGrpSpPr>
        <p:grpSpPr>
          <a:xfrm>
            <a:off x="-19416" y="2933632"/>
            <a:ext cx="11359529" cy="3848940"/>
            <a:chOff x="43586" y="2805616"/>
            <a:chExt cx="11359529" cy="3848940"/>
          </a:xfrm>
        </p:grpSpPr>
        <p:grpSp>
          <p:nvGrpSpPr>
            <p:cNvPr id="2" name="Группа 1"/>
            <p:cNvGrpSpPr/>
            <p:nvPr/>
          </p:nvGrpSpPr>
          <p:grpSpPr>
            <a:xfrm>
              <a:off x="6335277" y="2843685"/>
              <a:ext cx="5067838" cy="3810871"/>
              <a:chOff x="5326462" y="3201480"/>
              <a:chExt cx="3837738" cy="3551990"/>
            </a:xfrm>
          </p:grpSpPr>
          <p:sp>
            <p:nvSpPr>
              <p:cNvPr id="57" name="TextBox 56"/>
              <p:cNvSpPr txBox="1"/>
              <p:nvPr/>
            </p:nvSpPr>
            <p:spPr>
              <a:xfrm>
                <a:off x="8456894" y="3201480"/>
                <a:ext cx="707306" cy="3298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125444">
                  <a:defRPr/>
                </a:pPr>
                <a:r>
                  <a:rPr lang="ru-RU" sz="1700" b="1" dirty="0" smtClean="0">
                    <a:solidFill>
                      <a:prstClr val="black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1 258,0</a:t>
                </a:r>
                <a:endParaRPr lang="ru-RU" sz="1700" b="1" dirty="0">
                  <a:solidFill>
                    <a:prstClr val="black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63" name="TextBox 62"/>
              <p:cNvSpPr txBox="1"/>
              <p:nvPr/>
            </p:nvSpPr>
            <p:spPr>
              <a:xfrm>
                <a:off x="7424658" y="3620678"/>
                <a:ext cx="897773" cy="3298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125444">
                  <a:defRPr/>
                </a:pPr>
                <a:r>
                  <a:rPr lang="ru-RU" sz="1700" b="1" dirty="0" smtClean="0">
                    <a:solidFill>
                      <a:prstClr val="black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849,8</a:t>
                </a:r>
                <a:endParaRPr lang="ru-RU" sz="1700" b="1" dirty="0">
                  <a:solidFill>
                    <a:prstClr val="black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40" name="TextBox 39"/>
              <p:cNvSpPr txBox="1"/>
              <p:nvPr/>
            </p:nvSpPr>
            <p:spPr>
              <a:xfrm>
                <a:off x="5719859" y="4551358"/>
                <a:ext cx="609104" cy="3298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125444">
                  <a:defRPr/>
                </a:pPr>
                <a:r>
                  <a:rPr lang="ru-RU" sz="1700" b="1" dirty="0" smtClean="0">
                    <a:solidFill>
                      <a:prstClr val="black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188,0</a:t>
                </a:r>
                <a:endParaRPr lang="ru-RU" sz="1700" b="1" dirty="0">
                  <a:solidFill>
                    <a:prstClr val="black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66" name="TextBox 65"/>
              <p:cNvSpPr txBox="1"/>
              <p:nvPr/>
            </p:nvSpPr>
            <p:spPr>
              <a:xfrm>
                <a:off x="5543626" y="5945182"/>
                <a:ext cx="849280" cy="3298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125444">
                  <a:defRPr/>
                </a:pPr>
                <a:r>
                  <a:rPr lang="ru-RU" sz="1700" b="1" dirty="0" smtClean="0">
                    <a:solidFill>
                      <a:prstClr val="black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117,8</a:t>
                </a:r>
                <a:endParaRPr lang="ru-RU" sz="1700" b="1" dirty="0">
                  <a:solidFill>
                    <a:prstClr val="black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42" name="TextBox 41"/>
              <p:cNvSpPr txBox="1"/>
              <p:nvPr/>
            </p:nvSpPr>
            <p:spPr>
              <a:xfrm>
                <a:off x="5575525" y="5031535"/>
                <a:ext cx="897773" cy="3298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125444">
                  <a:defRPr/>
                </a:pPr>
                <a:r>
                  <a:rPr lang="ru-RU" sz="1700" b="1" dirty="0" smtClean="0">
                    <a:solidFill>
                      <a:prstClr val="black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126,2</a:t>
                </a:r>
                <a:endParaRPr lang="ru-RU" sz="1700" b="1" dirty="0">
                  <a:solidFill>
                    <a:prstClr val="black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65" name="TextBox 64"/>
              <p:cNvSpPr txBox="1"/>
              <p:nvPr/>
            </p:nvSpPr>
            <p:spPr>
              <a:xfrm>
                <a:off x="5326462" y="6423571"/>
                <a:ext cx="897773" cy="3298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125444">
                  <a:defRPr/>
                </a:pPr>
                <a:r>
                  <a:rPr lang="ru-RU" sz="1700" b="1" dirty="0" smtClean="0">
                    <a:solidFill>
                      <a:prstClr val="black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25,0</a:t>
                </a:r>
                <a:endParaRPr lang="ru-RU" sz="1700" b="1" dirty="0">
                  <a:solidFill>
                    <a:prstClr val="black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  <p:grpSp>
          <p:nvGrpSpPr>
            <p:cNvPr id="3" name="Группа 2"/>
            <p:cNvGrpSpPr/>
            <p:nvPr/>
          </p:nvGrpSpPr>
          <p:grpSpPr>
            <a:xfrm>
              <a:off x="43586" y="2805616"/>
              <a:ext cx="6467744" cy="3747395"/>
              <a:chOff x="395555" y="2995852"/>
              <a:chExt cx="5255043" cy="3044755"/>
            </a:xfrm>
          </p:grpSpPr>
          <p:sp>
            <p:nvSpPr>
              <p:cNvPr id="46" name="TextBox 45"/>
              <p:cNvSpPr txBox="1"/>
              <p:nvPr/>
            </p:nvSpPr>
            <p:spPr>
              <a:xfrm>
                <a:off x="441162" y="4227636"/>
                <a:ext cx="4843799" cy="2125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defPPr>
                  <a:defRPr lang="ru-RU"/>
                </a:defPPr>
                <a:lvl1pPr marL="250288" indent="-250288">
                  <a:lnSpc>
                    <a:spcPct val="100000"/>
                  </a:lnSpc>
                  <a:spcBef>
                    <a:spcPct val="0"/>
                  </a:spcBef>
                  <a:buFont typeface="Wingdings" panose="05000000000000000000" pitchFamily="2" charset="2"/>
                  <a:buChar char="Ø"/>
                  <a:defRPr sz="1230">
                    <a:solidFill>
                      <a:prstClr val="black"/>
                    </a:solidFill>
                    <a:latin typeface="Calibri"/>
                    <a:cs typeface="Times New Roman" panose="02020603050405020304" pitchFamily="18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latin typeface="Calibri" panose="020F0502020204030204" pitchFamily="34" charset="0"/>
                  </a:defRPr>
                </a:lvl9pPr>
              </a:lstStyle>
              <a:p>
                <a:pPr marL="222744" indent="-222744" defTabSz="1125444">
                  <a:defRPr/>
                </a:pPr>
                <a:r>
                  <a:rPr lang="ru-RU" sz="1100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Строительство объекта «Физкультурно-оздоровительный комплекс в с. Сселки» </a:t>
                </a:r>
                <a:endParaRPr lang="ru-RU" sz="1100" i="1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47" name="TextBox 46"/>
              <p:cNvSpPr txBox="1"/>
              <p:nvPr/>
            </p:nvSpPr>
            <p:spPr>
              <a:xfrm>
                <a:off x="395555" y="4980572"/>
                <a:ext cx="5112000" cy="3500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defPPr>
                  <a:defRPr lang="ru-RU"/>
                </a:defPPr>
                <a:lvl1pPr marL="250288" indent="-250288">
                  <a:lnSpc>
                    <a:spcPct val="100000"/>
                  </a:lnSpc>
                  <a:spcBef>
                    <a:spcPct val="0"/>
                  </a:spcBef>
                  <a:buFont typeface="Wingdings" panose="05000000000000000000" pitchFamily="2" charset="2"/>
                  <a:buChar char="Ø"/>
                  <a:defRPr sz="1230">
                    <a:solidFill>
                      <a:prstClr val="black"/>
                    </a:solidFill>
                    <a:latin typeface="Calibri"/>
                    <a:cs typeface="Times New Roman" panose="02020603050405020304" pitchFamily="18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latin typeface="Calibri" panose="020F0502020204030204" pitchFamily="34" charset="0"/>
                  </a:defRPr>
                </a:lvl9pPr>
              </a:lstStyle>
              <a:p>
                <a:pPr marL="222744" indent="-222744" defTabSz="1125444">
                  <a:defRPr/>
                </a:pPr>
                <a:r>
                  <a:rPr lang="ru-RU" sz="1100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Строительство объектов инженерной инфраструктуры на территории мкр. «Елецкий»</a:t>
                </a:r>
                <a:br>
                  <a:rPr lang="ru-RU" sz="1100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</a:br>
                <a:r>
                  <a:rPr lang="ru-RU" sz="1100" i="1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(НП «Жилье и городская среда»)</a:t>
                </a:r>
                <a:endParaRPr lang="ru-RU" sz="1100" i="1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51" name="TextBox 50"/>
              <p:cNvSpPr txBox="1"/>
              <p:nvPr/>
            </p:nvSpPr>
            <p:spPr>
              <a:xfrm>
                <a:off x="409908" y="5419885"/>
                <a:ext cx="5112000" cy="3500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defPPr>
                  <a:defRPr lang="ru-RU"/>
                </a:defPPr>
                <a:lvl1pPr marL="250288" indent="-250288">
                  <a:lnSpc>
                    <a:spcPct val="100000"/>
                  </a:lnSpc>
                  <a:spcBef>
                    <a:spcPct val="0"/>
                  </a:spcBef>
                  <a:buFont typeface="Wingdings" panose="05000000000000000000" pitchFamily="2" charset="2"/>
                  <a:buChar char="Ø"/>
                  <a:defRPr sz="1230">
                    <a:solidFill>
                      <a:prstClr val="black"/>
                    </a:solidFill>
                    <a:latin typeface="Calibri"/>
                    <a:cs typeface="Times New Roman" panose="02020603050405020304" pitchFamily="18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latin typeface="Calibri" panose="020F0502020204030204" pitchFamily="34" charset="0"/>
                  </a:defRPr>
                </a:lvl9pPr>
              </a:lstStyle>
              <a:p>
                <a:pPr marL="222744" indent="-222744" defTabSz="1125444">
                  <a:defRPr/>
                </a:pPr>
                <a:r>
                  <a:rPr lang="ru-RU" sz="1100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Благоустройство общественных территорий</a:t>
                </a:r>
              </a:p>
              <a:p>
                <a:pPr marL="180975" indent="0" defTabSz="1125444">
                  <a:buFont typeface="Wingdings" panose="05000000000000000000" pitchFamily="2" charset="2"/>
                  <a:buNone/>
                  <a:tabLst>
                    <a:tab pos="266700" algn="l"/>
                  </a:tabLst>
                  <a:defRPr/>
                </a:pPr>
                <a:r>
                  <a:rPr lang="ru-RU" sz="1100" i="1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 (</a:t>
                </a:r>
                <a:r>
                  <a:rPr lang="ru-RU" sz="1100" i="1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НП «Жилье и городская среда)</a:t>
                </a:r>
              </a:p>
            </p:txBody>
          </p:sp>
          <p:sp>
            <p:nvSpPr>
              <p:cNvPr id="58" name="TextBox 57"/>
              <p:cNvSpPr txBox="1"/>
              <p:nvPr/>
            </p:nvSpPr>
            <p:spPr>
              <a:xfrm>
                <a:off x="406472" y="2995852"/>
                <a:ext cx="5244126" cy="3500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defPPr>
                  <a:defRPr lang="ru-RU"/>
                </a:defPPr>
                <a:lvl1pPr marL="250288" indent="-250288">
                  <a:lnSpc>
                    <a:spcPct val="100000"/>
                  </a:lnSpc>
                  <a:spcBef>
                    <a:spcPct val="0"/>
                  </a:spcBef>
                  <a:buFont typeface="Wingdings" panose="05000000000000000000" pitchFamily="2" charset="2"/>
                  <a:buChar char="Ø"/>
                  <a:defRPr sz="1230">
                    <a:solidFill>
                      <a:prstClr val="black"/>
                    </a:solidFill>
                    <a:latin typeface="Calibri"/>
                    <a:cs typeface="Times New Roman" panose="02020603050405020304" pitchFamily="18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latin typeface="Calibri" panose="020F0502020204030204" pitchFamily="34" charset="0"/>
                  </a:defRPr>
                </a:lvl9pPr>
              </a:lstStyle>
              <a:p>
                <a:pPr marL="222744" indent="-222744" defTabSz="1125444">
                  <a:defRPr/>
                </a:pPr>
                <a:r>
                  <a:rPr lang="ru-RU" sz="1100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Строительство объекта «Общеобразовательная школа на территории мкр. «Елецкий»</a:t>
                </a:r>
              </a:p>
              <a:p>
                <a:pPr marL="0" indent="0" defTabSz="1125444">
                  <a:buFont typeface="Wingdings" panose="05000000000000000000" pitchFamily="2" charset="2"/>
                  <a:buNone/>
                  <a:defRPr/>
                </a:pPr>
                <a:r>
                  <a:rPr lang="ru-RU" sz="1100" i="1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     (НП «Образование»)</a:t>
                </a:r>
                <a:endParaRPr lang="ru-RU" sz="1100" i="1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43" name="TextBox 42"/>
              <p:cNvSpPr txBox="1"/>
              <p:nvPr/>
            </p:nvSpPr>
            <p:spPr>
              <a:xfrm>
                <a:off x="395555" y="3334736"/>
                <a:ext cx="5112000" cy="4876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defPPr>
                  <a:defRPr lang="ru-RU"/>
                </a:defPPr>
                <a:lvl1pPr marL="250288" indent="-250288">
                  <a:lnSpc>
                    <a:spcPct val="100000"/>
                  </a:lnSpc>
                  <a:spcBef>
                    <a:spcPct val="0"/>
                  </a:spcBef>
                  <a:buFont typeface="Wingdings" panose="05000000000000000000" pitchFamily="2" charset="2"/>
                  <a:buChar char="Ø"/>
                  <a:defRPr sz="1230">
                    <a:solidFill>
                      <a:prstClr val="black"/>
                    </a:solidFill>
                    <a:latin typeface="Calibri"/>
                    <a:cs typeface="Times New Roman" panose="02020603050405020304" pitchFamily="18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latin typeface="Calibri" panose="020F0502020204030204" pitchFamily="34" charset="0"/>
                  </a:defRPr>
                </a:lvl9pPr>
              </a:lstStyle>
              <a:p>
                <a:pPr marL="222744" indent="-222744" defTabSz="1125444">
                  <a:defRPr/>
                </a:pPr>
                <a:r>
                  <a:rPr lang="ru-RU" sz="1100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Строительство объектов транспортной инфраструктуры в целях реализации проектов</a:t>
                </a:r>
              </a:p>
              <a:p>
                <a:pPr marL="0" indent="0" defTabSz="1125444">
                  <a:buFont typeface="Wingdings" panose="05000000000000000000" pitchFamily="2" charset="2"/>
                  <a:buNone/>
                  <a:defRPr/>
                </a:pPr>
                <a:r>
                  <a:rPr lang="ru-RU" sz="1100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 </a:t>
                </a:r>
                <a:r>
                  <a:rPr lang="ru-RU" sz="1100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    по развитию территории</a:t>
                </a:r>
              </a:p>
              <a:p>
                <a:pPr marL="0" indent="0" defTabSz="1125444">
                  <a:buFont typeface="Wingdings" panose="05000000000000000000" pitchFamily="2" charset="2"/>
                  <a:buNone/>
                  <a:defRPr/>
                </a:pPr>
                <a:r>
                  <a:rPr lang="ru-RU" sz="1100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     </a:t>
                </a:r>
                <a:r>
                  <a:rPr lang="ru-RU" sz="1100" i="1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(</a:t>
                </a:r>
                <a:r>
                  <a:rPr lang="ru-RU" sz="1100" i="1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НП «Жилье и городская среда</a:t>
                </a:r>
                <a:r>
                  <a:rPr lang="ru-RU" sz="1100" i="1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»)</a:t>
                </a:r>
                <a:endParaRPr lang="ru-RU" sz="1100" i="1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41" name="TextBox 40"/>
              <p:cNvSpPr txBox="1"/>
              <p:nvPr/>
            </p:nvSpPr>
            <p:spPr>
              <a:xfrm>
                <a:off x="432506" y="5828049"/>
                <a:ext cx="5112000" cy="2125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defPPr>
                  <a:defRPr lang="ru-RU"/>
                </a:defPPr>
                <a:lvl1pPr marL="250288" indent="-250288">
                  <a:lnSpc>
                    <a:spcPct val="100000"/>
                  </a:lnSpc>
                  <a:spcBef>
                    <a:spcPct val="0"/>
                  </a:spcBef>
                  <a:buFont typeface="Wingdings" panose="05000000000000000000" pitchFamily="2" charset="2"/>
                  <a:buChar char="Ø"/>
                  <a:defRPr sz="1230">
                    <a:solidFill>
                      <a:prstClr val="black"/>
                    </a:solidFill>
                    <a:latin typeface="Calibri"/>
                    <a:cs typeface="Times New Roman" panose="02020603050405020304" pitchFamily="18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latin typeface="Calibri" panose="020F0502020204030204" pitchFamily="34" charset="0"/>
                  </a:defRPr>
                </a:lvl9pPr>
              </a:lstStyle>
              <a:p>
                <a:pPr marL="222744" indent="-222744" defTabSz="1125444">
                  <a:defRPr/>
                </a:pPr>
                <a:r>
                  <a:rPr lang="ru-RU" sz="1100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Строительство объекта «Сети водоснабжения по ул. Ленина, Луговая с. Желтые Пески»</a:t>
                </a:r>
                <a:endParaRPr lang="ru-RU" sz="1100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</p:grpSp>
      <p:grpSp>
        <p:nvGrpSpPr>
          <p:cNvPr id="23" name="Группа 22"/>
          <p:cNvGrpSpPr/>
          <p:nvPr/>
        </p:nvGrpSpPr>
        <p:grpSpPr>
          <a:xfrm>
            <a:off x="1" y="873112"/>
            <a:ext cx="2060861" cy="676394"/>
            <a:chOff x="129187" y="788612"/>
            <a:chExt cx="1674450" cy="549570"/>
          </a:xfrm>
        </p:grpSpPr>
        <p:sp>
          <p:nvSpPr>
            <p:cNvPr id="60" name="TextBox 13"/>
            <p:cNvSpPr txBox="1">
              <a:spLocks noChangeArrowheads="1"/>
            </p:cNvSpPr>
            <p:nvPr/>
          </p:nvSpPr>
          <p:spPr bwMode="auto">
            <a:xfrm>
              <a:off x="129187" y="788612"/>
              <a:ext cx="1674450" cy="275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defTabSz="1125444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/>
              </a:pPr>
              <a:r>
                <a:rPr lang="ru-RU" altLang="ru-RU" sz="1600" b="1" dirty="0">
                  <a:solidFill>
                    <a:prstClr val="black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Всего расходов:</a:t>
              </a:r>
            </a:p>
          </p:txBody>
        </p:sp>
        <p:sp>
          <p:nvSpPr>
            <p:cNvPr id="61" name="TextBox 13"/>
            <p:cNvSpPr txBox="1">
              <a:spLocks noChangeArrowheads="1"/>
            </p:cNvSpPr>
            <p:nvPr/>
          </p:nvSpPr>
          <p:spPr bwMode="auto">
            <a:xfrm>
              <a:off x="403550" y="1013093"/>
              <a:ext cx="862476" cy="3250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defTabSz="1125444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/>
              </a:pPr>
              <a:r>
                <a:rPr lang="ru-RU" altLang="ru-RU" sz="2000" b="1" dirty="0" smtClean="0">
                  <a:solidFill>
                    <a:prstClr val="black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4 459,8</a:t>
              </a:r>
              <a:endParaRPr lang="ru-RU" altLang="ru-RU" sz="2000" b="1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36" name="TextBox 13"/>
          <p:cNvSpPr txBox="1">
            <a:spLocks noChangeArrowheads="1"/>
          </p:cNvSpPr>
          <p:nvPr/>
        </p:nvSpPr>
        <p:spPr bwMode="auto">
          <a:xfrm>
            <a:off x="182998" y="1968265"/>
            <a:ext cx="11700000" cy="338554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1125444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ru-RU" altLang="ru-RU" sz="1600" b="1" cap="all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Основные направления инвестирования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26062" y="74212"/>
            <a:ext cx="12192700" cy="377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b="1" cap="all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>
              <a:defRPr/>
            </a:pPr>
            <a:r>
              <a:rPr lang="ru-RU" dirty="0"/>
              <a:t>Расходы бюджета города Липецка на осуществление бюджетных инвестиций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11554772" y="6531384"/>
            <a:ext cx="4516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lang="ru-RU" sz="12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9</a:t>
            </a:r>
            <a:endParaRPr lang="ru-RU" sz="12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8" name="TextBox 22"/>
          <p:cNvSpPr txBox="1"/>
          <p:nvPr/>
        </p:nvSpPr>
        <p:spPr>
          <a:xfrm>
            <a:off x="11131311" y="443155"/>
            <a:ext cx="10198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r>
              <a:rPr lang="ru-RU" sz="1200" i="1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млн. рублей</a:t>
            </a:r>
          </a:p>
        </p:txBody>
      </p:sp>
      <p:cxnSp>
        <p:nvCxnSpPr>
          <p:cNvPr id="69" name="Прямая соединительная линия 68"/>
          <p:cNvCxnSpPr/>
          <p:nvPr/>
        </p:nvCxnSpPr>
        <p:spPr>
          <a:xfrm>
            <a:off x="10074875" y="853450"/>
            <a:ext cx="798232" cy="0"/>
          </a:xfrm>
          <a:prstGeom prst="line">
            <a:avLst/>
          </a:prstGeom>
          <a:ln w="31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>
            <a:off x="10873107" y="842634"/>
            <a:ext cx="122787" cy="249566"/>
          </a:xfrm>
          <a:prstGeom prst="line">
            <a:avLst/>
          </a:prstGeom>
          <a:ln w="31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/>
          <p:nvPr/>
        </p:nvCxnSpPr>
        <p:spPr>
          <a:xfrm>
            <a:off x="5726573" y="873112"/>
            <a:ext cx="116772" cy="219088"/>
          </a:xfrm>
          <a:prstGeom prst="line">
            <a:avLst/>
          </a:prstGeom>
          <a:ln w="31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/>
          <p:nvPr/>
        </p:nvCxnSpPr>
        <p:spPr>
          <a:xfrm flipV="1">
            <a:off x="4701396" y="871059"/>
            <a:ext cx="1025177" cy="2053"/>
          </a:xfrm>
          <a:prstGeom prst="line">
            <a:avLst/>
          </a:prstGeom>
          <a:ln w="31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-19416" y="4880650"/>
            <a:ext cx="6291693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ru-RU"/>
            </a:defPPr>
            <a:lvl1pPr marL="250288" indent="-250288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Ø"/>
              <a:defRPr sz="1230">
                <a:solidFill>
                  <a:prstClr val="black"/>
                </a:solidFill>
                <a:latin typeface="Calibri"/>
                <a:cs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9pPr>
          </a:lstStyle>
          <a:p>
            <a:pPr marL="222744" indent="-222744" defTabSz="1125444">
              <a:defRPr/>
            </a:pPr>
            <a:r>
              <a:rPr lang="ru-RU" sz="1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Модернизация системы водоснабжения пос. Сырский Рудник</a:t>
            </a:r>
          </a:p>
          <a:p>
            <a:pPr marL="0" indent="0" defTabSz="1125444">
              <a:buFont typeface="Wingdings" panose="05000000000000000000" pitchFamily="2" charset="2"/>
              <a:buNone/>
              <a:defRPr/>
            </a:pPr>
            <a:r>
              <a:rPr lang="ru-RU" sz="1100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     (</a:t>
            </a:r>
            <a:r>
              <a:rPr lang="ru-RU" sz="1100" i="1" dirty="0">
                <a:latin typeface="Segoe UI" panose="020B0502040204020203" pitchFamily="34" charset="0"/>
                <a:cs typeface="Segoe UI" panose="020B0502040204020203" pitchFamily="34" charset="0"/>
              </a:rPr>
              <a:t>НП «Жилье и городская среда</a:t>
            </a:r>
            <a:r>
              <a:rPr lang="ru-RU" sz="1100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»)</a:t>
            </a:r>
            <a:endParaRPr lang="ru-RU" sz="1100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26062" y="3950884"/>
            <a:ext cx="5961599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ru-RU"/>
            </a:defPPr>
            <a:lvl1pPr marL="250288" indent="-250288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Ø"/>
              <a:defRPr sz="1230">
                <a:solidFill>
                  <a:prstClr val="black"/>
                </a:solidFill>
                <a:latin typeface="Calibri"/>
                <a:cs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9pPr>
          </a:lstStyle>
          <a:p>
            <a:pPr marL="222744" indent="-222744" defTabSz="1125444">
              <a:defRPr/>
            </a:pPr>
            <a:r>
              <a:rPr lang="ru-RU" sz="1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Реконструкция дорог и мостовых сооружений</a:t>
            </a:r>
          </a:p>
          <a:p>
            <a:pPr marL="0" indent="0" defTabSz="1125444">
              <a:buFont typeface="Wingdings" panose="05000000000000000000" pitchFamily="2" charset="2"/>
              <a:buNone/>
              <a:defRPr/>
            </a:pPr>
            <a:r>
              <a:rPr lang="ru-RU" sz="1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    </a:t>
            </a:r>
            <a:r>
              <a:rPr lang="ru-RU" sz="1100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(НП «Безопасные качественные дороги»)</a:t>
            </a:r>
            <a:endParaRPr lang="ru-RU" sz="1100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11043896" y="2466406"/>
            <a:ext cx="1185534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125444">
              <a:defRPr/>
            </a:pPr>
            <a:r>
              <a:rPr lang="ru-RU" sz="1700" b="1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1 481,6</a:t>
            </a:r>
            <a:endParaRPr lang="ru-RU" sz="1700" b="1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6543888" y="5453311"/>
            <a:ext cx="1185534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125444">
              <a:defRPr/>
            </a:pPr>
            <a:r>
              <a:rPr lang="ru-RU" sz="1700" b="1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126,0</a:t>
            </a:r>
            <a:endParaRPr lang="ru-RU" sz="1700" b="1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1" y="2333468"/>
            <a:ext cx="6291692" cy="600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ru-RU"/>
            </a:defPPr>
            <a:lvl1pPr marL="250288" indent="-250288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Ø"/>
              <a:defRPr sz="1230">
                <a:solidFill>
                  <a:prstClr val="black"/>
                </a:solidFill>
                <a:latin typeface="Calibri"/>
                <a:cs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9pPr>
          </a:lstStyle>
          <a:p>
            <a:pPr marL="222744" indent="-222744" defTabSz="1125444">
              <a:defRPr/>
            </a:pPr>
            <a:r>
              <a:rPr lang="ru-RU" sz="1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Комплексное развитие городского наземного электрического транспорта</a:t>
            </a:r>
          </a:p>
          <a:p>
            <a:pPr marL="0" indent="0" defTabSz="1125444">
              <a:buFont typeface="Wingdings" panose="05000000000000000000" pitchFamily="2" charset="2"/>
              <a:buNone/>
              <a:defRPr/>
            </a:pPr>
            <a:r>
              <a:rPr lang="ru-RU" sz="1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    (плата концедента)</a:t>
            </a:r>
          </a:p>
          <a:p>
            <a:pPr marL="0" indent="0" defTabSz="1125444">
              <a:buFont typeface="Wingdings" panose="05000000000000000000" pitchFamily="2" charset="2"/>
              <a:buNone/>
              <a:defRPr/>
            </a:pPr>
            <a:r>
              <a:rPr lang="ru-RU" sz="1100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     (</a:t>
            </a:r>
            <a:r>
              <a:rPr lang="ru-RU" sz="1100" i="1" dirty="0">
                <a:latin typeface="Segoe UI" panose="020B0502040204020203" pitchFamily="34" charset="0"/>
                <a:cs typeface="Segoe UI" panose="020B0502040204020203" pitchFamily="34" charset="0"/>
              </a:rPr>
              <a:t>НП «Безопасные качественные дороги</a:t>
            </a:r>
            <a:r>
              <a:rPr lang="ru-RU" sz="1100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»)</a:t>
            </a:r>
            <a:endParaRPr lang="ru-RU" sz="1100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6912410" y="3944268"/>
            <a:ext cx="804339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125444">
              <a:defRPr/>
            </a:pPr>
            <a:r>
              <a:rPr lang="ru-RU" sz="1700" b="1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233,1</a:t>
            </a:r>
            <a:endParaRPr lang="ru-RU" sz="1700" b="1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8551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6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 2007-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Тема 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Тема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2166</TotalTime>
  <Words>1749</Words>
  <Application>Microsoft Office PowerPoint</Application>
  <PresentationFormat>Произвольный</PresentationFormat>
  <Paragraphs>514</Paragraphs>
  <Slides>12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Тема Office</vt:lpstr>
      <vt:lpstr>6_Тема Office</vt:lpstr>
      <vt:lpstr>2_Тема Office</vt:lpstr>
      <vt:lpstr>3_Тема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Бессонова И.В.</dc:creator>
  <cp:lastModifiedBy>Маклакова Е.А.</cp:lastModifiedBy>
  <cp:revision>332</cp:revision>
  <cp:lastPrinted>2023-12-04T14:50:49Z</cp:lastPrinted>
  <dcterms:created xsi:type="dcterms:W3CDTF">2021-11-23T12:58:26Z</dcterms:created>
  <dcterms:modified xsi:type="dcterms:W3CDTF">2023-12-13T12:57:30Z</dcterms:modified>
</cp:coreProperties>
</file>