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8.xml" ContentType="application/vnd.openxmlformats-officedocument.drawingml.chart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1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2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3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4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5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6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41" r:id="rId2"/>
    <p:sldId id="333" r:id="rId3"/>
    <p:sldId id="347" r:id="rId4"/>
    <p:sldId id="336" r:id="rId5"/>
    <p:sldId id="337" r:id="rId6"/>
    <p:sldId id="338" r:id="rId7"/>
    <p:sldId id="339" r:id="rId8"/>
    <p:sldId id="340" r:id="rId9"/>
    <p:sldId id="346" r:id="rId10"/>
    <p:sldId id="329" r:id="rId11"/>
    <p:sldId id="330" r:id="rId12"/>
    <p:sldId id="331" r:id="rId13"/>
    <p:sldId id="315" r:id="rId14"/>
    <p:sldId id="316" r:id="rId15"/>
    <p:sldId id="318" r:id="rId16"/>
    <p:sldId id="342" r:id="rId17"/>
  </p:sldIdLst>
  <p:sldSz cx="12192000" cy="6858000"/>
  <p:notesSz cx="6451600" cy="93218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BF0"/>
    <a:srgbClr val="117074"/>
    <a:srgbClr val="0C6264"/>
    <a:srgbClr val="FFC000"/>
    <a:srgbClr val="D0ECE5"/>
    <a:srgbClr val="B7E1E3"/>
    <a:srgbClr val="90D1D4"/>
    <a:srgbClr val="1BA6AA"/>
    <a:srgbClr val="0E7274"/>
    <a:srgbClr val="FFD9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55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324" y="10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0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1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2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3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4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5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7.xlsx"/><Relationship Id="rId1" Type="http://schemas.openxmlformats.org/officeDocument/2006/relationships/themeOverride" Target="../theme/themeOverride1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8832-4667-8EE7-30E818E7FCFE}"/>
              </c:ext>
            </c:extLst>
          </c:dPt>
          <c:dPt>
            <c:idx val="1"/>
            <c:invertIfNegative val="0"/>
            <c:bubble3D val="0"/>
            <c:spPr>
              <a:solidFill>
                <a:srgbClr val="91D1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8832-4667-8EE7-30E818E7FCFE}"/>
              </c:ext>
            </c:extLst>
          </c:dPt>
          <c:dLbls>
            <c:dLbl>
              <c:idx val="0"/>
              <c:layout>
                <c:manualLayout>
                  <c:x val="6.304408894409146E-4"/>
                  <c:y val="0.22011079420423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832-4667-8EE7-30E818E7FCFE}"/>
                </c:ext>
              </c:extLst>
            </c:dLbl>
            <c:dLbl>
              <c:idx val="1"/>
              <c:layout>
                <c:manualLayout>
                  <c:x val="1.5383550185117716E-2"/>
                  <c:y val="0.197709184996817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832-4667-8EE7-30E818E7FCFE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7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4992</c:v>
                </c:pt>
                <c:pt idx="1">
                  <c:v>4669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32-4667-8EE7-30E818E7FC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gapDepth val="212"/>
        <c:shape val="box"/>
        <c:axId val="601619560"/>
        <c:axId val="601615296"/>
        <c:axId val="0"/>
      </c:bar3DChart>
      <c:catAx>
        <c:axId val="6016195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01615296"/>
        <c:crosses val="autoZero"/>
        <c:auto val="1"/>
        <c:lblAlgn val="ctr"/>
        <c:lblOffset val="100"/>
        <c:noMultiLvlLbl val="0"/>
      </c:catAx>
      <c:valAx>
        <c:axId val="601615296"/>
        <c:scaling>
          <c:orientation val="minMax"/>
          <c:max val="5500"/>
          <c:min val="3500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601619560"/>
        <c:crosses val="autoZero"/>
        <c:crossBetween val="between"/>
        <c:majorUnit val="1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C626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0B6-45DF-AAF6-4878F9E04935}"/>
              </c:ext>
            </c:extLst>
          </c:dPt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B6-45DF-AAF6-4878F9E0493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93.2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0B6-45DF-AAF6-4878F9E04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52552768"/>
        <c:axId val="752558344"/>
      </c:barChart>
      <c:catAx>
        <c:axId val="7525527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52558344"/>
        <c:crosses val="autoZero"/>
        <c:auto val="1"/>
        <c:lblAlgn val="ctr"/>
        <c:lblOffset val="100"/>
        <c:noMultiLvlLbl val="0"/>
      </c:catAx>
      <c:valAx>
        <c:axId val="7525583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255276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C626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7DE-4045-9869-0C6D7163C92A}"/>
              </c:ext>
            </c:extLst>
          </c:dPt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231.5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DE-4045-9869-0C6D7163C92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58.7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7DE-4045-9869-0C6D7163C9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52552768"/>
        <c:axId val="752558344"/>
      </c:barChart>
      <c:catAx>
        <c:axId val="7525527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52558344"/>
        <c:crosses val="autoZero"/>
        <c:auto val="1"/>
        <c:lblAlgn val="ctr"/>
        <c:lblOffset val="100"/>
        <c:noMultiLvlLbl val="0"/>
      </c:catAx>
      <c:valAx>
        <c:axId val="7525583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255276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099498622096039E-2"/>
          <c:y val="9.8299150278783984E-2"/>
          <c:w val="0.94180100275580791"/>
          <c:h val="0.7497839811085498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138,8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C626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851-4D24-AD5E-6F47F9ABC63F}"/>
              </c:ext>
            </c:extLst>
          </c:dPt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138.80000000000001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851-4D24-AD5E-6F47F9ABC63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851-4D24-AD5E-6F47F9ABC6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52552768"/>
        <c:axId val="752558344"/>
      </c:barChart>
      <c:catAx>
        <c:axId val="7525527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52558344"/>
        <c:crosses val="autoZero"/>
        <c:auto val="1"/>
        <c:lblAlgn val="ctr"/>
        <c:lblOffset val="100"/>
        <c:noMultiLvlLbl val="0"/>
      </c:catAx>
      <c:valAx>
        <c:axId val="7525583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255276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170441815350148E-2"/>
          <c:y val="0.19923145432544037"/>
          <c:w val="0.92365911636929976"/>
          <c:h val="0.701152818511839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138,8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C626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27E-4CCE-8947-A87DB3257BCB}"/>
              </c:ext>
            </c:extLst>
          </c:dPt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27E-4CCE-8947-A87DB3257BC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27E-4CCE-8947-A87DB3257B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52552768"/>
        <c:axId val="752558344"/>
      </c:barChart>
      <c:catAx>
        <c:axId val="7525527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52558344"/>
        <c:crosses val="autoZero"/>
        <c:auto val="1"/>
        <c:lblAlgn val="ctr"/>
        <c:lblOffset val="100"/>
        <c:noMultiLvlLbl val="0"/>
      </c:catAx>
      <c:valAx>
        <c:axId val="7525583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255276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138,8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C626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3B0-4837-B227-3A4AF6642DD8}"/>
              </c:ext>
            </c:extLst>
          </c:dPt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3B0-4837-B227-3A4AF6642DD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3B0-4837-B227-3A4AF6642D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52552768"/>
        <c:axId val="752558344"/>
      </c:barChart>
      <c:catAx>
        <c:axId val="7525527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52558344"/>
        <c:crosses val="autoZero"/>
        <c:auto val="1"/>
        <c:lblAlgn val="ctr"/>
        <c:lblOffset val="100"/>
        <c:noMultiLvlLbl val="0"/>
      </c:catAx>
      <c:valAx>
        <c:axId val="7525583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255276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041259584726374E-2"/>
          <c:y val="0.22197963888981578"/>
          <c:w val="0.94964951993141955"/>
          <c:h val="0.7780203611101842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C626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445-44BF-8B00-8CDB6CF7C956}"/>
              </c:ext>
            </c:extLst>
          </c:dPt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601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45-44BF-8B00-8CDB6CF7C95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345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445-44BF-8B00-8CDB6CF7C9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52552768"/>
        <c:axId val="752558344"/>
      </c:barChart>
      <c:catAx>
        <c:axId val="7525527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52558344"/>
        <c:crosses val="autoZero"/>
        <c:auto val="1"/>
        <c:lblAlgn val="ctr"/>
        <c:lblOffset val="100"/>
        <c:noMultiLvlLbl val="0"/>
      </c:catAx>
      <c:valAx>
        <c:axId val="7525583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255276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ED7E30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D96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0-88A2-4B17-929D-341008B0E4FA}"/>
              </c:ext>
            </c:extLst>
          </c:dPt>
          <c:dPt>
            <c:idx val="1"/>
            <c:invertIfNegative val="0"/>
            <c:bubble3D val="0"/>
            <c:spPr>
              <a:solidFill>
                <a:srgbClr val="00666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88A2-4B17-929D-341008B0E4FA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8A2-4B17-929D-341008B0E4FA}"/>
                </c:ext>
              </c:extLst>
            </c:dLbl>
            <c:dLbl>
              <c:idx val="1"/>
              <c:layout>
                <c:manualLayout>
                  <c:x val="0.23317581884156932"/>
                  <c:y val="-0.1988349346234152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712,5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8A2-4B17-929D-341008B0E4F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1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2350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8A2-4B17-929D-341008B0E4FA}"/>
            </c:ext>
          </c:extLst>
        </c:ser>
        <c:ser>
          <c:idx val="2"/>
          <c:order val="1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D962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1">
                  <c:v>2460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8A2-4B17-929D-341008B0E4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0"/>
        <c:gapDepth val="50"/>
        <c:shape val="box"/>
        <c:axId val="113409024"/>
        <c:axId val="113423104"/>
        <c:axId val="0"/>
      </c:bar3DChart>
      <c:catAx>
        <c:axId val="1134090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3423104"/>
        <c:crosses val="autoZero"/>
        <c:auto val="1"/>
        <c:lblAlgn val="ctr"/>
        <c:lblOffset val="100"/>
        <c:noMultiLvlLbl val="0"/>
      </c:catAx>
      <c:valAx>
        <c:axId val="1134231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3409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438195128801062"/>
          <c:y val="4.1501971979088524E-2"/>
          <c:w val="0.87123502407345232"/>
          <c:h val="0.8641619768759345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explosion val="7"/>
            <c:spPr>
              <a:solidFill>
                <a:srgbClr val="91D150"/>
              </a:solidFill>
            </c:spPr>
            <c:extLst>
              <c:ext xmlns:c16="http://schemas.microsoft.com/office/drawing/2014/chart" uri="{C3380CC4-5D6E-409C-BE32-E72D297353CC}">
                <c16:uniqueId val="{00000001-C9F7-4456-B08E-7765102B8F06}"/>
              </c:ext>
            </c:extLst>
          </c:dPt>
          <c:dPt>
            <c:idx val="1"/>
            <c:bubble3D val="0"/>
            <c:explosion val="2"/>
            <c:spPr>
              <a:solidFill>
                <a:srgbClr val="0A5052"/>
              </a:solidFill>
            </c:spPr>
            <c:extLst>
              <c:ext xmlns:c16="http://schemas.microsoft.com/office/drawing/2014/chart" uri="{C3380CC4-5D6E-409C-BE32-E72D297353CC}">
                <c16:uniqueId val="{00000003-C9F7-4456-B08E-7765102B8F06}"/>
              </c:ext>
            </c:extLst>
          </c:dPt>
          <c:cat>
            <c:strRef>
              <c:f>Лист1!$A$2:$A$3</c:f>
              <c:strCache>
                <c:ptCount val="2"/>
                <c:pt idx="0">
                  <c:v>НДФЛ</c:v>
                </c:pt>
                <c:pt idx="1">
                  <c:v>доходы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4669</c:v>
                </c:pt>
                <c:pt idx="1">
                  <c:v>3646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9F7-4456-B08E-7765102B8F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438195128801062"/>
          <c:y val="4.1501971979088524E-2"/>
          <c:w val="0.87123502407345232"/>
          <c:h val="0.8641619768759345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91D150"/>
              </a:solidFill>
            </c:spPr>
            <c:extLst>
              <c:ext xmlns:c16="http://schemas.microsoft.com/office/drawing/2014/chart" uri="{C3380CC4-5D6E-409C-BE32-E72D297353CC}">
                <c16:uniqueId val="{00000001-B895-4995-B9C6-AD7D1F961B96}"/>
              </c:ext>
            </c:extLst>
          </c:dPt>
          <c:dPt>
            <c:idx val="1"/>
            <c:bubble3D val="0"/>
            <c:explosion val="2"/>
            <c:spPr>
              <a:solidFill>
                <a:srgbClr val="0A5052"/>
              </a:solidFill>
            </c:spPr>
            <c:extLst>
              <c:ext xmlns:c16="http://schemas.microsoft.com/office/drawing/2014/chart" uri="{C3380CC4-5D6E-409C-BE32-E72D297353CC}">
                <c16:uniqueId val="{00000003-B895-4995-B9C6-AD7D1F961B96}"/>
              </c:ext>
            </c:extLst>
          </c:dPt>
          <c:cat>
            <c:strRef>
              <c:f>Лист1!$A$2:$A$3</c:f>
              <c:strCache>
                <c:ptCount val="2"/>
                <c:pt idx="0">
                  <c:v>прочие расходы</c:v>
                </c:pt>
                <c:pt idx="1">
                  <c:v>содержание учреждений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895-4995-B9C6-AD7D1F961B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64343316728485"/>
          <c:y val="6.0051235772567622E-2"/>
          <c:w val="0.83436817482513759"/>
          <c:h val="0.9250451030495697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noFill/>
            </a:ln>
          </c:spPr>
          <c:explosion val="2"/>
          <c:dPt>
            <c:idx val="0"/>
            <c:bubble3D val="0"/>
            <c:spPr>
              <a:solidFill>
                <a:srgbClr val="68D67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A991-4EBA-A990-DBAA014A0129}"/>
              </c:ext>
            </c:extLst>
          </c:dPt>
          <c:dPt>
            <c:idx val="1"/>
            <c:bubble3D val="0"/>
            <c:spPr>
              <a:solidFill>
                <a:srgbClr val="ED7D3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A991-4EBA-A990-DBAA014A0129}"/>
              </c:ext>
            </c:extLst>
          </c:dPt>
          <c:dPt>
            <c:idx val="2"/>
            <c:bubble3D val="0"/>
            <c:spPr>
              <a:solidFill>
                <a:srgbClr val="A5A5A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A991-4EBA-A990-DBAA014A0129}"/>
              </c:ext>
            </c:extLst>
          </c:dPt>
          <c:dPt>
            <c:idx val="3"/>
            <c:bubble3D val="0"/>
            <c:spPr>
              <a:solidFill>
                <a:srgbClr val="1BA6AA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6-2E77-4399-9CCE-7E094A50AE08}"/>
              </c:ext>
            </c:extLst>
          </c:dPt>
          <c:cat>
            <c:strRef>
              <c:f>Лист1!$A$2:$A$5</c:f>
              <c:strCache>
                <c:ptCount val="4"/>
                <c:pt idx="0">
                  <c:v>Кв. 2</c:v>
                </c:pt>
                <c:pt idx="3">
                  <c:v>Кв. 3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2057</c:v>
                </c:pt>
                <c:pt idx="1">
                  <c:v>1636</c:v>
                </c:pt>
                <c:pt idx="2">
                  <c:v>2206</c:v>
                </c:pt>
                <c:pt idx="3">
                  <c:v>15790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991-4EBA-A990-DBAA014A01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14"/>
        <c:holeSize val="58"/>
      </c:doughnutChart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64343316728485"/>
          <c:y val="6.0051235772567622E-2"/>
          <c:w val="0.83436817482513759"/>
          <c:h val="0.9250451030495697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0C6264"/>
            </a:solidFill>
            <a:ln>
              <a:noFill/>
            </a:ln>
          </c:spPr>
          <c:dPt>
            <c:idx val="0"/>
            <c:bubble3D val="0"/>
            <c:explosion val="3"/>
            <c:spPr>
              <a:solidFill>
                <a:srgbClr val="FFC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56CF-4D46-B095-5D892D595DD7}"/>
              </c:ext>
            </c:extLst>
          </c:dPt>
          <c:dPt>
            <c:idx val="1"/>
            <c:bubble3D val="0"/>
            <c:explosion val="2"/>
            <c:extLst>
              <c:ext xmlns:c16="http://schemas.microsoft.com/office/drawing/2014/chart" uri="{C3380CC4-5D6E-409C-BE32-E72D297353CC}">
                <c16:uniqueId val="{00000003-56CF-4D46-B095-5D892D595DD7}"/>
              </c:ext>
            </c:extLst>
          </c:dPt>
          <c:cat>
            <c:strRef>
              <c:f>Лист1!$A$2:$A$3</c:f>
              <c:strCache>
                <c:ptCount val="1"/>
                <c:pt idx="0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1120</c:v>
                </c:pt>
                <c:pt idx="1">
                  <c:v>20569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6CF-4D46-B095-5D892D595D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30"/>
        <c:holeSize val="58"/>
      </c:doughnutChart>
      <c:spPr>
        <a:noFill/>
      </c:spPr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B77-40B1-B1A1-37D6CE5C8A40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B77-40B1-B1A1-37D6CE5C8A40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BB77-40B1-B1A1-37D6CE5C8A40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FC6-4275-A7D3-081CCD94B593}"/>
              </c:ext>
            </c:extLst>
          </c:dPt>
          <c:cat>
            <c:strRef>
              <c:f>Лист1!$A$2:$A$5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</c:strCache>
            </c:strRef>
          </c:cat>
          <c:val>
            <c:numRef>
              <c:f>Лист1!$B$2:$B$5</c:f>
              <c:numCache>
                <c:formatCode>#,##0.00</c:formatCode>
                <c:ptCount val="4"/>
                <c:pt idx="0">
                  <c:v>10248</c:v>
                </c:pt>
                <c:pt idx="1">
                  <c:v>1385</c:v>
                </c:pt>
                <c:pt idx="2">
                  <c:v>4157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77-40B1-B1A1-37D6CE5C8A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19"/>
        <c:holeSize val="57"/>
      </c:doughnut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0C626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B21-4F18-ACD7-E78F19853691}"/>
              </c:ext>
            </c:extLst>
          </c:dPt>
          <c:dPt>
            <c:idx val="1"/>
            <c:bubble3D val="0"/>
            <c:spPr>
              <a:solidFill>
                <a:srgbClr val="91D1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B21-4F18-ACD7-E78F19853691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B21-4F18-ACD7-E78F19853691}"/>
              </c:ext>
            </c:extLst>
          </c:dPt>
          <c:dPt>
            <c:idx val="3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9E28-4CCB-905C-C7DCE5E446CF}"/>
              </c:ext>
            </c:extLst>
          </c:dPt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703.8</c:v>
                </c:pt>
                <c:pt idx="1">
                  <c:v>353.7</c:v>
                </c:pt>
                <c:pt idx="2">
                  <c:v>46.2</c:v>
                </c:pt>
                <c:pt idx="3">
                  <c:v>152.9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B21-4F18-ACD7-E78F198536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7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ysClr val="window" lastClr="FFFFFF"/>
              </a:solidFill>
            </a:ln>
          </c:spPr>
          <c:dPt>
            <c:idx val="0"/>
            <c:bubble3D val="0"/>
            <c:spPr>
              <a:solidFill>
                <a:srgbClr val="91D150"/>
              </a:solidFill>
              <a:ln w="19050"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062-4005-A1C5-CDA6F991C999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9062-4005-A1C5-CDA6F991C999}"/>
              </c:ext>
            </c:extLst>
          </c:dPt>
          <c:dPt>
            <c:idx val="2"/>
            <c:bubble3D val="0"/>
            <c:spPr>
              <a:solidFill>
                <a:srgbClr val="0C6264"/>
              </a:solidFill>
              <a:ln>
                <a:solidFill>
                  <a:sysClr val="window" lastClr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373A-40D2-9DC5-238382970E13}"/>
              </c:ext>
            </c:extLst>
          </c:dPt>
          <c:dPt>
            <c:idx val="3"/>
            <c:bubble3D val="0"/>
            <c:spPr>
              <a:solidFill>
                <a:srgbClr val="0C6264"/>
              </a:solidFill>
              <a:ln>
                <a:solidFill>
                  <a:sysClr val="window" lastClr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F032-454E-BC8F-FCDD9D4B4C52}"/>
              </c:ext>
            </c:extLst>
          </c:dPt>
          <c:cat>
            <c:strRef>
              <c:f>Лист1!$A$2:$A$5</c:f>
              <c:strCache>
                <c:ptCount val="4"/>
                <c:pt idx="0">
                  <c:v>Кв. 1</c:v>
                </c:pt>
                <c:pt idx="3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1">
                  <c:v>951</c:v>
                </c:pt>
                <c:pt idx="3">
                  <c:v>659.5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62-4005-A1C5-CDA6F991C9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04"/>
        <c:holeSize val="54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0" i="0"/>
      </a:pPr>
      <a:endParaRPr lang="ru-RU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51680376478672E-2"/>
          <c:y val="1.381351627992785E-2"/>
          <c:w val="0.98483194674337138"/>
          <c:h val="0.23932023674638175"/>
        </c:manualLayout>
      </c:layout>
      <c:barChart>
        <c:barDir val="bar"/>
        <c:grouping val="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102719872"/>
        <c:axId val="102721408"/>
      </c:barChart>
      <c:catAx>
        <c:axId val="10271987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02721408"/>
        <c:crosses val="autoZero"/>
        <c:auto val="1"/>
        <c:lblAlgn val="ctr"/>
        <c:lblOffset val="100"/>
        <c:noMultiLvlLbl val="0"/>
      </c:catAx>
      <c:valAx>
        <c:axId val="1027214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2719872"/>
        <c:crosses val="autoZero"/>
        <c:crossBetween val="between"/>
      </c:valAx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0.25671</cdr:x>
      <cdr:y>0.35583</cdr:y>
    </cdr:from>
    <cdr:to>
      <cdr:x>0.74329</cdr:x>
      <cdr:y>0.64124</cdr:y>
    </cdr:to>
    <cdr:sp macro="" textlink="">
      <cdr:nvSpPr>
        <cdr:cNvPr id="2" name="TextBox 4"/>
        <cdr:cNvSpPr txBox="1"/>
      </cdr:nvSpPr>
      <cdr:spPr>
        <a:xfrm xmlns:a="http://schemas.openxmlformats.org/drawingml/2006/main">
          <a:off x="1227888" y="1304670"/>
          <a:ext cx="2327423" cy="104644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000" b="1" dirty="0" smtClean="0">
              <a:solidFill>
                <a:prstClr val="black"/>
              </a:solidFill>
            </a:rPr>
            <a:t>15 790</a:t>
          </a:r>
        </a:p>
        <a:p xmlns:a="http://schemas.openxmlformats.org/drawingml/2006/main">
          <a:pPr algn="ctr"/>
          <a:r>
            <a:rPr lang="ru-RU" sz="1400" b="1" dirty="0" smtClean="0">
              <a:solidFill>
                <a:prstClr val="black"/>
              </a:solidFill>
            </a:rPr>
            <a:t>всего расходов на социально-культурную сферу</a:t>
          </a:r>
          <a:endParaRPr lang="ru-RU" sz="1400" b="1" dirty="0">
            <a:solidFill>
              <a:prstClr val="black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0.38468</cdr:x>
      <cdr:y>0.38947</cdr:y>
    </cdr:from>
    <cdr:to>
      <cdr:x>0.62382</cdr:x>
      <cdr:y>0.64864</cdr:y>
    </cdr:to>
    <cdr:sp macro="" textlink="">
      <cdr:nvSpPr>
        <cdr:cNvPr id="2" name="TextBox 4"/>
        <cdr:cNvSpPr txBox="1"/>
      </cdr:nvSpPr>
      <cdr:spPr>
        <a:xfrm xmlns:a="http://schemas.openxmlformats.org/drawingml/2006/main">
          <a:off x="2112272" y="1248767"/>
          <a:ext cx="1313115" cy="83098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000" b="1" dirty="0" smtClean="0">
              <a:solidFill>
                <a:prstClr val="black"/>
              </a:solidFill>
            </a:rPr>
            <a:t>1 849</a:t>
          </a:r>
        </a:p>
        <a:p xmlns:a="http://schemas.openxmlformats.org/drawingml/2006/main">
          <a:pPr algn="ctr"/>
          <a:r>
            <a:rPr lang="ru-RU" sz="1400" b="1" dirty="0" smtClean="0">
              <a:solidFill>
                <a:prstClr val="black"/>
              </a:solidFill>
            </a:rPr>
            <a:t>всего расходов</a:t>
          </a:r>
          <a:endParaRPr lang="ru-RU" sz="1400" b="1" dirty="0">
            <a:solidFill>
              <a:prstClr val="black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11"/>
            <a:ext cx="2795693" cy="467708"/>
          </a:xfrm>
          <a:prstGeom prst="rect">
            <a:avLst/>
          </a:prstGeom>
        </p:spPr>
        <p:txBody>
          <a:bodyPr vert="horz" lIns="85208" tIns="42607" rIns="85208" bIns="42607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654417" y="11"/>
            <a:ext cx="2795693" cy="467708"/>
          </a:xfrm>
          <a:prstGeom prst="rect">
            <a:avLst/>
          </a:prstGeom>
        </p:spPr>
        <p:txBody>
          <a:bodyPr vert="horz" lIns="85208" tIns="42607" rIns="85208" bIns="42607" rtlCol="0"/>
          <a:lstStyle>
            <a:lvl1pPr algn="r">
              <a:defRPr sz="1100"/>
            </a:lvl1pPr>
          </a:lstStyle>
          <a:p>
            <a:fld id="{8B5E2105-2E6A-4847-84BF-2F98403E0F61}" type="datetimeFigureOut">
              <a:rPr lang="ru-RU" smtClean="0"/>
              <a:t>05.12.2025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0213" y="1166813"/>
            <a:ext cx="5591175" cy="31448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5208" tIns="42607" rIns="85208" bIns="4260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45160" y="4486127"/>
            <a:ext cx="5161280" cy="3670457"/>
          </a:xfrm>
          <a:prstGeom prst="rect">
            <a:avLst/>
          </a:prstGeom>
        </p:spPr>
        <p:txBody>
          <a:bodyPr vert="horz" lIns="85208" tIns="42607" rIns="85208" bIns="42607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8854095"/>
            <a:ext cx="2795693" cy="467707"/>
          </a:xfrm>
          <a:prstGeom prst="rect">
            <a:avLst/>
          </a:prstGeom>
        </p:spPr>
        <p:txBody>
          <a:bodyPr vert="horz" lIns="85208" tIns="42607" rIns="85208" bIns="42607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654417" y="8854095"/>
            <a:ext cx="2795693" cy="467707"/>
          </a:xfrm>
          <a:prstGeom prst="rect">
            <a:avLst/>
          </a:prstGeom>
        </p:spPr>
        <p:txBody>
          <a:bodyPr vert="horz" lIns="85208" tIns="42607" rIns="85208" bIns="42607" rtlCol="0" anchor="b"/>
          <a:lstStyle>
            <a:lvl1pPr algn="r">
              <a:defRPr sz="1100"/>
            </a:lvl1pPr>
          </a:lstStyle>
          <a:p>
            <a:fld id="{1D66BF70-EFD2-4AA1-B9B8-5D81EBCBB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129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82813" y="1069975"/>
            <a:ext cx="5140325" cy="28908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3104">
              <a:defRPr/>
            </a:pPr>
            <a:fld id="{0CF353D9-DD7F-4167-A2FB-9A8ADBDDFA39}" type="slidenum">
              <a:rPr lang="ru-RU" sz="1200">
                <a:solidFill>
                  <a:prstClr val="black"/>
                </a:solidFill>
                <a:latin typeface="Calibri"/>
              </a:rPr>
              <a:pPr defTabSz="913104">
                <a:defRPr/>
              </a:pPr>
              <a:t>3</a:t>
            </a:fld>
            <a:endParaRPr lang="ru-RU" sz="1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1734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6BF70-EFD2-4AA1-B9B8-5D81EBCBBCE9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117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86000" y="912813"/>
            <a:ext cx="4381500" cy="2465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34845">
              <a:defRPr/>
            </a:pPr>
            <a:fld id="{0CF353D9-DD7F-4167-A2FB-9A8ADBDDFA39}" type="slidenum">
              <a:rPr lang="ru-RU">
                <a:solidFill>
                  <a:prstClr val="black"/>
                </a:solidFill>
                <a:latin typeface="Calibri"/>
              </a:rPr>
              <a:pPr defTabSz="834845">
                <a:defRPr/>
              </a:pPr>
              <a:t>4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43319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6BF70-EFD2-4AA1-B9B8-5D81EBCBBCE9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4352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751329">
              <a:defRPr/>
            </a:pPr>
            <a:fld id="{AC04F038-F5A8-4022-8D6B-976A1159164B}" type="slidenum">
              <a:rPr lang="ru-RU">
                <a:solidFill>
                  <a:prstClr val="black"/>
                </a:solidFill>
                <a:latin typeface="Calibri" panose="020F0502020204030204"/>
              </a:rPr>
              <a:pPr defTabSz="751329">
                <a:defRPr/>
              </a:pPr>
              <a:t>6</a:t>
            </a:fld>
            <a:endParaRPr lang="ru-RU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94734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751329">
              <a:defRPr/>
            </a:pPr>
            <a:fld id="{C68ADA53-80EE-4E30-B3F2-7C784442E525}" type="slidenum">
              <a:rPr lang="ru-RU">
                <a:solidFill>
                  <a:prstClr val="black"/>
                </a:solidFill>
                <a:latin typeface="Calibri" panose="020F0502020204030204"/>
              </a:rPr>
              <a:pPr defTabSz="751329">
                <a:defRPr/>
              </a:pPr>
              <a:t>7</a:t>
            </a:fld>
            <a:endParaRPr lang="ru-RU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100524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794568">
              <a:defRPr/>
            </a:pPr>
            <a:fld id="{217D80C6-119F-40DA-827E-9F31B7D41305}" type="slidenum">
              <a:rPr lang="ru-RU">
                <a:solidFill>
                  <a:prstClr val="black"/>
                </a:solidFill>
                <a:latin typeface="Calibri" panose="020F0502020204030204"/>
              </a:rPr>
              <a:pPr defTabSz="794568">
                <a:defRPr/>
              </a:pPr>
              <a:t>8</a:t>
            </a:fld>
            <a:endParaRPr lang="ru-RU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8319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00163">
              <a:defRPr/>
            </a:pPr>
            <a:fld id="{47EAD028-6544-4D89-A5FD-ED20D52111C6}" type="slidenum">
              <a:rPr lang="ru-RU" sz="1300">
                <a:solidFill>
                  <a:prstClr val="black"/>
                </a:solidFill>
                <a:latin typeface="Calibri" panose="020F0502020204030204"/>
              </a:rPr>
              <a:pPr defTabSz="900163">
                <a:defRPr/>
              </a:pPr>
              <a:t>9</a:t>
            </a:fld>
            <a:endParaRPr lang="ru-RU" sz="13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653126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6BF70-EFD2-4AA1-B9B8-5D81EBCBBCE9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7341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0355">
              <a:defRPr/>
            </a:pPr>
            <a:fld id="{DF907949-4D69-4EE2-9049-7395DEB3AC1C}" type="slidenum">
              <a:rPr lang="ru-RU">
                <a:solidFill>
                  <a:prstClr val="black"/>
                </a:solidFill>
              </a:rPr>
              <a:pPr defTabSz="920355">
                <a:defRPr/>
              </a:pPr>
              <a:t>12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394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639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105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1031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9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07206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917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688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05.12.2025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190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05.12.2025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57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05.12.2025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202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05.12.2025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846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05.12.2025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38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05.12.2025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164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FCAC7-7445-466A-8EBE-11E36A430330}" type="datetimeFigureOut">
              <a:rPr lang="ru-RU" smtClean="0"/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2EE95-323D-4F3C-B431-882863C72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842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4.xml"/><Relationship Id="rId3" Type="http://schemas.openxmlformats.org/officeDocument/2006/relationships/chart" Target="../charts/chart9.xml"/><Relationship Id="rId7" Type="http://schemas.openxmlformats.org/officeDocument/2006/relationships/chart" Target="../charts/chart1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Relationship Id="rId9" Type="http://schemas.openxmlformats.org/officeDocument/2006/relationships/chart" Target="../charts/char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F9934C-F541-4F98-AF35-6B97BC9FDF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4" r="40434" b="4994"/>
          <a:stretch/>
        </p:blipFill>
        <p:spPr>
          <a:xfrm>
            <a:off x="1" y="0"/>
            <a:ext cx="6393243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899EDAE-8EA6-4014-96BB-CE3347F67187}"/>
              </a:ext>
            </a:extLst>
          </p:cNvPr>
          <p:cNvSpPr txBox="1"/>
          <p:nvPr/>
        </p:nvSpPr>
        <p:spPr>
          <a:xfrm>
            <a:off x="4457104" y="2395953"/>
            <a:ext cx="7976051" cy="1200325"/>
          </a:xfrm>
          <a:prstGeom prst="rect">
            <a:avLst/>
          </a:prstGeom>
          <a:noFill/>
        </p:spPr>
        <p:txBody>
          <a:bodyPr wrap="square" lIns="91396" tIns="45718" rIns="91396" bIns="45718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Бюджет для граждан к проекту решения</a:t>
            </a:r>
            <a:endParaRPr lang="ru-RU" sz="2400" b="1" dirty="0" smtClean="0">
              <a:solidFill>
                <a:srgbClr val="0A505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</a:t>
            </a:r>
            <a:r>
              <a:rPr lang="ru-RU" sz="2400" b="1" dirty="0" smtClean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 Бюджете города Липецка на</a:t>
            </a:r>
            <a:r>
              <a:rPr lang="ru-RU" sz="2400" b="1" dirty="0" smtClean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400" b="1" dirty="0" smtClean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2026 </a:t>
            </a:r>
            <a:r>
              <a:rPr lang="ru-RU" sz="2400" b="1" dirty="0" smtClean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год и на плановый период 2027 и </a:t>
            </a:r>
            <a:r>
              <a:rPr lang="ru-RU" sz="2400" b="1" dirty="0" smtClean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2028 </a:t>
            </a:r>
            <a:r>
              <a:rPr lang="ru-RU" sz="2400" b="1" dirty="0" smtClean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годов»</a:t>
            </a:r>
            <a:endParaRPr lang="ru-RU" sz="2400" b="1" dirty="0">
              <a:solidFill>
                <a:srgbClr val="0A505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B59BCD8-4822-488A-8501-D6C85B4536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573" y="599084"/>
            <a:ext cx="1657091" cy="58688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9E0A121-D981-4875-BE35-5123B0099B4A}"/>
              </a:ext>
            </a:extLst>
          </p:cNvPr>
          <p:cNvSpPr/>
          <p:nvPr/>
        </p:nvSpPr>
        <p:spPr>
          <a:xfrm>
            <a:off x="4301656" y="3735224"/>
            <a:ext cx="7673600" cy="45719"/>
          </a:xfrm>
          <a:prstGeom prst="rect">
            <a:avLst/>
          </a:prstGeom>
          <a:solidFill>
            <a:srgbClr val="EFF8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718" rIns="91396" bIns="45718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433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2"/>
          <p:cNvSpPr txBox="1">
            <a:spLocks/>
          </p:cNvSpPr>
          <p:nvPr/>
        </p:nvSpPr>
        <p:spPr>
          <a:xfrm>
            <a:off x="340302" y="102032"/>
            <a:ext cx="11789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23" b="1" cap="all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Расходы</a:t>
            </a:r>
            <a:r>
              <a:rPr kumimoji="0" lang="ru-RU" sz="16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бюджета города Липецка на </a:t>
            </a: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жилищно-коммунальное хозяйство и благоустройство </a:t>
            </a:r>
          </a:p>
        </p:txBody>
      </p:sp>
      <p:graphicFrame>
        <p:nvGraphicFramePr>
          <p:cNvPr id="84" name="Таблица 8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4451540"/>
              </p:ext>
            </p:extLst>
          </p:nvPr>
        </p:nvGraphicFramePr>
        <p:xfrm>
          <a:off x="6400983" y="3445922"/>
          <a:ext cx="5535679" cy="1999048"/>
        </p:xfrm>
        <a:graphic>
          <a:graphicData uri="http://schemas.openxmlformats.org/drawingml/2006/table">
            <a:tbl>
              <a:tblPr firstRow="1" bandRow="1"/>
              <a:tblGrid>
                <a:gridCol w="4588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9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86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1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600" b="0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благоустройство общественных пространств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i="0" kern="12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cap="all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254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0523200"/>
                  </a:ext>
                </a:extLst>
              </a:tr>
              <a:tr h="3692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600" b="0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освещение</a:t>
                      </a:r>
                      <a:endParaRPr lang="ru-RU" sz="1600" b="0" i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i="0" kern="12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cap="all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243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2084172"/>
                  </a:ext>
                </a:extLst>
              </a:tr>
              <a:tr h="450396"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800" b="0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озеленение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i="0" kern="12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cap="all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143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746"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содержание и ремонт прочих объектов благоустройства </a:t>
                      </a:r>
                      <a:endParaRPr lang="ru-RU" sz="1600" b="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cap="all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36</a:t>
                      </a:r>
                      <a:endParaRPr lang="ru-RU" sz="1600" b="0" i="1" kern="1200" cap="all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80" name="Таблица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550499"/>
              </p:ext>
            </p:extLst>
          </p:nvPr>
        </p:nvGraphicFramePr>
        <p:xfrm>
          <a:off x="155867" y="749517"/>
          <a:ext cx="5868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6000">
                  <a:extLst>
                    <a:ext uri="{9D8B030D-6E8A-4147-A177-3AD203B41FA5}">
                      <a16:colId xmlns:a16="http://schemas.microsoft.com/office/drawing/2014/main" val="969477957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973801922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МП «Развитие </a:t>
                      </a:r>
                      <a:r>
                        <a:rPr lang="ru-RU" sz="12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жилищно-коммунального</a:t>
                      </a:r>
                      <a:r>
                        <a:rPr lang="ru-RU" sz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хозяйства»</a:t>
                      </a: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</a:t>
                      </a:r>
                      <a:r>
                        <a:rPr lang="ru-RU" sz="1400" b="1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020</a:t>
                      </a:r>
                      <a:endParaRPr lang="ru-RU" sz="14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245976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 «Благоустройство территории»</a:t>
                      </a: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399</a:t>
                      </a:r>
                      <a:endParaRPr lang="ru-RU" sz="1400" b="1" kern="120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29994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 «Градостроительная деятельность»</a:t>
                      </a: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11</a:t>
                      </a:r>
                      <a:endParaRPr lang="ru-RU" sz="1400" b="1" kern="120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0318689"/>
                  </a:ext>
                </a:extLst>
              </a:tr>
            </a:tbl>
          </a:graphicData>
        </a:graphic>
      </p:graphicFrame>
      <p:graphicFrame>
        <p:nvGraphicFramePr>
          <p:cNvPr id="44" name="Таблица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642209"/>
              </p:ext>
            </p:extLst>
          </p:nvPr>
        </p:nvGraphicFramePr>
        <p:xfrm>
          <a:off x="6234823" y="743304"/>
          <a:ext cx="5868000" cy="60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6000">
                  <a:extLst>
                    <a:ext uri="{9D8B030D-6E8A-4147-A177-3AD203B41FA5}">
                      <a16:colId xmlns:a16="http://schemas.microsoft.com/office/drawing/2014/main" val="3172956723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288200145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2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 «Формирование современной городской среды»</a:t>
                      </a:r>
                      <a:endParaRPr lang="ru-RU" sz="1200" b="1" kern="1200" cap="all" baseline="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257</a:t>
                      </a:r>
                      <a:endParaRPr lang="ru-RU" sz="1400" b="1" kern="120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60472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 «Охрана окружающей среды»</a:t>
                      </a: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143</a:t>
                      </a:r>
                      <a:endParaRPr lang="ru-RU" sz="1400" b="1" kern="120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0032070"/>
                  </a:ext>
                </a:extLst>
              </a:tr>
            </a:tbl>
          </a:graphicData>
        </a:graphic>
      </p:graphicFrame>
      <p:sp>
        <p:nvSpPr>
          <p:cNvPr id="35" name="TextBox 22"/>
          <p:cNvSpPr txBox="1"/>
          <p:nvPr/>
        </p:nvSpPr>
        <p:spPr>
          <a:xfrm>
            <a:off x="11149727" y="376455"/>
            <a:ext cx="10422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1740305" y="6579048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Box 22"/>
          <p:cNvSpPr txBox="1"/>
          <p:nvPr/>
        </p:nvSpPr>
        <p:spPr>
          <a:xfrm>
            <a:off x="155867" y="1687304"/>
            <a:ext cx="5720951" cy="600164"/>
          </a:xfrm>
          <a:prstGeom prst="rect">
            <a:avLst/>
          </a:prstGeom>
          <a:solidFill>
            <a:srgbClr val="0A5052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Структура расходов на жилищно-коммунальное хозяйство</a:t>
            </a:r>
            <a:r>
              <a:rPr kumimoji="0" lang="en-US" sz="14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400" b="1" i="0" u="none" strike="noStrike" kern="1200" cap="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      и благоустройство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500" b="1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444483167"/>
              </p:ext>
            </p:extLst>
          </p:nvPr>
        </p:nvGraphicFramePr>
        <p:xfrm>
          <a:off x="278471" y="2744205"/>
          <a:ext cx="5490986" cy="3206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9" name="Группа 18"/>
          <p:cNvGrpSpPr/>
          <p:nvPr/>
        </p:nvGrpSpPr>
        <p:grpSpPr>
          <a:xfrm>
            <a:off x="774173" y="2936351"/>
            <a:ext cx="4586237" cy="611483"/>
            <a:chOff x="730882" y="3422169"/>
            <a:chExt cx="4586237" cy="611483"/>
          </a:xfrm>
        </p:grpSpPr>
        <p:sp>
          <p:nvSpPr>
            <p:cNvPr id="29" name="TextBox 3"/>
            <p:cNvSpPr txBox="1"/>
            <p:nvPr/>
          </p:nvSpPr>
          <p:spPr>
            <a:xfrm>
              <a:off x="730882" y="3760723"/>
              <a:ext cx="744902" cy="272929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200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(</a:t>
              </a:r>
              <a:r>
                <a:rPr lang="ru-RU" sz="1200" i="1" dirty="0">
                  <a:solidFill>
                    <a:srgbClr val="C00000"/>
                  </a:solidFill>
                  <a:cs typeface="Segoe UI" panose="020B0502040204020203" pitchFamily="34" charset="0"/>
                </a:rPr>
                <a:t>3</a:t>
              </a:r>
              <a:r>
                <a:rPr lang="ru-RU" sz="1200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 %)</a:t>
              </a:r>
              <a:endParaRPr lang="ru-RU" sz="1200" i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25278" y="3422169"/>
              <a:ext cx="9495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/>
                <a:t>49</a:t>
              </a:r>
              <a:endParaRPr lang="ru-RU" sz="1600" dirty="0"/>
            </a:p>
          </p:txBody>
        </p:sp>
        <p:grpSp>
          <p:nvGrpSpPr>
            <p:cNvPr id="31" name="Группа 30"/>
            <p:cNvGrpSpPr/>
            <p:nvPr/>
          </p:nvGrpSpPr>
          <p:grpSpPr>
            <a:xfrm rot="10800000">
              <a:off x="3979132" y="3435109"/>
              <a:ext cx="1337987" cy="350105"/>
              <a:chOff x="575481" y="5492099"/>
              <a:chExt cx="1337987" cy="350105"/>
            </a:xfrm>
          </p:grpSpPr>
          <p:cxnSp>
            <p:nvCxnSpPr>
              <p:cNvPr id="32" name="Прямая соединительная линия 31"/>
              <p:cNvCxnSpPr/>
              <p:nvPr/>
            </p:nvCxnSpPr>
            <p:spPr>
              <a:xfrm rot="10800000" flipV="1">
                <a:off x="1342494" y="5492099"/>
                <a:ext cx="570974" cy="350105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Прямая соединительная линия 32"/>
              <p:cNvCxnSpPr/>
              <p:nvPr/>
            </p:nvCxnSpPr>
            <p:spPr>
              <a:xfrm rot="10800000" flipH="1">
                <a:off x="575481" y="5838210"/>
                <a:ext cx="767013" cy="399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2" name="Группа 21"/>
          <p:cNvGrpSpPr/>
          <p:nvPr/>
        </p:nvGrpSpPr>
        <p:grpSpPr>
          <a:xfrm>
            <a:off x="683575" y="4691439"/>
            <a:ext cx="996814" cy="613973"/>
            <a:chOff x="-203821" y="3741396"/>
            <a:chExt cx="996814" cy="613973"/>
          </a:xfrm>
        </p:grpSpPr>
        <p:grpSp>
          <p:nvGrpSpPr>
            <p:cNvPr id="25" name="Группа 24"/>
            <p:cNvGrpSpPr/>
            <p:nvPr/>
          </p:nvGrpSpPr>
          <p:grpSpPr>
            <a:xfrm flipH="1" flipV="1">
              <a:off x="-156514" y="3817689"/>
              <a:ext cx="896004" cy="229982"/>
              <a:chOff x="4012213" y="2958622"/>
              <a:chExt cx="896004" cy="229982"/>
            </a:xfrm>
          </p:grpSpPr>
          <p:cxnSp>
            <p:nvCxnSpPr>
              <p:cNvPr id="26" name="Прямая соединительная линия 25"/>
              <p:cNvCxnSpPr/>
              <p:nvPr/>
            </p:nvCxnSpPr>
            <p:spPr>
              <a:xfrm flipV="1">
                <a:off x="4012213" y="2960614"/>
                <a:ext cx="264187" cy="22799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 flipV="1">
                <a:off x="4268909" y="2958622"/>
                <a:ext cx="639308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8" name="TextBox 3"/>
            <p:cNvSpPr txBox="1"/>
            <p:nvPr/>
          </p:nvSpPr>
          <p:spPr>
            <a:xfrm>
              <a:off x="-203821" y="4082440"/>
              <a:ext cx="733922" cy="272929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200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(</a:t>
              </a:r>
              <a:r>
                <a:rPr lang="ru-RU" sz="1200" i="1" dirty="0" smtClean="0">
                  <a:solidFill>
                    <a:srgbClr val="C00000"/>
                  </a:solidFill>
                  <a:cs typeface="Segoe UI" panose="020B0502040204020203" pitchFamily="34" charset="0"/>
                </a:rPr>
                <a:t>49</a:t>
              </a:r>
              <a:r>
                <a:rPr lang="ru-RU" sz="1200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 %)</a:t>
              </a:r>
              <a:endParaRPr lang="ru-RU" sz="1200" i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-156514" y="3741396"/>
              <a:ext cx="9495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/>
                <a:t>906</a:t>
              </a:r>
              <a:endParaRPr lang="ru-RU" sz="1600" dirty="0"/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766779" y="2632563"/>
            <a:ext cx="4914806" cy="858389"/>
            <a:chOff x="699042" y="2764421"/>
            <a:chExt cx="4914806" cy="858389"/>
          </a:xfrm>
        </p:grpSpPr>
        <p:sp>
          <p:nvSpPr>
            <p:cNvPr id="34" name="TextBox 3"/>
            <p:cNvSpPr txBox="1"/>
            <p:nvPr/>
          </p:nvSpPr>
          <p:spPr>
            <a:xfrm>
              <a:off x="4474511" y="3114861"/>
              <a:ext cx="747489" cy="272929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200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(</a:t>
              </a:r>
              <a:r>
                <a:rPr lang="ru-RU" sz="1200" i="1" dirty="0" smtClean="0">
                  <a:solidFill>
                    <a:srgbClr val="C00000"/>
                  </a:solidFill>
                  <a:cs typeface="Segoe UI" panose="020B0502040204020203" pitchFamily="34" charset="0"/>
                </a:rPr>
                <a:t>39 </a:t>
              </a:r>
              <a:r>
                <a:rPr lang="ru-RU" sz="1200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%)</a:t>
              </a:r>
              <a:endParaRPr lang="ru-RU" sz="1200" i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664341" y="2764421"/>
              <a:ext cx="9495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/>
                <a:t>729</a:t>
              </a:r>
              <a:endParaRPr lang="ru-RU" sz="1600" dirty="0"/>
            </a:p>
          </p:txBody>
        </p:sp>
        <p:grpSp>
          <p:nvGrpSpPr>
            <p:cNvPr id="46" name="Группа 45"/>
            <p:cNvGrpSpPr/>
            <p:nvPr/>
          </p:nvGrpSpPr>
          <p:grpSpPr>
            <a:xfrm flipH="1">
              <a:off x="699042" y="3393813"/>
              <a:ext cx="1042921" cy="228997"/>
              <a:chOff x="3543984" y="2152952"/>
              <a:chExt cx="1042921" cy="228997"/>
            </a:xfrm>
          </p:grpSpPr>
          <p:cxnSp>
            <p:nvCxnSpPr>
              <p:cNvPr id="47" name="Прямая соединительная линия 46"/>
              <p:cNvCxnSpPr/>
              <p:nvPr/>
            </p:nvCxnSpPr>
            <p:spPr>
              <a:xfrm flipV="1">
                <a:off x="3543984" y="2153959"/>
                <a:ext cx="264187" cy="22799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Прямая соединительная линия 47"/>
              <p:cNvCxnSpPr/>
              <p:nvPr/>
            </p:nvCxnSpPr>
            <p:spPr>
              <a:xfrm>
                <a:off x="3808171" y="2152952"/>
                <a:ext cx="778734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7" name="Группа 16"/>
          <p:cNvGrpSpPr/>
          <p:nvPr/>
        </p:nvGrpSpPr>
        <p:grpSpPr>
          <a:xfrm>
            <a:off x="1786813" y="2310855"/>
            <a:ext cx="1098643" cy="607142"/>
            <a:chOff x="1712246" y="2515650"/>
            <a:chExt cx="1098643" cy="607142"/>
          </a:xfrm>
        </p:grpSpPr>
        <p:grpSp>
          <p:nvGrpSpPr>
            <p:cNvPr id="61" name="Группа 60"/>
            <p:cNvGrpSpPr/>
            <p:nvPr/>
          </p:nvGrpSpPr>
          <p:grpSpPr>
            <a:xfrm flipH="1">
              <a:off x="1712246" y="2829212"/>
              <a:ext cx="990214" cy="293580"/>
              <a:chOff x="3608965" y="2352330"/>
              <a:chExt cx="990214" cy="293580"/>
            </a:xfrm>
          </p:grpSpPr>
          <p:cxnSp>
            <p:nvCxnSpPr>
              <p:cNvPr id="63" name="Прямая соединительная линия 62"/>
              <p:cNvCxnSpPr/>
              <p:nvPr/>
            </p:nvCxnSpPr>
            <p:spPr>
              <a:xfrm flipV="1">
                <a:off x="3608965" y="2352331"/>
                <a:ext cx="150458" cy="293579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Прямая соединительная линия 63"/>
              <p:cNvCxnSpPr/>
              <p:nvPr/>
            </p:nvCxnSpPr>
            <p:spPr>
              <a:xfrm>
                <a:off x="3762117" y="2352330"/>
                <a:ext cx="837062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65" name="TextBox 64"/>
            <p:cNvSpPr txBox="1"/>
            <p:nvPr/>
          </p:nvSpPr>
          <p:spPr>
            <a:xfrm>
              <a:off x="1861382" y="2515650"/>
              <a:ext cx="9495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/>
                <a:t>165</a:t>
              </a:r>
              <a:endParaRPr lang="ru-RU" sz="1600" dirty="0"/>
            </a:p>
          </p:txBody>
        </p:sp>
        <p:sp>
          <p:nvSpPr>
            <p:cNvPr id="66" name="TextBox 3"/>
            <p:cNvSpPr txBox="1"/>
            <p:nvPr/>
          </p:nvSpPr>
          <p:spPr>
            <a:xfrm>
              <a:off x="1757032" y="2829212"/>
              <a:ext cx="747489" cy="272929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200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(</a:t>
              </a:r>
              <a:r>
                <a:rPr lang="ru-RU" sz="1200" i="1" dirty="0">
                  <a:solidFill>
                    <a:srgbClr val="C00000"/>
                  </a:solidFill>
                  <a:cs typeface="Segoe UI" panose="020B0502040204020203" pitchFamily="34" charset="0"/>
                </a:rPr>
                <a:t>9</a:t>
              </a:r>
              <a:r>
                <a:rPr lang="ru-RU" sz="1200" i="1" dirty="0" smtClean="0">
                  <a:solidFill>
                    <a:srgbClr val="C00000"/>
                  </a:solidFill>
                  <a:cs typeface="Segoe UI" panose="020B0502040204020203" pitchFamily="34" charset="0"/>
                </a:rPr>
                <a:t> </a:t>
              </a:r>
              <a:r>
                <a:rPr lang="ru-RU" sz="1200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%)</a:t>
              </a:r>
              <a:endParaRPr lang="ru-RU" sz="1200" i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endParaRP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662248" y="6123872"/>
            <a:ext cx="4871930" cy="674624"/>
            <a:chOff x="187497" y="6129680"/>
            <a:chExt cx="4871930" cy="674624"/>
          </a:xfrm>
        </p:grpSpPr>
        <p:grpSp>
          <p:nvGrpSpPr>
            <p:cNvPr id="52" name="Группа 51"/>
            <p:cNvGrpSpPr/>
            <p:nvPr/>
          </p:nvGrpSpPr>
          <p:grpSpPr>
            <a:xfrm>
              <a:off x="2668097" y="6169313"/>
              <a:ext cx="2391330" cy="292387"/>
              <a:chOff x="13639826" y="516852"/>
              <a:chExt cx="3378062" cy="298270"/>
            </a:xfrm>
          </p:grpSpPr>
          <p:sp>
            <p:nvSpPr>
              <p:cNvPr id="53" name="TextBox 52"/>
              <p:cNvSpPr txBox="1"/>
              <p:nvPr/>
            </p:nvSpPr>
            <p:spPr>
              <a:xfrm>
                <a:off x="14019433" y="516852"/>
                <a:ext cx="2998455" cy="2982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300" kern="0" dirty="0" smtClean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коммунальное </a:t>
                </a:r>
                <a:r>
                  <a:rPr kumimoji="0" lang="ru-RU" sz="13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хозяйство</a:t>
                </a:r>
              </a:p>
            </p:txBody>
          </p:sp>
          <p:sp>
            <p:nvSpPr>
              <p:cNvPr id="54" name="Прямоугольник 53"/>
              <p:cNvSpPr/>
              <p:nvPr/>
            </p:nvSpPr>
            <p:spPr>
              <a:xfrm>
                <a:off x="13639826" y="516853"/>
                <a:ext cx="379606" cy="257839"/>
              </a:xfrm>
              <a:prstGeom prst="rect">
                <a:avLst/>
              </a:prstGeom>
              <a:solidFill>
                <a:srgbClr val="91D1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708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42" name="Группа 41"/>
            <p:cNvGrpSpPr/>
            <p:nvPr/>
          </p:nvGrpSpPr>
          <p:grpSpPr>
            <a:xfrm>
              <a:off x="2668095" y="6511401"/>
              <a:ext cx="2265517" cy="292903"/>
              <a:chOff x="2668095" y="6511401"/>
              <a:chExt cx="2265517" cy="292903"/>
            </a:xfrm>
          </p:grpSpPr>
          <p:sp>
            <p:nvSpPr>
              <p:cNvPr id="67" name="Прямоугольник 66"/>
              <p:cNvSpPr/>
              <p:nvPr/>
            </p:nvSpPr>
            <p:spPr>
              <a:xfrm>
                <a:off x="2668095" y="6511401"/>
                <a:ext cx="268723" cy="263409"/>
              </a:xfrm>
              <a:prstGeom prst="rect">
                <a:avLst/>
              </a:prstGeom>
              <a:solidFill>
                <a:srgbClr val="ED7D3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708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2936817" y="6511916"/>
                <a:ext cx="1996795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3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прочие расходы</a:t>
                </a:r>
              </a:p>
            </p:txBody>
          </p:sp>
        </p:grpSp>
        <p:grpSp>
          <p:nvGrpSpPr>
            <p:cNvPr id="41" name="Группа 40"/>
            <p:cNvGrpSpPr/>
            <p:nvPr/>
          </p:nvGrpSpPr>
          <p:grpSpPr>
            <a:xfrm>
              <a:off x="187497" y="6144168"/>
              <a:ext cx="2105329" cy="630642"/>
              <a:chOff x="187497" y="6170243"/>
              <a:chExt cx="2105329" cy="630642"/>
            </a:xfrm>
          </p:grpSpPr>
          <p:sp>
            <p:nvSpPr>
              <p:cNvPr id="55" name="TextBox 54"/>
              <p:cNvSpPr txBox="1"/>
              <p:nvPr/>
            </p:nvSpPr>
            <p:spPr>
              <a:xfrm>
                <a:off x="502115" y="6508497"/>
                <a:ext cx="1790711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3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благоустройство </a:t>
                </a:r>
              </a:p>
            </p:txBody>
          </p:sp>
          <p:sp>
            <p:nvSpPr>
              <p:cNvPr id="73" name="Прямоугольник 72"/>
              <p:cNvSpPr/>
              <p:nvPr/>
            </p:nvSpPr>
            <p:spPr>
              <a:xfrm>
                <a:off x="187497" y="6170243"/>
                <a:ext cx="268723" cy="263409"/>
              </a:xfrm>
              <a:prstGeom prst="rect">
                <a:avLst/>
              </a:prstGeom>
              <a:solidFill>
                <a:srgbClr val="FFC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708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3" name="Группа 22"/>
            <p:cNvGrpSpPr/>
            <p:nvPr/>
          </p:nvGrpSpPr>
          <p:grpSpPr>
            <a:xfrm>
              <a:off x="187497" y="6129680"/>
              <a:ext cx="2173722" cy="630640"/>
              <a:chOff x="187497" y="6190834"/>
              <a:chExt cx="2173722" cy="630640"/>
            </a:xfrm>
          </p:grpSpPr>
          <p:sp>
            <p:nvSpPr>
              <p:cNvPr id="57" name="TextBox 56"/>
              <p:cNvSpPr txBox="1"/>
              <p:nvPr/>
            </p:nvSpPr>
            <p:spPr>
              <a:xfrm>
                <a:off x="474012" y="6190834"/>
                <a:ext cx="1887207" cy="2923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3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жилищное хозяйство</a:t>
                </a:r>
              </a:p>
            </p:txBody>
          </p:sp>
          <p:sp>
            <p:nvSpPr>
              <p:cNvPr id="74" name="Прямоугольник 73"/>
              <p:cNvSpPr/>
              <p:nvPr/>
            </p:nvSpPr>
            <p:spPr>
              <a:xfrm>
                <a:off x="187497" y="6558065"/>
                <a:ext cx="268723" cy="263409"/>
              </a:xfrm>
              <a:prstGeom prst="rect">
                <a:avLst/>
              </a:prstGeom>
              <a:solidFill>
                <a:srgbClr val="0C626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708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aphicFrame>
        <p:nvGraphicFramePr>
          <p:cNvPr id="51" name="Таблица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1748339"/>
              </p:ext>
            </p:extLst>
          </p:nvPr>
        </p:nvGraphicFramePr>
        <p:xfrm>
          <a:off x="6400983" y="5496429"/>
          <a:ext cx="5535679" cy="361088"/>
        </p:xfrm>
        <a:graphic>
          <a:graphicData uri="http://schemas.openxmlformats.org/drawingml/2006/table">
            <a:tbl>
              <a:tblPr firstRow="1" bandRow="1"/>
              <a:tblGrid>
                <a:gridCol w="48057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99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79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организация теплоснабжения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178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5642734"/>
                  </a:ext>
                </a:extLst>
              </a:tr>
            </a:tbl>
          </a:graphicData>
        </a:graphic>
      </p:graphicFrame>
      <p:graphicFrame>
        <p:nvGraphicFramePr>
          <p:cNvPr id="56" name="Таблица 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3592919"/>
              </p:ext>
            </p:extLst>
          </p:nvPr>
        </p:nvGraphicFramePr>
        <p:xfrm>
          <a:off x="6406001" y="2779506"/>
          <a:ext cx="5530661" cy="604928"/>
        </p:xfrm>
        <a:graphic>
          <a:graphicData uri="http://schemas.openxmlformats.org/drawingml/2006/table">
            <a:tbl>
              <a:tblPr firstRow="1" bandRow="1"/>
              <a:tblGrid>
                <a:gridCol w="48857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48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0883"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all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благоустройство,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из них: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729</a:t>
                      </a:r>
                      <a:endParaRPr kumimoji="0" lang="ru-RU" sz="1800" b="1" i="0" u="none" strike="noStrike" kern="1200" cap="all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7" name="Таблица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6356696"/>
              </p:ext>
            </p:extLst>
          </p:nvPr>
        </p:nvGraphicFramePr>
        <p:xfrm>
          <a:off x="5765612" y="2271435"/>
          <a:ext cx="6426387" cy="453296"/>
        </p:xfrm>
        <a:graphic>
          <a:graphicData uri="http://schemas.openxmlformats.org/drawingml/2006/table">
            <a:tbl>
              <a:tblPr firstRow="1" bandRow="1"/>
              <a:tblGrid>
                <a:gridCol w="51752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10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3296"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 algn="l">
                        <a:buNone/>
                      </a:pPr>
                      <a:endParaRPr kumimoji="0" lang="ru-RU" sz="1200" b="1" i="0" u="none" strike="noStrike" kern="1200" cap="all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2026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год</a:t>
                      </a:r>
                      <a:endParaRPr lang="ru-RU" sz="1800" b="1" dirty="0">
                        <a:latin typeface="+mn-lt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8" name="TextBox 22"/>
          <p:cNvSpPr txBox="1"/>
          <p:nvPr/>
        </p:nvSpPr>
        <p:spPr>
          <a:xfrm>
            <a:off x="6261343" y="1687304"/>
            <a:ext cx="5868001" cy="615553"/>
          </a:xfrm>
          <a:prstGeom prst="rect">
            <a:avLst/>
          </a:prstGeom>
          <a:solidFill>
            <a:srgbClr val="0A5052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 cap="all">
                <a:solidFill>
                  <a:sysClr val="windowText" lastClr="000000"/>
                </a:solidFill>
                <a:latin typeface="Calibri" panose="020F0502020204030204"/>
                <a:cs typeface="Times New Roman" panose="02020603050405020304" pitchFamily="18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5pPr>
            <a:lvl6pPr>
              <a:defRPr>
                <a:latin typeface="Arial" charset="0"/>
              </a:defRPr>
            </a:lvl6pPr>
            <a:lvl7pPr>
              <a:defRPr>
                <a:latin typeface="Arial" charset="0"/>
              </a:defRPr>
            </a:lvl7pPr>
            <a:lvl8pPr>
              <a:defRPr>
                <a:latin typeface="Arial" charset="0"/>
              </a:defRPr>
            </a:lvl8pPr>
            <a:lvl9pPr>
              <a:defRPr>
                <a:latin typeface="Arial" charset="0"/>
              </a:defRPr>
            </a:lvl9pPr>
          </a:lstStyle>
          <a:p>
            <a:pPr>
              <a:defRPr/>
            </a:pPr>
            <a:endParaRPr lang="ru-RU" sz="700" kern="0" dirty="0" smtClean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defRPr/>
            </a:pPr>
            <a:r>
              <a:rPr lang="ru-RU" sz="1400" kern="0" dirty="0" smtClean="0">
                <a:solidFill>
                  <a:prstClr val="white"/>
                </a:solidFill>
                <a:latin typeface="+mn-lt"/>
                <a:cs typeface="Segoe UI" panose="020B0502040204020203" pitchFamily="34" charset="0"/>
              </a:rPr>
              <a:t>Основные Направления</a:t>
            </a:r>
          </a:p>
          <a:p>
            <a:pPr>
              <a:defRPr/>
            </a:pPr>
            <a:endParaRPr lang="ru-RU" sz="500" kern="0" dirty="0" smtClean="0">
              <a:solidFill>
                <a:prstClr val="white"/>
              </a:solidFill>
              <a:latin typeface="+mn-lt"/>
              <a:cs typeface="Segoe UI" panose="020B0502040204020203" pitchFamily="34" charset="0"/>
            </a:endParaRPr>
          </a:p>
          <a:p>
            <a:pPr>
              <a:defRPr/>
            </a:pPr>
            <a:endParaRPr lang="ru-RU" sz="800" kern="0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7590569"/>
              </p:ext>
            </p:extLst>
          </p:nvPr>
        </p:nvGraphicFramePr>
        <p:xfrm>
          <a:off x="6400984" y="5908976"/>
          <a:ext cx="5535678" cy="361088"/>
        </p:xfrm>
        <a:graphic>
          <a:graphicData uri="http://schemas.openxmlformats.org/drawingml/2006/table">
            <a:tbl>
              <a:tblPr firstRow="1" bandRow="1"/>
              <a:tblGrid>
                <a:gridCol w="4763202">
                  <a:extLst>
                    <a:ext uri="{9D8B030D-6E8A-4147-A177-3AD203B41FA5}">
                      <a16:colId xmlns:a16="http://schemas.microsoft.com/office/drawing/2014/main" val="3261371513"/>
                    </a:ext>
                  </a:extLst>
                </a:gridCol>
                <a:gridCol w="772476">
                  <a:extLst>
                    <a:ext uri="{9D8B030D-6E8A-4147-A177-3AD203B41FA5}">
                      <a16:colId xmlns:a16="http://schemas.microsoft.com/office/drawing/2014/main" val="870509798"/>
                    </a:ext>
                  </a:extLst>
                </a:gridCol>
              </a:tblGrid>
              <a:tr h="31995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kumimoji="0" lang="ru-RU" sz="18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Бюджетные инвестиции</a:t>
                      </a:r>
                      <a:endParaRPr kumimoji="0" lang="ru-RU" sz="1800" b="1" i="0" u="none" strike="noStrike" kern="1200" cap="all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n-US" sz="18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678</a:t>
                      </a:r>
                    </a:p>
                  </a:txBody>
                  <a:tcPr marL="86768" marR="86768" marT="43384" marB="4338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99056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689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2"/>
          <p:cNvSpPr txBox="1">
            <a:spLocks/>
          </p:cNvSpPr>
          <p:nvPr/>
        </p:nvSpPr>
        <p:spPr>
          <a:xfrm>
            <a:off x="74015" y="176605"/>
            <a:ext cx="117074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23" b="1" cap="all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Расходы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бюджета города Липецка на дорожное хозяйство и </a:t>
            </a:r>
          </a:p>
          <a:p>
            <a:pPr>
              <a:defRPr/>
            </a:pP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транспортную отрасль в 2026 году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22"/>
          <p:cNvSpPr txBox="1"/>
          <p:nvPr/>
        </p:nvSpPr>
        <p:spPr>
          <a:xfrm>
            <a:off x="11302081" y="1103356"/>
            <a:ext cx="9492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/>
            <a:r>
              <a:rPr lang="ru-RU" sz="11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млн. рублей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13040" y="1516539"/>
            <a:ext cx="4157613" cy="338554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cap="all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Дорожный фонд города </a:t>
            </a:r>
            <a:r>
              <a:rPr lang="ru-RU" sz="1600" b="1" cap="all" dirty="0" smtClean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Липецка</a:t>
            </a:r>
            <a:endParaRPr lang="ru-RU" sz="1600" b="1" cap="all" dirty="0">
              <a:solidFill>
                <a:sysClr val="windowText" lastClr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22"/>
          <p:cNvSpPr txBox="1"/>
          <p:nvPr/>
        </p:nvSpPr>
        <p:spPr>
          <a:xfrm>
            <a:off x="20144" y="1853603"/>
            <a:ext cx="6610783" cy="307777"/>
          </a:xfrm>
          <a:prstGeom prst="rect">
            <a:avLst/>
          </a:prstGeom>
          <a:solidFill>
            <a:srgbClr val="0A5052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cap="all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Источники </a:t>
            </a:r>
            <a:r>
              <a:rPr lang="ru-RU" sz="1400" b="1" cap="all" dirty="0" smtClean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формирования</a:t>
            </a:r>
            <a:endParaRPr lang="ru-RU" sz="1400" b="1" cap="all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22"/>
          <p:cNvSpPr txBox="1"/>
          <p:nvPr/>
        </p:nvSpPr>
        <p:spPr>
          <a:xfrm>
            <a:off x="20145" y="4278846"/>
            <a:ext cx="6610783" cy="307777"/>
          </a:xfrm>
          <a:prstGeom prst="rect">
            <a:avLst/>
          </a:prstGeom>
          <a:solidFill>
            <a:srgbClr val="0A5052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 cap="all">
                <a:solidFill>
                  <a:sysClr val="windowText" lastClr="000000"/>
                </a:solidFill>
                <a:latin typeface="Calibri" panose="020F0502020204030204"/>
                <a:cs typeface="Times New Roman" panose="02020603050405020304" pitchFamily="18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5pPr>
            <a:lvl6pPr>
              <a:defRPr>
                <a:latin typeface="Arial" charset="0"/>
              </a:defRPr>
            </a:lvl6pPr>
            <a:lvl7pPr>
              <a:defRPr>
                <a:latin typeface="Arial" charset="0"/>
              </a:defRPr>
            </a:lvl7pPr>
            <a:lvl8pPr>
              <a:defRPr>
                <a:latin typeface="Arial" charset="0"/>
              </a:defRPr>
            </a:lvl8pPr>
            <a:lvl9pPr>
              <a:defRPr>
                <a:latin typeface="Arial" charset="0"/>
              </a:defRPr>
            </a:lvl9pPr>
          </a:lstStyle>
          <a:p>
            <a:pPr>
              <a:defRPr/>
            </a:pPr>
            <a:r>
              <a:rPr lang="ru-RU" sz="1400" kern="0" dirty="0">
                <a:solidFill>
                  <a:prstClr val="white"/>
                </a:solidFill>
                <a:cs typeface="Segoe UI" panose="020B0502040204020203" pitchFamily="34" charset="0"/>
              </a:rPr>
              <a:t>Основные Направления</a:t>
            </a:r>
            <a:endParaRPr lang="ru-RU" sz="800" kern="0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1776730" y="6649497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6" name="Группа 35"/>
          <p:cNvGrpSpPr/>
          <p:nvPr/>
        </p:nvGrpSpPr>
        <p:grpSpPr>
          <a:xfrm>
            <a:off x="20148" y="2205849"/>
            <a:ext cx="3421736" cy="2102362"/>
            <a:chOff x="460598" y="3255949"/>
            <a:chExt cx="3848247" cy="2455069"/>
          </a:xfrm>
        </p:grpSpPr>
        <p:grpSp>
          <p:nvGrpSpPr>
            <p:cNvPr id="37" name="Группа 36"/>
            <p:cNvGrpSpPr/>
            <p:nvPr/>
          </p:nvGrpSpPr>
          <p:grpSpPr>
            <a:xfrm>
              <a:off x="493574" y="3255949"/>
              <a:ext cx="3815271" cy="2455069"/>
              <a:chOff x="473949" y="1710706"/>
              <a:chExt cx="4738193" cy="2982482"/>
            </a:xfrm>
          </p:grpSpPr>
          <p:graphicFrame>
            <p:nvGraphicFramePr>
              <p:cNvPr id="56" name="Диаграмма 55"/>
              <p:cNvGraphicFramePr/>
              <p:nvPr>
                <p:extLst/>
              </p:nvPr>
            </p:nvGraphicFramePr>
            <p:xfrm>
              <a:off x="473949" y="1710706"/>
              <a:ext cx="4738193" cy="298248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57" name="TextBox 4"/>
              <p:cNvSpPr txBox="1"/>
              <p:nvPr/>
            </p:nvSpPr>
            <p:spPr>
              <a:xfrm>
                <a:off x="2002568" y="2733310"/>
                <a:ext cx="1708972" cy="11243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ru-RU" sz="1400" b="1" dirty="0" smtClean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1 385</a:t>
                </a:r>
                <a:endParaRPr lang="ru-RU" sz="1400" b="1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algn="ctr">
                  <a:defRPr/>
                </a:pPr>
                <a:r>
                  <a:rPr lang="ru-RU" sz="1000" b="1" dirty="0" smtClean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Всего </a:t>
                </a:r>
              </a:p>
              <a:p>
                <a:pPr algn="ctr">
                  <a:defRPr/>
                </a:pPr>
                <a:r>
                  <a:rPr lang="ru-RU" sz="1000" b="1" dirty="0" smtClean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дорожный фонд</a:t>
                </a:r>
              </a:p>
            </p:txBody>
          </p:sp>
        </p:grpSp>
        <p:grpSp>
          <p:nvGrpSpPr>
            <p:cNvPr id="38" name="Группа 37"/>
            <p:cNvGrpSpPr/>
            <p:nvPr/>
          </p:nvGrpSpPr>
          <p:grpSpPr>
            <a:xfrm>
              <a:off x="3330686" y="5052203"/>
              <a:ext cx="696955" cy="525475"/>
              <a:chOff x="3260802" y="3749171"/>
              <a:chExt cx="697022" cy="525475"/>
            </a:xfrm>
          </p:grpSpPr>
          <p:sp>
            <p:nvSpPr>
              <p:cNvPr id="51" name="TextBox 50"/>
              <p:cNvSpPr txBox="1"/>
              <p:nvPr/>
            </p:nvSpPr>
            <p:spPr>
              <a:xfrm>
                <a:off x="3260802" y="4050402"/>
                <a:ext cx="697022" cy="224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ru-RU" sz="1100" i="1" kern="0" dirty="0" smtClean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(32 </a:t>
                </a:r>
                <a:r>
                  <a:rPr lang="ru-RU" sz="1100" i="1" kern="0" dirty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%)</a:t>
                </a:r>
              </a:p>
            </p:txBody>
          </p:sp>
          <p:sp>
            <p:nvSpPr>
              <p:cNvPr id="53" name="Прямоугольник 52"/>
              <p:cNvSpPr/>
              <p:nvPr/>
            </p:nvSpPr>
            <p:spPr>
              <a:xfrm>
                <a:off x="3402597" y="3749171"/>
                <a:ext cx="413432" cy="2638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ru-RU" sz="1400" kern="0" dirty="0" smtClean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438</a:t>
                </a:r>
                <a:endParaRPr lang="ru-RU" sz="1400" kern="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39" name="Группа 38"/>
            <p:cNvGrpSpPr/>
            <p:nvPr/>
          </p:nvGrpSpPr>
          <p:grpSpPr>
            <a:xfrm>
              <a:off x="460598" y="4547636"/>
              <a:ext cx="936534" cy="544485"/>
              <a:chOff x="2728628" y="4434636"/>
              <a:chExt cx="936534" cy="544485"/>
            </a:xfrm>
          </p:grpSpPr>
          <p:grpSp>
            <p:nvGrpSpPr>
              <p:cNvPr id="46" name="Группа 45"/>
              <p:cNvGrpSpPr/>
              <p:nvPr/>
            </p:nvGrpSpPr>
            <p:grpSpPr>
              <a:xfrm>
                <a:off x="2728628" y="4434636"/>
                <a:ext cx="936534" cy="544485"/>
                <a:chOff x="2238467" y="4265979"/>
                <a:chExt cx="936624" cy="544485"/>
              </a:xfrm>
            </p:grpSpPr>
            <p:sp>
              <p:nvSpPr>
                <p:cNvPr id="48" name="TextBox 47"/>
                <p:cNvSpPr txBox="1"/>
                <p:nvPr/>
              </p:nvSpPr>
              <p:spPr>
                <a:xfrm>
                  <a:off x="2238467" y="4586221"/>
                  <a:ext cx="697022" cy="2242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defRPr/>
                  </a:pPr>
                  <a:r>
                    <a:rPr lang="ru-RU" sz="1100" i="1" kern="0" dirty="0" smtClean="0">
                      <a:solidFill>
                        <a:srgbClr val="FF0000"/>
                      </a:solidFill>
                      <a:latin typeface="Segoe UI" panose="020B0502040204020203" pitchFamily="34" charset="0"/>
                      <a:cs typeface="Segoe UI" panose="020B0502040204020203" pitchFamily="34" charset="0"/>
                    </a:rPr>
                    <a:t>(68 %)</a:t>
                  </a:r>
                  <a:endParaRPr lang="ru-RU" sz="1100" i="1" kern="0" dirty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cxnSp>
              <p:nvCxnSpPr>
                <p:cNvPr id="49" name="Прямая соединительная линия 48"/>
                <p:cNvCxnSpPr/>
                <p:nvPr/>
              </p:nvCxnSpPr>
              <p:spPr>
                <a:xfrm flipH="1">
                  <a:off x="2878460" y="4420360"/>
                  <a:ext cx="296631" cy="152255"/>
                </a:xfrm>
                <a:prstGeom prst="line">
                  <a:avLst/>
                </a:prstGeom>
                <a:noFill/>
                <a:ln w="635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  <p:sp>
              <p:nvSpPr>
                <p:cNvPr id="50" name="TextBox 49"/>
                <p:cNvSpPr txBox="1"/>
                <p:nvPr/>
              </p:nvSpPr>
              <p:spPr>
                <a:xfrm>
                  <a:off x="2260158" y="4265979"/>
                  <a:ext cx="701239" cy="2638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defRPr/>
                  </a:pPr>
                  <a:r>
                    <a:rPr lang="ru-RU" sz="1400" kern="0" dirty="0" smtClean="0">
                      <a:solidFill>
                        <a:prstClr val="black"/>
                      </a:solidFill>
                      <a:latin typeface="Segoe UI" panose="020B0502040204020203" pitchFamily="34" charset="0"/>
                      <a:cs typeface="Segoe UI" panose="020B0502040204020203" pitchFamily="34" charset="0"/>
                    </a:rPr>
                    <a:t>947</a:t>
                  </a:r>
                  <a:endParaRPr lang="ru-RU" sz="1400" i="1" kern="0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cxnSp>
            <p:nvCxnSpPr>
              <p:cNvPr id="47" name="Прямая соединительная линия 46"/>
              <p:cNvCxnSpPr/>
              <p:nvPr/>
            </p:nvCxnSpPr>
            <p:spPr>
              <a:xfrm>
                <a:off x="2780045" y="4741273"/>
                <a:ext cx="586215" cy="0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40" name="Группа 39"/>
            <p:cNvGrpSpPr/>
            <p:nvPr/>
          </p:nvGrpSpPr>
          <p:grpSpPr>
            <a:xfrm>
              <a:off x="3205716" y="5135540"/>
              <a:ext cx="737213" cy="221533"/>
              <a:chOff x="2934663" y="5260685"/>
              <a:chExt cx="737214" cy="221533"/>
            </a:xfrm>
          </p:grpSpPr>
          <p:cxnSp>
            <p:nvCxnSpPr>
              <p:cNvPr id="44" name="Прямая соединительная линия 43"/>
              <p:cNvCxnSpPr/>
              <p:nvPr/>
            </p:nvCxnSpPr>
            <p:spPr>
              <a:xfrm>
                <a:off x="2934663" y="5260685"/>
                <a:ext cx="148386" cy="217894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2" name="Прямая соединительная линия 41"/>
              <p:cNvCxnSpPr/>
              <p:nvPr/>
            </p:nvCxnSpPr>
            <p:spPr>
              <a:xfrm>
                <a:off x="3085662" y="5478197"/>
                <a:ext cx="586215" cy="4021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</p:grpSp>
      <p:grpSp>
        <p:nvGrpSpPr>
          <p:cNvPr id="59" name="Группа 58"/>
          <p:cNvGrpSpPr/>
          <p:nvPr/>
        </p:nvGrpSpPr>
        <p:grpSpPr>
          <a:xfrm>
            <a:off x="3303965" y="2419746"/>
            <a:ext cx="2595250" cy="261610"/>
            <a:chOff x="3039684" y="6223136"/>
            <a:chExt cx="2491935" cy="261610"/>
          </a:xfrm>
        </p:grpSpPr>
        <p:sp>
          <p:nvSpPr>
            <p:cNvPr id="67" name="TextBox 66"/>
            <p:cNvSpPr txBox="1">
              <a:spLocks noChangeArrowheads="1"/>
            </p:cNvSpPr>
            <p:nvPr/>
          </p:nvSpPr>
          <p:spPr bwMode="auto">
            <a:xfrm>
              <a:off x="3307128" y="6223136"/>
              <a:ext cx="2224491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ru-RU" altLang="ru-RU" sz="1050" dirty="0">
                  <a:solidFill>
                    <a:sysClr val="windowText" lastClr="00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Средства городского </a:t>
              </a:r>
              <a:r>
                <a:rPr lang="ru-RU" altLang="ru-RU" sz="1050" dirty="0" smtClean="0">
                  <a:solidFill>
                    <a:sysClr val="windowText" lastClr="00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бюджета  </a:t>
              </a:r>
              <a:endParaRPr lang="ru-RU" altLang="ru-RU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3039684" y="6251226"/>
              <a:ext cx="239124" cy="204965"/>
            </a:xfrm>
            <a:prstGeom prst="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708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aphicFrame>
        <p:nvGraphicFramePr>
          <p:cNvPr id="41" name="Таблица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0619383"/>
              </p:ext>
            </p:extLst>
          </p:nvPr>
        </p:nvGraphicFramePr>
        <p:xfrm>
          <a:off x="63739" y="1010552"/>
          <a:ext cx="8985643" cy="354414"/>
        </p:xfrm>
        <a:graphic>
          <a:graphicData uri="http://schemas.openxmlformats.org/drawingml/2006/table">
            <a:tbl>
              <a:tblPr firstRow="1" bandRow="1"/>
              <a:tblGrid>
                <a:gridCol w="89856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9450">
                <a:tc>
                  <a:txBody>
                    <a:bodyPr/>
                    <a:lstStyle>
                      <a:lvl1pPr marL="0" algn="l" defTabSz="867674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37" algn="l" defTabSz="867674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74" algn="l" defTabSz="867674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11" algn="l" defTabSz="867674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48" algn="l" defTabSz="867674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185" algn="l" defTabSz="867674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22" algn="l" defTabSz="867674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860" algn="l" defTabSz="867674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697" algn="l" defTabSz="867674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800" b="1" dirty="0" smtClean="0">
                          <a:solidFill>
                            <a:srgbClr val="11707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МП</a:t>
                      </a:r>
                      <a:r>
                        <a:rPr lang="ru-RU" sz="1800" b="1" baseline="0" dirty="0" smtClean="0">
                          <a:solidFill>
                            <a:srgbClr val="11707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«РАЗВИТИЕ ТРАНСПОРТА И ДОРОЖНОГО ХОЗЯЙСТВА» 2 058 млн. рублей</a:t>
                      </a:r>
                      <a:endParaRPr lang="ru-RU" sz="1800" b="1" dirty="0">
                        <a:solidFill>
                          <a:srgbClr val="11707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1205" marR="71205" marT="40047" marB="4004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3" name="TextBox 22"/>
          <p:cNvSpPr txBox="1"/>
          <p:nvPr/>
        </p:nvSpPr>
        <p:spPr>
          <a:xfrm>
            <a:off x="6733262" y="1860245"/>
            <a:ext cx="5439151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 cap="all">
                <a:solidFill>
                  <a:sysClr val="windowText" lastClr="000000"/>
                </a:solidFill>
                <a:latin typeface="Calibri" panose="020F0502020204030204"/>
                <a:cs typeface="Times New Roman" panose="02020603050405020304" pitchFamily="18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5pPr>
            <a:lvl6pPr>
              <a:defRPr>
                <a:latin typeface="Arial" charset="0"/>
              </a:defRPr>
            </a:lvl6pPr>
            <a:lvl7pPr>
              <a:defRPr>
                <a:latin typeface="Arial" charset="0"/>
              </a:defRPr>
            </a:lvl7pPr>
            <a:lvl8pPr>
              <a:defRPr>
                <a:latin typeface="Arial" charset="0"/>
              </a:defRPr>
            </a:lvl8pPr>
            <a:lvl9pPr>
              <a:defRPr>
                <a:latin typeface="Arial" charset="0"/>
              </a:defRPr>
            </a:lvl9pPr>
          </a:lstStyle>
          <a:p>
            <a:pPr>
              <a:defRPr/>
            </a:pPr>
            <a:r>
              <a:rPr lang="ru-RU" sz="1400" kern="0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Расходы на поддержку транспорта</a:t>
            </a:r>
            <a:endParaRPr lang="ru-RU" sz="1400" kern="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1471313"/>
              </p:ext>
            </p:extLst>
          </p:nvPr>
        </p:nvGraphicFramePr>
        <p:xfrm>
          <a:off x="6646113" y="2205849"/>
          <a:ext cx="5545887" cy="821305"/>
        </p:xfrm>
        <a:graphic>
          <a:graphicData uri="http://schemas.openxmlformats.org/drawingml/2006/table">
            <a:tbl>
              <a:tblPr firstRow="1" bandRow="1"/>
              <a:tblGrid>
                <a:gridCol w="4615480">
                  <a:extLst>
                    <a:ext uri="{9D8B030D-6E8A-4147-A177-3AD203B41FA5}">
                      <a16:colId xmlns:a16="http://schemas.microsoft.com/office/drawing/2014/main" val="1415982895"/>
                    </a:ext>
                  </a:extLst>
                </a:gridCol>
                <a:gridCol w="198936">
                  <a:extLst>
                    <a:ext uri="{9D8B030D-6E8A-4147-A177-3AD203B41FA5}">
                      <a16:colId xmlns:a16="http://schemas.microsoft.com/office/drawing/2014/main" val="1203572851"/>
                    </a:ext>
                  </a:extLst>
                </a:gridCol>
                <a:gridCol w="731471">
                  <a:extLst>
                    <a:ext uri="{9D8B030D-6E8A-4147-A177-3AD203B41FA5}">
                      <a16:colId xmlns:a16="http://schemas.microsoft.com/office/drawing/2014/main" val="3635584342"/>
                    </a:ext>
                  </a:extLst>
                </a:gridCol>
              </a:tblGrid>
              <a:tr h="821305">
                <a:tc>
                  <a:txBody>
                    <a:bodyPr/>
                    <a:lstStyle/>
                    <a:p>
                      <a:pPr marL="179388" marR="0" lvl="0" indent="-179388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6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транспортное</a:t>
                      </a:r>
                      <a:r>
                        <a:rPr lang="ru-RU" sz="1600" b="1" i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обслуживание населения</a:t>
                      </a:r>
                      <a:endParaRPr lang="ru-RU" sz="1400" b="1" i="1" kern="12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400" b="1" i="0" kern="1200" cap="all" baseline="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600" b="1" i="0" kern="1200" cap="all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614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5433272"/>
                  </a:ext>
                </a:extLst>
              </a:tr>
            </a:tbl>
          </a:graphicData>
        </a:graphic>
      </p:graphicFrame>
      <p:graphicFrame>
        <p:nvGraphicFramePr>
          <p:cNvPr id="43" name="Таблица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343517"/>
              </p:ext>
            </p:extLst>
          </p:nvPr>
        </p:nvGraphicFramePr>
        <p:xfrm>
          <a:off x="39433" y="4599877"/>
          <a:ext cx="6596644" cy="2046663"/>
        </p:xfrm>
        <a:graphic>
          <a:graphicData uri="http://schemas.openxmlformats.org/drawingml/2006/table">
            <a:tbl>
              <a:tblPr firstRow="1" bandRow="1"/>
              <a:tblGrid>
                <a:gridCol w="5164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1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02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5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9157">
                <a:tc>
                  <a:txBody>
                    <a:bodyPr/>
                    <a:lstStyle/>
                    <a:p>
                      <a:pPr marL="0" marR="0" lvl="0" indent="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500" b="0" i="0" kern="12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200" b="1" i="0" kern="1200" cap="all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200" b="1" i="0" kern="1200" cap="all" baseline="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1" i="0" kern="1200" cap="all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</a:t>
                      </a:r>
                      <a:r>
                        <a:rPr lang="en-US" sz="1200" b="1" i="0" kern="1200" cap="all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6</a:t>
                      </a:r>
                      <a:r>
                        <a:rPr lang="ru-RU" sz="1200" b="1" i="0" kern="1200" cap="all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800" b="1" i="0" kern="1200" cap="all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год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9369">
                <a:tc>
                  <a:txBody>
                    <a:bodyPr/>
                    <a:lstStyle/>
                    <a:p>
                      <a:pPr marL="179388" marR="0" lvl="0" indent="-179388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3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Ремонт автомобильных</a:t>
                      </a:r>
                      <a:r>
                        <a:rPr lang="ru-RU" sz="1300" b="1" i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дорог и искусственных сооружений, </a:t>
                      </a:r>
                    </a:p>
                    <a:p>
                      <a:pPr marL="0" marR="0" lvl="0" indent="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300" b="0" i="1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из них:</a:t>
                      </a:r>
                      <a:endParaRPr lang="ru-RU" sz="1300" b="0" i="1" kern="12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200" b="1" i="0" kern="1200" cap="all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200" b="1" i="0" kern="1200" cap="all" baseline="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1" i="0" kern="1200" cap="all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419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5177843"/>
                  </a:ext>
                </a:extLst>
              </a:tr>
              <a:tr h="448139">
                <a:tc>
                  <a:txBody>
                    <a:bodyPr/>
                    <a:lstStyle/>
                    <a:p>
                      <a:pPr marL="363538" marR="0" lvl="0" indent="-182563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200" b="0" i="0" kern="1200" dirty="0" smtClean="0">
                          <a:solidFill>
                            <a:srgbClr val="FF000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в рамках НП «Инфраструктура для жизни»</a:t>
                      </a:r>
                      <a:endParaRPr lang="en-US" sz="1200" b="0" i="0" kern="1200" dirty="0" smtClean="0">
                        <a:solidFill>
                          <a:srgbClr val="FF0000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200" b="1" i="0" kern="1200" cap="all" dirty="0">
                        <a:solidFill>
                          <a:srgbClr val="FF0000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200" b="0" i="0" kern="1200" cap="all" dirty="0" smtClean="0">
                        <a:solidFill>
                          <a:srgbClr val="FF0000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0" i="0" kern="1200" cap="all" dirty="0" smtClean="0">
                          <a:solidFill>
                            <a:srgbClr val="FF000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328</a:t>
                      </a:r>
                      <a:endParaRPr lang="en-US" sz="1200" b="0" i="0" kern="1200" cap="all" dirty="0" smtClean="0">
                        <a:solidFill>
                          <a:srgbClr val="FF0000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873">
                <a:tc>
                  <a:txBody>
                    <a:bodyPr/>
                    <a:lstStyle/>
                    <a:p>
                      <a:pPr marL="179388" marR="0" lvl="0" indent="-179388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3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Содержание автомобильных дорог</a:t>
                      </a:r>
                      <a:endParaRPr lang="ru-RU" sz="1300" b="0" i="0" kern="12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200" b="1" i="0" kern="1200" cap="all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200" b="1" i="0" kern="1200" cap="all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1" i="0" kern="1200" cap="all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907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980">
                <a:tc>
                  <a:txBody>
                    <a:bodyPr/>
                    <a:lstStyle/>
                    <a:p>
                      <a:pPr marL="179388" marR="0" lvl="0" indent="-179388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3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Строительство</a:t>
                      </a:r>
                      <a:r>
                        <a:rPr lang="en-US" sz="13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3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и реконструкция автомобильных дорог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200" b="1" i="0" kern="1200" cap="all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200" b="1" i="0" kern="1200" cap="all" baseline="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1" i="0" kern="1200" cap="all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43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5990198"/>
                  </a:ext>
                </a:extLst>
              </a:tr>
            </a:tbl>
          </a:graphicData>
        </a:graphic>
      </p:graphicFrame>
      <p:sp>
        <p:nvSpPr>
          <p:cNvPr id="52" name="Прямоугольник 51"/>
          <p:cNvSpPr/>
          <p:nvPr/>
        </p:nvSpPr>
        <p:spPr>
          <a:xfrm>
            <a:off x="3317365" y="2824204"/>
            <a:ext cx="249038" cy="204964"/>
          </a:xfrm>
          <a:prstGeom prst="rect">
            <a:avLst/>
          </a:prstGeom>
          <a:solidFill>
            <a:srgbClr val="0C626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sz="1708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4" name="TextBox 66"/>
          <p:cNvSpPr txBox="1">
            <a:spLocks noChangeArrowheads="1"/>
          </p:cNvSpPr>
          <p:nvPr/>
        </p:nvSpPr>
        <p:spPr bwMode="auto">
          <a:xfrm>
            <a:off x="3591125" y="2767558"/>
            <a:ext cx="260563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altLang="ru-RU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Средства областного бюджета </a:t>
            </a: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027" y="2898363"/>
            <a:ext cx="2700617" cy="16769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837" y="4461971"/>
            <a:ext cx="2595541" cy="16247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8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113" y="4896888"/>
            <a:ext cx="2733147" cy="17496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263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/>
          <p:cNvGrpSpPr/>
          <p:nvPr/>
        </p:nvGrpSpPr>
        <p:grpSpPr>
          <a:xfrm>
            <a:off x="1509161" y="443155"/>
            <a:ext cx="11377675" cy="6222827"/>
            <a:chOff x="1072326" y="612491"/>
            <a:chExt cx="9397552" cy="5056048"/>
          </a:xfrm>
        </p:grpSpPr>
        <p:grpSp>
          <p:nvGrpSpPr>
            <p:cNvPr id="56" name="Группа 55"/>
            <p:cNvGrpSpPr/>
            <p:nvPr/>
          </p:nvGrpSpPr>
          <p:grpSpPr>
            <a:xfrm>
              <a:off x="1072326" y="612491"/>
              <a:ext cx="9397552" cy="3898601"/>
              <a:chOff x="1047611" y="791216"/>
              <a:chExt cx="11261352" cy="4059813"/>
            </a:xfrm>
          </p:grpSpPr>
          <p:graphicFrame>
            <p:nvGraphicFramePr>
              <p:cNvPr id="13" name="Диаграмма 12"/>
              <p:cNvGraphicFramePr/>
              <p:nvPr>
                <p:extLst>
                  <p:ext uri="{D42A27DB-BD31-4B8C-83A1-F6EECF244321}">
                    <p14:modId xmlns:p14="http://schemas.microsoft.com/office/powerpoint/2010/main" val="3180673870"/>
                  </p:ext>
                </p:extLst>
              </p:nvPr>
            </p:nvGraphicFramePr>
            <p:xfrm>
              <a:off x="1047611" y="791216"/>
              <a:ext cx="11261352" cy="405981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53" name="TextBox 13"/>
              <p:cNvSpPr txBox="1">
                <a:spLocks noChangeArrowheads="1"/>
              </p:cNvSpPr>
              <p:nvPr/>
            </p:nvSpPr>
            <p:spPr bwMode="auto">
              <a:xfrm>
                <a:off x="4122482" y="828589"/>
                <a:ext cx="674628" cy="619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defTabSz="1125444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r>
                  <a:rPr lang="ru-RU" altLang="ru-RU" sz="1941" b="1" dirty="0">
                    <a:solidFill>
                      <a:sysClr val="windowText" lastClr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ru-RU" altLang="ru-RU" sz="1941" b="1" dirty="0" smtClean="0">
                    <a:solidFill>
                      <a:sysClr val="windowText" lastClr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601</a:t>
                </a:r>
              </a:p>
              <a:p>
                <a:pPr defTabSz="1125444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endParaRPr lang="ru-RU" altLang="ru-RU" sz="2215" dirty="0">
                  <a:solidFill>
                    <a:sysClr val="windowText" lastClr="00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55" name="TextBox 13"/>
              <p:cNvSpPr txBox="1">
                <a:spLocks noChangeArrowheads="1"/>
              </p:cNvSpPr>
              <p:nvPr/>
            </p:nvSpPr>
            <p:spPr bwMode="auto">
              <a:xfrm>
                <a:off x="9352315" y="824174"/>
                <a:ext cx="674628" cy="5835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defTabSz="1125444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 sz="1941" b="1">
                    <a:solidFill>
                      <a:sysClr val="windowText" lastClr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9pPr>
              </a:lstStyle>
              <a:p>
                <a:pPr>
                  <a:defRPr/>
                </a:pPr>
                <a:r>
                  <a:rPr lang="ru-RU" altLang="ru-RU" dirty="0"/>
                  <a:t> </a:t>
                </a:r>
                <a:r>
                  <a:rPr lang="ru-RU" altLang="ru-RU" dirty="0" smtClean="0"/>
                  <a:t>345</a:t>
                </a:r>
              </a:p>
              <a:p>
                <a:pPr>
                  <a:defRPr/>
                </a:pPr>
                <a:endParaRPr lang="ru-RU" altLang="ru-RU" dirty="0"/>
              </a:p>
            </p:txBody>
          </p:sp>
        </p:grpSp>
        <p:grpSp>
          <p:nvGrpSpPr>
            <p:cNvPr id="54" name="Группа 53"/>
            <p:cNvGrpSpPr/>
            <p:nvPr/>
          </p:nvGrpSpPr>
          <p:grpSpPr>
            <a:xfrm>
              <a:off x="2337629" y="5433868"/>
              <a:ext cx="6427570" cy="234671"/>
              <a:chOff x="2468427" y="6197196"/>
              <a:chExt cx="7338143" cy="267916"/>
            </a:xfrm>
          </p:grpSpPr>
          <p:grpSp>
            <p:nvGrpSpPr>
              <p:cNvPr id="20" name="Группа 19"/>
              <p:cNvGrpSpPr/>
              <p:nvPr/>
            </p:nvGrpSpPr>
            <p:grpSpPr>
              <a:xfrm>
                <a:off x="6137499" y="6197196"/>
                <a:ext cx="3669071" cy="256946"/>
                <a:chOff x="5489770" y="7979332"/>
                <a:chExt cx="3892666" cy="313464"/>
              </a:xfrm>
            </p:grpSpPr>
            <p:sp>
              <p:nvSpPr>
                <p:cNvPr id="34" name="TextBox 13"/>
                <p:cNvSpPr txBox="1">
                  <a:spLocks noChangeArrowheads="1"/>
                </p:cNvSpPr>
                <p:nvPr/>
              </p:nvSpPr>
              <p:spPr bwMode="auto">
                <a:xfrm>
                  <a:off x="5773200" y="7979332"/>
                  <a:ext cx="3609236" cy="3134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defTabSz="1125444">
                    <a:lnSpc>
                      <a:spcPct val="100000"/>
                    </a:lnSpc>
                    <a:spcBef>
                      <a:spcPct val="0"/>
                    </a:spcBef>
                    <a:buFont typeface="Arial" panose="020B0604020202020204" pitchFamily="34" charset="0"/>
                    <a:buNone/>
                    <a:defRPr/>
                  </a:pPr>
                  <a:r>
                    <a:rPr lang="ru-RU" altLang="ru-RU" sz="1200" dirty="0">
                      <a:solidFill>
                        <a:prstClr val="black"/>
                      </a:solidFill>
                      <a:latin typeface="Segoe UI" panose="020B0502040204020203" pitchFamily="34" charset="0"/>
                      <a:cs typeface="Segoe UI" panose="020B0502040204020203" pitchFamily="34" charset="0"/>
                    </a:rPr>
                    <a:t>средства городского бюджета</a:t>
                  </a:r>
                </a:p>
              </p:txBody>
            </p:sp>
            <p:sp>
              <p:nvSpPr>
                <p:cNvPr id="50" name="Прямоугольник 49"/>
                <p:cNvSpPr/>
                <p:nvPr/>
              </p:nvSpPr>
              <p:spPr bwMode="auto">
                <a:xfrm>
                  <a:off x="5489770" y="8044642"/>
                  <a:ext cx="283430" cy="244436"/>
                </a:xfrm>
                <a:prstGeom prst="rect">
                  <a:avLst/>
                </a:prstGeom>
                <a:solidFill>
                  <a:srgbClr val="FFC000"/>
                </a:solidFill>
                <a:ln>
                  <a:solidFill>
                    <a:srgbClr val="FFC000"/>
                  </a:solidFill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125444">
                    <a:defRPr/>
                  </a:pPr>
                  <a:endParaRPr lang="ru-RU" dirty="0">
                    <a:solidFill>
                      <a:sysClr val="windowText" lastClr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grpSp>
            <p:nvGrpSpPr>
              <p:cNvPr id="19" name="Группа 18"/>
              <p:cNvGrpSpPr/>
              <p:nvPr/>
            </p:nvGrpSpPr>
            <p:grpSpPr>
              <a:xfrm>
                <a:off x="2468427" y="6208166"/>
                <a:ext cx="3809044" cy="256946"/>
                <a:chOff x="1699783" y="7953179"/>
                <a:chExt cx="3243715" cy="313464"/>
              </a:xfrm>
            </p:grpSpPr>
            <p:sp>
              <p:nvSpPr>
                <p:cNvPr id="33" name="TextBox 13"/>
                <p:cNvSpPr txBox="1">
                  <a:spLocks noChangeArrowheads="1"/>
                </p:cNvSpPr>
                <p:nvPr/>
              </p:nvSpPr>
              <p:spPr bwMode="auto">
                <a:xfrm>
                  <a:off x="1945859" y="7953179"/>
                  <a:ext cx="2997639" cy="3134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defTabSz="1125444">
                    <a:lnSpc>
                      <a:spcPct val="100000"/>
                    </a:lnSpc>
                    <a:spcBef>
                      <a:spcPct val="0"/>
                    </a:spcBef>
                    <a:buFont typeface="Arial" panose="020B0604020202020204" pitchFamily="34" charset="0"/>
                    <a:buNone/>
                    <a:defRPr/>
                  </a:pPr>
                  <a:r>
                    <a:rPr lang="ru-RU" altLang="ru-RU" sz="1200" dirty="0">
                      <a:solidFill>
                        <a:prstClr val="black"/>
                      </a:solidFill>
                      <a:latin typeface="Segoe UI" panose="020B0502040204020203" pitchFamily="34" charset="0"/>
                      <a:cs typeface="Segoe UI" panose="020B0502040204020203" pitchFamily="34" charset="0"/>
                    </a:rPr>
                    <a:t>средства вышестоящих бюджетов</a:t>
                  </a:r>
                </a:p>
              </p:txBody>
            </p:sp>
            <p:sp>
              <p:nvSpPr>
                <p:cNvPr id="49" name="Прямоугольник 48"/>
                <p:cNvSpPr/>
                <p:nvPr/>
              </p:nvSpPr>
              <p:spPr bwMode="auto">
                <a:xfrm>
                  <a:off x="1699783" y="8005114"/>
                  <a:ext cx="227500" cy="244436"/>
                </a:xfrm>
                <a:prstGeom prst="rect">
                  <a:avLst/>
                </a:prstGeom>
                <a:solidFill>
                  <a:srgbClr val="0C6264"/>
                </a:solidFill>
                <a:ln>
                  <a:noFill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125444">
                    <a:defRPr/>
                  </a:pPr>
                  <a:endParaRPr lang="ru-RU" dirty="0">
                    <a:solidFill>
                      <a:prstClr val="white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</p:grpSp>
      </p:grpSp>
      <p:grpSp>
        <p:nvGrpSpPr>
          <p:cNvPr id="3" name="Группа 2"/>
          <p:cNvGrpSpPr/>
          <p:nvPr/>
        </p:nvGrpSpPr>
        <p:grpSpPr>
          <a:xfrm>
            <a:off x="-5802" y="3946004"/>
            <a:ext cx="6405976" cy="1913037"/>
            <a:chOff x="410449" y="4177410"/>
            <a:chExt cx="5204859" cy="1554340"/>
          </a:xfrm>
        </p:grpSpPr>
        <p:sp>
          <p:nvSpPr>
            <p:cNvPr id="46" name="TextBox 45"/>
            <p:cNvSpPr txBox="1"/>
            <p:nvPr/>
          </p:nvSpPr>
          <p:spPr>
            <a:xfrm>
              <a:off x="410449" y="4177410"/>
              <a:ext cx="4843799" cy="2500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250288" indent="-250288">
                <a:lnSpc>
                  <a:spcPct val="100000"/>
                </a:lnSpc>
                <a:spcBef>
                  <a:spcPct val="0"/>
                </a:spcBef>
                <a:buFont typeface="Wingdings" panose="05000000000000000000" pitchFamily="2" charset="2"/>
                <a:buChar char="Ø"/>
                <a:defRPr sz="1230">
                  <a:solidFill>
                    <a:prstClr val="black"/>
                  </a:solidFill>
                  <a:latin typeface="Calibri"/>
                  <a:cs typeface="Times New Roman" panose="02020603050405020304" pitchFamily="18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9pPr>
            </a:lstStyle>
            <a:p>
              <a:pPr marL="222744" indent="-222744" algn="just" defTabSz="1125444">
                <a:defRPr/>
              </a:pPr>
              <a:r>
                <a:rPr lang="ru-RU" sz="1400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Благоустройство общественных территорий</a:t>
              </a:r>
              <a:endParaRPr lang="ru-RU" sz="1400" i="1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42859" y="5306634"/>
              <a:ext cx="5172449" cy="425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250288" indent="-250288">
                <a:lnSpc>
                  <a:spcPct val="100000"/>
                </a:lnSpc>
                <a:spcBef>
                  <a:spcPct val="0"/>
                </a:spcBef>
                <a:buFont typeface="Wingdings" panose="05000000000000000000" pitchFamily="2" charset="2"/>
                <a:buChar char="Ø"/>
                <a:defRPr sz="1230">
                  <a:solidFill>
                    <a:prstClr val="black"/>
                  </a:solidFill>
                  <a:latin typeface="Calibri"/>
                  <a:cs typeface="Times New Roman" panose="02020603050405020304" pitchFamily="18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9pPr>
            </a:lstStyle>
            <a:p>
              <a:pPr marL="222744" indent="-222744" algn="just" defTabSz="1125444">
                <a:defRPr/>
              </a:pPr>
              <a:r>
                <a:rPr lang="ru-RU" sz="1400" dirty="0">
                  <a:latin typeface="Segoe UI" panose="020B0502040204020203" pitchFamily="34" charset="0"/>
                  <a:cs typeface="Segoe UI" panose="020B0502040204020203" pitchFamily="34" charset="0"/>
                </a:rPr>
                <a:t>Строительство </a:t>
              </a:r>
              <a:r>
                <a:rPr lang="ru-RU" sz="1400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напорно-самотечного канализационного коллектора с </a:t>
              </a:r>
              <a:r>
                <a:rPr lang="ru-RU" sz="1400" dirty="0" err="1" smtClean="0">
                  <a:latin typeface="Segoe UI" panose="020B0502040204020203" pitchFamily="34" charset="0"/>
                  <a:cs typeface="Segoe UI" panose="020B0502040204020203" pitchFamily="34" charset="0"/>
                </a:rPr>
                <a:t>дюкерным</a:t>
              </a:r>
              <a:r>
                <a:rPr lang="ru-RU" sz="1400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 переходом через р. Воронеж</a:t>
              </a:r>
              <a:endParaRPr lang="ru-RU" sz="14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1" y="873113"/>
            <a:ext cx="2060861" cy="673672"/>
            <a:chOff x="129187" y="788612"/>
            <a:chExt cx="1674450" cy="547358"/>
          </a:xfrm>
        </p:grpSpPr>
        <p:sp>
          <p:nvSpPr>
            <p:cNvPr id="60" name="TextBox 13"/>
            <p:cNvSpPr txBox="1">
              <a:spLocks noChangeArrowheads="1"/>
            </p:cNvSpPr>
            <p:nvPr/>
          </p:nvSpPr>
          <p:spPr bwMode="auto">
            <a:xfrm>
              <a:off x="129187" y="788612"/>
              <a:ext cx="1674450" cy="275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1125444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ru-RU" altLang="ru-RU" sz="1600" b="1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Всего расходов:</a:t>
              </a:r>
            </a:p>
          </p:txBody>
        </p:sp>
        <p:sp>
          <p:nvSpPr>
            <p:cNvPr id="61" name="TextBox 13"/>
            <p:cNvSpPr txBox="1">
              <a:spLocks noChangeArrowheads="1"/>
            </p:cNvSpPr>
            <p:nvPr/>
          </p:nvSpPr>
          <p:spPr bwMode="auto">
            <a:xfrm>
              <a:off x="520547" y="1010881"/>
              <a:ext cx="509515" cy="325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1125444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ru-RU" altLang="ru-RU" sz="2000" b="1" dirty="0" smtClean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946</a:t>
              </a:r>
              <a:endParaRPr lang="ru-RU" altLang="ru-RU" sz="2000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36" name="TextBox 13"/>
          <p:cNvSpPr txBox="1">
            <a:spLocks noChangeArrowheads="1"/>
          </p:cNvSpPr>
          <p:nvPr/>
        </p:nvSpPr>
        <p:spPr bwMode="auto">
          <a:xfrm>
            <a:off x="204791" y="1758581"/>
            <a:ext cx="11700000" cy="338554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125444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1600" b="1" cap="all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Основные направления инвестирования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-41559" y="37478"/>
            <a:ext cx="12192700" cy="377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r>
              <a:rPr lang="ru-RU" dirty="0"/>
              <a:t>Расходы бюджета города Липецка на осуществление бюджетных </a:t>
            </a:r>
            <a:r>
              <a:rPr lang="ru-RU" dirty="0" smtClean="0"/>
              <a:t>инвестиций в 2026 году</a:t>
            </a:r>
            <a:endParaRPr lang="ru-RU" dirty="0"/>
          </a:p>
        </p:txBody>
      </p:sp>
      <p:sp>
        <p:nvSpPr>
          <p:cNvPr id="59" name="TextBox 58"/>
          <p:cNvSpPr txBox="1"/>
          <p:nvPr/>
        </p:nvSpPr>
        <p:spPr>
          <a:xfrm>
            <a:off x="11790398" y="6612579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TextBox 22"/>
          <p:cNvSpPr txBox="1"/>
          <p:nvPr/>
        </p:nvSpPr>
        <p:spPr>
          <a:xfrm>
            <a:off x="11131311" y="443155"/>
            <a:ext cx="1019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ru-RU" sz="12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млн. рублей</a:t>
            </a:r>
          </a:p>
        </p:txBody>
      </p:sp>
      <p:cxnSp>
        <p:nvCxnSpPr>
          <p:cNvPr id="69" name="Прямая соединительная линия 68"/>
          <p:cNvCxnSpPr/>
          <p:nvPr/>
        </p:nvCxnSpPr>
        <p:spPr>
          <a:xfrm>
            <a:off x="9789125" y="834019"/>
            <a:ext cx="798232" cy="0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10587738" y="842253"/>
            <a:ext cx="122787" cy="249566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5726573" y="873112"/>
            <a:ext cx="116772" cy="219088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V="1">
            <a:off x="4701396" y="871059"/>
            <a:ext cx="1025177" cy="2053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-13515" y="4559184"/>
            <a:ext cx="64241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marL="250288" indent="-250288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 sz="123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pPr marL="222744" indent="-222744" algn="just" defTabSz="1125444">
              <a:defRPr/>
            </a:pPr>
            <a:r>
              <a:rPr lang="ru-RU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Строительство дорог и реконструкция мостов </a:t>
            </a:r>
            <a:r>
              <a:rPr lang="ru-RU" sz="14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(дорожно-транспортная инфраструктура </a:t>
            </a:r>
            <a:r>
              <a:rPr lang="ru-RU" sz="1400" i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микр</a:t>
            </a:r>
            <a:r>
              <a:rPr lang="ru-RU" sz="14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. «Елецкий», реконструкция моста «</a:t>
            </a:r>
            <a:r>
              <a:rPr lang="ru-RU" sz="1400" i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Стагдок</a:t>
            </a:r>
            <a:r>
              <a:rPr lang="ru-RU" sz="14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»)</a:t>
            </a:r>
            <a:endParaRPr lang="ru-RU" sz="1400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-1017" y="3231771"/>
            <a:ext cx="644595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marL="250288" indent="-250288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 sz="123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pPr marL="222744" indent="-222744" algn="just" defTabSz="1125444">
              <a:defRPr/>
            </a:pPr>
            <a:r>
              <a:rPr lang="ru-RU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Мероприятия в сфере теплоснабжения, в </a:t>
            </a:r>
            <a:r>
              <a:rPr lang="ru-RU" sz="1400" dirty="0">
                <a:latin typeface="Segoe UI" panose="020B0502040204020203" pitchFamily="34" charset="0"/>
                <a:cs typeface="Segoe UI" panose="020B0502040204020203" pitchFamily="34" charset="0"/>
              </a:rPr>
              <a:t>области энергосбережения и повышения энергетической </a:t>
            </a:r>
            <a:r>
              <a:rPr lang="ru-RU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эффективности</a:t>
            </a:r>
            <a:endParaRPr lang="ru-RU" sz="1200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0" y="2656355"/>
            <a:ext cx="641754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marL="250288" indent="-250288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 sz="123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pPr marL="222744" indent="-222744" algn="just" defTabSz="1125444">
              <a:defRPr/>
            </a:pPr>
            <a:r>
              <a:rPr lang="ru-RU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Реконструкция городских очистных сооружений </a:t>
            </a:r>
            <a:endParaRPr lang="ru-RU" sz="1400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428531939"/>
              </p:ext>
            </p:extLst>
          </p:nvPr>
        </p:nvGraphicFramePr>
        <p:xfrm>
          <a:off x="6426250" y="2171453"/>
          <a:ext cx="5549103" cy="1258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1" name="Диаграмма 50"/>
          <p:cNvGraphicFramePr/>
          <p:nvPr>
            <p:extLst>
              <p:ext uri="{D42A27DB-BD31-4B8C-83A1-F6EECF244321}">
                <p14:modId xmlns:p14="http://schemas.microsoft.com/office/powerpoint/2010/main" val="3162261295"/>
              </p:ext>
            </p:extLst>
          </p:nvPr>
        </p:nvGraphicFramePr>
        <p:xfrm>
          <a:off x="6444934" y="2800790"/>
          <a:ext cx="5228503" cy="12798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8" name="Диаграмма 57"/>
          <p:cNvGraphicFramePr/>
          <p:nvPr>
            <p:extLst>
              <p:ext uri="{D42A27DB-BD31-4B8C-83A1-F6EECF244321}">
                <p14:modId xmlns:p14="http://schemas.microsoft.com/office/powerpoint/2010/main" val="2969808372"/>
              </p:ext>
            </p:extLst>
          </p:nvPr>
        </p:nvGraphicFramePr>
        <p:xfrm>
          <a:off x="6466273" y="3487885"/>
          <a:ext cx="4480729" cy="1472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62" name="Диаграмма 61"/>
          <p:cNvGraphicFramePr/>
          <p:nvPr>
            <p:extLst>
              <p:ext uri="{D42A27DB-BD31-4B8C-83A1-F6EECF244321}">
                <p14:modId xmlns:p14="http://schemas.microsoft.com/office/powerpoint/2010/main" val="1524476717"/>
              </p:ext>
            </p:extLst>
          </p:nvPr>
        </p:nvGraphicFramePr>
        <p:xfrm>
          <a:off x="6555793" y="4032886"/>
          <a:ext cx="2414631" cy="1498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63" name="Диаграмма 62"/>
          <p:cNvGraphicFramePr/>
          <p:nvPr>
            <p:extLst>
              <p:ext uri="{D42A27DB-BD31-4B8C-83A1-F6EECF244321}">
                <p14:modId xmlns:p14="http://schemas.microsoft.com/office/powerpoint/2010/main" val="1060663969"/>
              </p:ext>
            </p:extLst>
          </p:nvPr>
        </p:nvGraphicFramePr>
        <p:xfrm>
          <a:off x="6511418" y="4989071"/>
          <a:ext cx="1174606" cy="1316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459257"/>
              </p:ext>
            </p:extLst>
          </p:nvPr>
        </p:nvGraphicFramePr>
        <p:xfrm>
          <a:off x="11512651" y="2432871"/>
          <a:ext cx="597841" cy="3535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7841">
                  <a:extLst>
                    <a:ext uri="{9D8B030D-6E8A-4147-A177-3AD203B41FA5}">
                      <a16:colId xmlns:a16="http://schemas.microsoft.com/office/drawing/2014/main" val="270847329"/>
                    </a:ext>
                  </a:extLst>
                </a:gridCol>
              </a:tblGrid>
              <a:tr h="694018">
                <a:tc>
                  <a:txBody>
                    <a:bodyPr/>
                    <a:lstStyle/>
                    <a:p>
                      <a:pPr marL="0" algn="l" defTabSz="1125444" rtl="0" eaLnBrk="1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ru-RU" sz="1400" b="1" kern="120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377</a:t>
                      </a:r>
                      <a:endParaRPr lang="ru-RU" sz="1400" b="1" kern="1200" dirty="0">
                        <a:solidFill>
                          <a:prstClr val="black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6612139"/>
                  </a:ext>
                </a:extLst>
              </a:tr>
              <a:tr h="617926">
                <a:tc>
                  <a:txBody>
                    <a:bodyPr/>
                    <a:lstStyle/>
                    <a:p>
                      <a:pPr marL="0" algn="l" defTabSz="1125444" rtl="0" eaLnBrk="1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ru-RU" sz="1400" b="1" kern="120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290</a:t>
                      </a:r>
                      <a:endParaRPr lang="ru-RU" sz="1400" b="1" kern="1200" dirty="0">
                        <a:solidFill>
                          <a:prstClr val="black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2659896"/>
                  </a:ext>
                </a:extLst>
              </a:tr>
              <a:tr h="708714">
                <a:tc>
                  <a:txBody>
                    <a:bodyPr/>
                    <a:lstStyle/>
                    <a:p>
                      <a:pPr marL="0" algn="l" defTabSz="1125444" rtl="0" eaLnBrk="1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ru-RU" sz="1400" b="1" kern="120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225</a:t>
                      </a:r>
                      <a:endParaRPr lang="ru-RU" sz="1400" b="1" kern="1200" dirty="0">
                        <a:solidFill>
                          <a:prstClr val="black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7929155"/>
                  </a:ext>
                </a:extLst>
              </a:tr>
              <a:tr h="669433">
                <a:tc>
                  <a:txBody>
                    <a:bodyPr/>
                    <a:lstStyle/>
                    <a:p>
                      <a:pPr marL="0" algn="l" defTabSz="1125444" rtl="0" eaLnBrk="1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ru-RU" sz="1400" b="1" kern="120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43</a:t>
                      </a:r>
                      <a:endParaRPr lang="ru-RU" sz="1400" b="1" kern="1200" dirty="0">
                        <a:solidFill>
                          <a:prstClr val="black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2332268"/>
                  </a:ext>
                </a:extLst>
              </a:tr>
              <a:tr h="845543">
                <a:tc>
                  <a:txBody>
                    <a:bodyPr/>
                    <a:lstStyle/>
                    <a:p>
                      <a:pPr marL="0" algn="l" defTabSz="1125444" rtl="0" eaLnBrk="1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buNone/>
                        <a:defRPr/>
                      </a:pPr>
                      <a:endParaRPr lang="ru-RU" sz="1400" b="1" kern="1200" dirty="0" smtClean="0">
                        <a:solidFill>
                          <a:prstClr val="black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0" algn="l" defTabSz="1125444" rtl="0" eaLnBrk="1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ru-RU" sz="1400" b="1" kern="120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11</a:t>
                      </a:r>
                      <a:endParaRPr lang="ru-RU" sz="1400" b="1" kern="1200" dirty="0">
                        <a:solidFill>
                          <a:prstClr val="black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7541376"/>
                  </a:ext>
                </a:extLst>
              </a:tr>
            </a:tbl>
          </a:graphicData>
        </a:graphic>
      </p:graphicFrame>
      <p:graphicFrame>
        <p:nvGraphicFramePr>
          <p:cNvPr id="38" name="Диаграмма 37"/>
          <p:cNvGraphicFramePr/>
          <p:nvPr>
            <p:extLst>
              <p:ext uri="{D42A27DB-BD31-4B8C-83A1-F6EECF244321}">
                <p14:modId xmlns:p14="http://schemas.microsoft.com/office/powerpoint/2010/main" val="2705473056"/>
              </p:ext>
            </p:extLst>
          </p:nvPr>
        </p:nvGraphicFramePr>
        <p:xfrm>
          <a:off x="1630262" y="388364"/>
          <a:ext cx="10385984" cy="1477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3191175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2"/>
          <p:cNvSpPr txBox="1">
            <a:spLocks/>
          </p:cNvSpPr>
          <p:nvPr/>
        </p:nvSpPr>
        <p:spPr>
          <a:xfrm>
            <a:off x="1126455" y="209813"/>
            <a:ext cx="100037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1" i="0" u="none" strike="noStrike" cap="all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РАСХОДЫ БЮДЖЕТА ГОРОДА ЛИПЕЦКА В РАМКАХ МУНИЦИПАЛЬНЫХ ПРОГРАММ В </a:t>
            </a:r>
            <a:r>
              <a:rPr lang="ru-RU" dirty="0" smtClean="0"/>
              <a:t>2026 </a:t>
            </a:r>
            <a:r>
              <a:rPr lang="ru-RU" dirty="0"/>
              <a:t>ГОДУ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9637452"/>
              </p:ext>
            </p:extLst>
          </p:nvPr>
        </p:nvGraphicFramePr>
        <p:xfrm>
          <a:off x="348892" y="770157"/>
          <a:ext cx="11558856" cy="5250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722">
                  <a:extLst>
                    <a:ext uri="{9D8B030D-6E8A-4147-A177-3AD203B41FA5}">
                      <a16:colId xmlns:a16="http://schemas.microsoft.com/office/drawing/2014/main" val="3523685029"/>
                    </a:ext>
                  </a:extLst>
                </a:gridCol>
                <a:gridCol w="8780387">
                  <a:extLst>
                    <a:ext uri="{9D8B030D-6E8A-4147-A177-3AD203B41FA5}">
                      <a16:colId xmlns:a16="http://schemas.microsoft.com/office/drawing/2014/main" val="2312234313"/>
                    </a:ext>
                  </a:extLst>
                </a:gridCol>
                <a:gridCol w="266118">
                  <a:extLst>
                    <a:ext uri="{9D8B030D-6E8A-4147-A177-3AD203B41FA5}">
                      <a16:colId xmlns:a16="http://schemas.microsoft.com/office/drawing/2014/main" val="2059456081"/>
                    </a:ext>
                  </a:extLst>
                </a:gridCol>
                <a:gridCol w="2144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81167">
                  <a:extLst>
                    <a:ext uri="{9D8B030D-6E8A-4147-A177-3AD203B41FA5}">
                      <a16:colId xmlns:a16="http://schemas.microsoft.com/office/drawing/2014/main" val="1209060921"/>
                    </a:ext>
                  </a:extLst>
                </a:gridCol>
              </a:tblGrid>
              <a:tr h="41110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prstClr val="black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dirty="0" smtClean="0">
                        <a:solidFill>
                          <a:prstClr val="black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2026 год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10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Всего в рамках муниципальных программ, из них: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prstClr val="black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prstClr val="black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20 569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6359594"/>
                  </a:ext>
                </a:extLst>
              </a:tr>
              <a:tr h="121223"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5842218"/>
                  </a:ext>
                </a:extLst>
              </a:tr>
              <a:tr h="474353">
                <a:tc>
                  <a:txBody>
                    <a:bodyPr/>
                    <a:lstStyle/>
                    <a:p>
                      <a:endParaRPr lang="ru-RU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800" b="1" u="none" dirty="0" smtClean="0">
                          <a:solidFill>
                            <a:srgbClr val="11707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МП «Липецк – мы вместе!»</a:t>
                      </a:r>
                      <a:endParaRPr lang="ru-RU" sz="1600" b="1" u="none" dirty="0" smtClean="0">
                        <a:solidFill>
                          <a:srgbClr val="11707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11707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867696" rtl="0" eaLnBrk="1" latinLnBrk="0" hangingPunct="1"/>
                      <a:endParaRPr lang="ru-RU" sz="1600" i="1" kern="1200" dirty="0" smtClean="0">
                        <a:solidFill>
                          <a:srgbClr val="11707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11707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1778973"/>
                  </a:ext>
                </a:extLst>
              </a:tr>
              <a:tr h="142306"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300" dirty="0">
                        <a:solidFill>
                          <a:srgbClr val="11707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300" dirty="0">
                        <a:solidFill>
                          <a:srgbClr val="11707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300" dirty="0">
                        <a:solidFill>
                          <a:srgbClr val="11707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300" dirty="0">
                        <a:solidFill>
                          <a:srgbClr val="11707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3326791"/>
                  </a:ext>
                </a:extLst>
              </a:tr>
              <a:tr h="632470">
                <a:tc>
                  <a:txBody>
                    <a:bodyPr/>
                    <a:lstStyle/>
                    <a:p>
                      <a:endParaRPr lang="ru-RU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800" b="1" u="none" kern="1200" dirty="0" smtClean="0">
                          <a:ln>
                            <a:noFill/>
                          </a:ln>
                          <a:solidFill>
                            <a:srgbClr val="11707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 «Развитие экономического потенциала города Липецка»</a:t>
                      </a:r>
                      <a:endParaRPr lang="ru-RU" sz="1600" i="1" kern="1200" dirty="0" smtClean="0">
                        <a:solidFill>
                          <a:srgbClr val="11707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11707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867696" rtl="0" eaLnBrk="1" latinLnBrk="0" hangingPunct="1"/>
                      <a:endParaRPr lang="ru-RU" sz="1600" i="1" kern="1200" dirty="0" smtClean="0">
                        <a:solidFill>
                          <a:srgbClr val="11707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11707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158</a:t>
                      </a:r>
                      <a:endParaRPr lang="ru-RU" sz="1000" i="1" dirty="0" smtClean="0">
                        <a:solidFill>
                          <a:srgbClr val="11707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algn="ctr"/>
                      <a:endParaRPr lang="ru-RU" sz="1600" i="1" kern="1200" dirty="0" smtClean="0">
                        <a:solidFill>
                          <a:srgbClr val="11707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4606338"/>
                  </a:ext>
                </a:extLst>
              </a:tr>
              <a:tr h="142306"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300" i="1" kern="1200" dirty="0">
                        <a:solidFill>
                          <a:srgbClr val="11707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300" dirty="0">
                        <a:solidFill>
                          <a:srgbClr val="11707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00" dirty="0">
                        <a:solidFill>
                          <a:srgbClr val="11707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00" dirty="0">
                        <a:solidFill>
                          <a:srgbClr val="11707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290786"/>
                  </a:ext>
                </a:extLst>
              </a:tr>
              <a:tr h="607603"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11707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МП «Развитие муниципальной службы в городе Липецке»</a:t>
                      </a:r>
                      <a:endParaRPr lang="ru-RU" sz="1600" b="1" u="none" kern="1200" dirty="0" smtClean="0">
                        <a:solidFill>
                          <a:srgbClr val="11707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11707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i="1" kern="1200" dirty="0" smtClean="0">
                        <a:solidFill>
                          <a:srgbClr val="11707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rgbClr val="11707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124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249087"/>
                  </a:ext>
                </a:extLst>
              </a:tr>
              <a:tr h="142306"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00" b="1" dirty="0">
                        <a:solidFill>
                          <a:srgbClr val="11707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300" dirty="0">
                        <a:solidFill>
                          <a:srgbClr val="11707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00" dirty="0">
                        <a:solidFill>
                          <a:srgbClr val="11707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00" dirty="0">
                        <a:solidFill>
                          <a:srgbClr val="11707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8960045"/>
                  </a:ext>
                </a:extLst>
              </a:tr>
              <a:tr h="948705">
                <a:tc>
                  <a:txBody>
                    <a:bodyPr/>
                    <a:lstStyle/>
                    <a:p>
                      <a:endParaRPr lang="ru-RU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800" b="1" dirty="0" smtClean="0">
                          <a:solidFill>
                            <a:srgbClr val="11707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МП «Защита населения и территории города Липецка от чрезвычайных ситуаций природного и техногенного характера, обеспечение безопасного проживания граждан»</a:t>
                      </a:r>
                      <a:endParaRPr lang="ru-RU" sz="1600" i="1" kern="1200" dirty="0" smtClean="0">
                        <a:solidFill>
                          <a:srgbClr val="11707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11707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kern="1200" dirty="0">
                        <a:solidFill>
                          <a:srgbClr val="11707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rgbClr val="11707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92</a:t>
                      </a:r>
                    </a:p>
                    <a:p>
                      <a:pPr algn="ctr"/>
                      <a:endParaRPr lang="ru-RU" sz="1050" b="1" kern="1200" dirty="0" smtClean="0">
                        <a:solidFill>
                          <a:srgbClr val="11707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algn="ctr"/>
                      <a:endParaRPr lang="ru-RU" sz="500" i="1" kern="1200" dirty="0" smtClean="0">
                        <a:solidFill>
                          <a:srgbClr val="11707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2952422"/>
                  </a:ext>
                </a:extLst>
              </a:tr>
              <a:tr h="499288">
                <a:tc>
                  <a:txBody>
                    <a:bodyPr/>
                    <a:lstStyle/>
                    <a:p>
                      <a:endParaRPr lang="ru-RU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800" b="1" dirty="0" smtClean="0">
                          <a:solidFill>
                            <a:srgbClr val="11707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МП «Охрана окружающей среды города Липецка</a:t>
                      </a:r>
                      <a:r>
                        <a:rPr lang="ru-RU" sz="1800" b="1" baseline="0" dirty="0" smtClean="0">
                          <a:solidFill>
                            <a:srgbClr val="11707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»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11707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kern="1200" dirty="0">
                        <a:solidFill>
                          <a:srgbClr val="11707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rgbClr val="11707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148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9538106"/>
                  </a:ext>
                </a:extLst>
              </a:tr>
              <a:tr h="717728">
                <a:tc>
                  <a:txBody>
                    <a:bodyPr/>
                    <a:lstStyle/>
                    <a:p>
                      <a:endParaRPr lang="ru-RU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11707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МП «Управление муниципальными финансами и муниципальным долгом города Липецка»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11707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i="1" kern="1200" dirty="0" smtClean="0">
                        <a:solidFill>
                          <a:srgbClr val="11707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11707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237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rgbClr val="11707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7622952"/>
                  </a:ext>
                </a:extLst>
              </a:tr>
            </a:tbl>
          </a:graphicData>
        </a:graphic>
      </p:graphicFrame>
      <p:sp>
        <p:nvSpPr>
          <p:cNvPr id="11" name="TextBox 22"/>
          <p:cNvSpPr txBox="1"/>
          <p:nvPr/>
        </p:nvSpPr>
        <p:spPr>
          <a:xfrm>
            <a:off x="11230389" y="493158"/>
            <a:ext cx="1019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740305" y="6581001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13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50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Шестиугольник 63"/>
          <p:cNvSpPr/>
          <p:nvPr/>
        </p:nvSpPr>
        <p:spPr>
          <a:xfrm>
            <a:off x="6813517" y="1188178"/>
            <a:ext cx="5193933" cy="523875"/>
          </a:xfrm>
          <a:prstGeom prst="hexagon">
            <a:avLst>
              <a:gd name="adj" fmla="val 0"/>
              <a:gd name="vf" fmla="val 115470"/>
            </a:avLst>
          </a:prstGeom>
          <a:solidFill>
            <a:srgbClr val="11707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513" y="5258351"/>
            <a:ext cx="1757232" cy="1601651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143220" y="113844"/>
            <a:ext cx="99055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Объем и структура муниципального долга города Липецка</a:t>
            </a:r>
          </a:p>
        </p:txBody>
      </p:sp>
      <p:sp>
        <p:nvSpPr>
          <p:cNvPr id="78" name="TextBox 22"/>
          <p:cNvSpPr txBox="1"/>
          <p:nvPr/>
        </p:nvSpPr>
        <p:spPr>
          <a:xfrm>
            <a:off x="10720753" y="528175"/>
            <a:ext cx="1135247" cy="2966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28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</a:t>
            </a:r>
            <a:r>
              <a:rPr kumimoji="0" lang="ru-RU" sz="1328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рублей</a:t>
            </a:r>
            <a:endParaRPr kumimoji="0" lang="ru-RU" sz="1328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80" name="Группа 79"/>
          <p:cNvGrpSpPr/>
          <p:nvPr/>
        </p:nvGrpSpPr>
        <p:grpSpPr>
          <a:xfrm>
            <a:off x="7461548" y="1173864"/>
            <a:ext cx="4545902" cy="2550264"/>
            <a:chOff x="6157201" y="3146475"/>
            <a:chExt cx="4165245" cy="2601365"/>
          </a:xfrm>
        </p:grpSpPr>
        <p:sp>
          <p:nvSpPr>
            <p:cNvPr id="81" name="TextBox 80"/>
            <p:cNvSpPr txBox="1"/>
            <p:nvPr/>
          </p:nvSpPr>
          <p:spPr>
            <a:xfrm>
              <a:off x="6348673" y="3146475"/>
              <a:ext cx="3244692" cy="5337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800" b="1" i="0" u="none" strike="noStrike" kern="1200" cap="all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задачи:</a:t>
              </a:r>
              <a:endParaRPr kumimoji="0" lang="ru-RU" sz="28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6157201" y="5025770"/>
              <a:ext cx="4165245" cy="722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r>
                <a:rPr lang="ru-RU" sz="200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с</a:t>
              </a:r>
              <a:r>
                <a:rPr kumimoji="0" lang="ru-RU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охранение объема долга на экономически безопасном уровне</a:t>
              </a:r>
              <a:endPara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654362" y="3090037"/>
            <a:ext cx="4470298" cy="3484970"/>
            <a:chOff x="912979" y="3809171"/>
            <a:chExt cx="4332608" cy="2814529"/>
          </a:xfrm>
        </p:grpSpPr>
        <p:grpSp>
          <p:nvGrpSpPr>
            <p:cNvPr id="50" name="Группа 49"/>
            <p:cNvGrpSpPr/>
            <p:nvPr/>
          </p:nvGrpSpPr>
          <p:grpSpPr>
            <a:xfrm>
              <a:off x="912979" y="3809171"/>
              <a:ext cx="4332608" cy="2814529"/>
              <a:chOff x="1211227" y="3703363"/>
              <a:chExt cx="4342458" cy="2826277"/>
            </a:xfrm>
          </p:grpSpPr>
          <p:graphicFrame>
            <p:nvGraphicFramePr>
              <p:cNvPr id="59" name="Диаграмма 58"/>
              <p:cNvGraphicFramePr/>
              <p:nvPr>
                <p:extLst>
                  <p:ext uri="{D42A27DB-BD31-4B8C-83A1-F6EECF244321}">
                    <p14:modId xmlns:p14="http://schemas.microsoft.com/office/powerpoint/2010/main" val="2199414063"/>
                  </p:ext>
                </p:extLst>
              </p:nvPr>
            </p:nvGraphicFramePr>
            <p:xfrm>
              <a:off x="1211227" y="3703363"/>
              <a:ext cx="4342458" cy="274865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61" name="TextBox 60"/>
              <p:cNvSpPr txBox="1"/>
              <p:nvPr/>
            </p:nvSpPr>
            <p:spPr>
              <a:xfrm>
                <a:off x="1779723" y="6292516"/>
                <a:ext cx="1218352" cy="2371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300" b="1" i="1" kern="0" dirty="0" smtClean="0">
                    <a:solidFill>
                      <a:prstClr val="black"/>
                    </a:solidFill>
                    <a:latin typeface="Calibri" panose="020F0502020204030204"/>
                    <a:cs typeface="Segoe UI" panose="020B0502040204020203" pitchFamily="34" charset="0"/>
                  </a:rPr>
                  <a:t>2025 год</a:t>
                </a:r>
                <a:r>
                  <a:rPr kumimoji="0" lang="ru-RU" sz="1300" b="1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Segoe UI" panose="020B0502040204020203" pitchFamily="34" charset="0"/>
                  </a:rPr>
                  <a:t> </a:t>
                </a:r>
                <a:endParaRPr kumimoji="0" lang="ru-RU" sz="1300" b="1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Segoe UI" panose="020B0502040204020203" pitchFamily="34" charset="0"/>
                </a:endParaRPr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3636181" y="6291057"/>
                <a:ext cx="1218352" cy="2371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300" b="1" i="1" kern="0" dirty="0" smtClean="0">
                    <a:solidFill>
                      <a:prstClr val="black"/>
                    </a:solidFill>
                    <a:latin typeface="Calibri" panose="020F0502020204030204"/>
                    <a:cs typeface="Segoe UI" panose="020B0502040204020203" pitchFamily="34" charset="0"/>
                  </a:rPr>
                  <a:t>2026 год</a:t>
                </a:r>
                <a:endParaRPr kumimoji="0" lang="ru-RU" sz="1300" b="1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51" name="Группа 50"/>
            <p:cNvGrpSpPr/>
            <p:nvPr/>
          </p:nvGrpSpPr>
          <p:grpSpPr>
            <a:xfrm>
              <a:off x="1596168" y="5321693"/>
              <a:ext cx="2711751" cy="293724"/>
              <a:chOff x="-5456108" y="3004332"/>
              <a:chExt cx="4280235" cy="626009"/>
            </a:xfrm>
          </p:grpSpPr>
          <p:sp>
            <p:nvSpPr>
              <p:cNvPr id="56" name="TextBox 1"/>
              <p:cNvSpPr txBox="1"/>
              <p:nvPr/>
            </p:nvSpPr>
            <p:spPr>
              <a:xfrm>
                <a:off x="-5456108" y="3004332"/>
                <a:ext cx="1455835" cy="442769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2000" b="1" i="0" u="none" strike="noStrike" kern="1200" cap="none" spc="0" normalizeH="0" baseline="0" noProof="0" dirty="0" smtClean="0">
                    <a:ln w="9525"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Segoe UI" panose="020B0502040204020203" pitchFamily="34" charset="0"/>
                  </a:rPr>
                  <a:t>2 </a:t>
                </a:r>
                <a:r>
                  <a:rPr lang="ru-RU" sz="2000" b="1" noProof="0" dirty="0" smtClean="0">
                    <a:ln w="9525">
                      <a:noFill/>
                    </a:ln>
                    <a:solidFill>
                      <a:prstClr val="black"/>
                    </a:solidFill>
                    <a:latin typeface="Calibri" panose="020F0502020204030204"/>
                    <a:cs typeface="Segoe UI" panose="020B0502040204020203" pitchFamily="34" charset="0"/>
                  </a:rPr>
                  <a:t>435</a:t>
                </a:r>
                <a:endParaRPr kumimoji="0" lang="ru-RU" sz="2000" b="1" i="0" u="none" strike="noStrike" kern="1200" cap="none" spc="0" normalizeH="0" baseline="0" noProof="0" dirty="0">
                  <a:ln w="9525"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Segoe UI" panose="020B0502040204020203" pitchFamily="34" charset="0"/>
                </a:endParaRPr>
              </a:p>
            </p:txBody>
          </p:sp>
          <p:sp>
            <p:nvSpPr>
              <p:cNvPr id="57" name="TextBox 1"/>
              <p:cNvSpPr txBox="1"/>
              <p:nvPr/>
            </p:nvSpPr>
            <p:spPr>
              <a:xfrm>
                <a:off x="-2631711" y="3004332"/>
                <a:ext cx="1455838" cy="626009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2000" b="1" dirty="0" smtClean="0">
                    <a:ln w="9525">
                      <a:noFill/>
                    </a:ln>
                    <a:solidFill>
                      <a:prstClr val="black"/>
                    </a:solidFill>
                    <a:latin typeface="Calibri" panose="020F0502020204030204"/>
                    <a:cs typeface="Segoe UI" panose="020B0502040204020203" pitchFamily="34" charset="0"/>
                  </a:rPr>
                  <a:t>2 460</a:t>
                </a:r>
                <a:endParaRPr kumimoji="0" lang="ru-RU" sz="2000" b="1" i="0" u="none" strike="noStrike" kern="1200" cap="none" spc="0" normalizeH="0" baseline="0" noProof="0" dirty="0">
                  <a:ln w="9525"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Segoe UI" panose="020B0502040204020203" pitchFamily="34" charset="0"/>
                </a:endParaRPr>
              </a:p>
            </p:txBody>
          </p:sp>
        </p:grpSp>
      </p:grpSp>
      <p:grpSp>
        <p:nvGrpSpPr>
          <p:cNvPr id="54" name="Группа 53"/>
          <p:cNvGrpSpPr/>
          <p:nvPr/>
        </p:nvGrpSpPr>
        <p:grpSpPr>
          <a:xfrm>
            <a:off x="9083321" y="2003619"/>
            <a:ext cx="654319" cy="843122"/>
            <a:chOff x="8512174" y="5631270"/>
            <a:chExt cx="685258" cy="975720"/>
          </a:xfrm>
        </p:grpSpPr>
        <p:sp>
          <p:nvSpPr>
            <p:cNvPr id="58" name="Шеврон 57"/>
            <p:cNvSpPr/>
            <p:nvPr/>
          </p:nvSpPr>
          <p:spPr>
            <a:xfrm rot="5400000">
              <a:off x="8626204" y="6035761"/>
              <a:ext cx="457200" cy="685257"/>
            </a:xfrm>
            <a:prstGeom prst="chevron">
              <a:avLst>
                <a:gd name="adj" fmla="val 61806"/>
              </a:avLst>
            </a:prstGeom>
            <a:solidFill>
              <a:srgbClr val="0A50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1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Шеврон 59"/>
            <p:cNvSpPr/>
            <p:nvPr/>
          </p:nvSpPr>
          <p:spPr>
            <a:xfrm rot="5400000">
              <a:off x="8626204" y="5769864"/>
              <a:ext cx="457200" cy="685257"/>
            </a:xfrm>
            <a:prstGeom prst="chevron">
              <a:avLst>
                <a:gd name="adj" fmla="val 61806"/>
              </a:avLst>
            </a:prstGeom>
            <a:solidFill>
              <a:srgbClr val="0A5052">
                <a:alpha val="8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Шеврон 62"/>
            <p:cNvSpPr/>
            <p:nvPr/>
          </p:nvSpPr>
          <p:spPr>
            <a:xfrm rot="5400000">
              <a:off x="8626203" y="5517241"/>
              <a:ext cx="457200" cy="685257"/>
            </a:xfrm>
            <a:prstGeom prst="chevron">
              <a:avLst>
                <a:gd name="adj" fmla="val 61806"/>
              </a:avLst>
            </a:prstGeom>
            <a:solidFill>
              <a:srgbClr val="0A5052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68" name="Таблица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042161"/>
              </p:ext>
            </p:extLst>
          </p:nvPr>
        </p:nvGraphicFramePr>
        <p:xfrm>
          <a:off x="108904" y="659146"/>
          <a:ext cx="6012000" cy="84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6000">
                  <a:extLst>
                    <a:ext uri="{9D8B030D-6E8A-4147-A177-3AD203B41FA5}">
                      <a16:colId xmlns:a16="http://schemas.microsoft.com/office/drawing/2014/main" val="969477957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9738019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kern="1200" cap="all" baseline="0" dirty="0" smtClean="0">
                          <a:ln>
                            <a:noFill/>
                          </a:ln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 «Управление муниципальными финансами </a:t>
                      </a:r>
                      <a:br>
                        <a:rPr lang="ru-RU" sz="1400" b="1" u="none" kern="1200" cap="all" baseline="0" dirty="0" smtClean="0">
                          <a:ln>
                            <a:noFill/>
                          </a:ln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</a:br>
                      <a:r>
                        <a:rPr lang="ru-RU" sz="1400" b="1" u="none" kern="1200" cap="all" baseline="0" dirty="0" smtClean="0">
                          <a:ln>
                            <a:noFill/>
                          </a:ln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и муниципальным долгом города Липецка» </a:t>
                      </a: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8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237,0</a:t>
                      </a:r>
                      <a:endParaRPr lang="ru-RU" sz="18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245976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6684879"/>
                  </a:ext>
                </a:extLst>
              </a:tr>
            </a:tbl>
          </a:graphicData>
        </a:graphic>
      </p:graphicFrame>
      <p:sp>
        <p:nvSpPr>
          <p:cNvPr id="41" name="TextBox 40"/>
          <p:cNvSpPr txBox="1"/>
          <p:nvPr/>
        </p:nvSpPr>
        <p:spPr>
          <a:xfrm>
            <a:off x="11630152" y="6552984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14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ea typeface="+mn-ea"/>
              <a:cs typeface="Segoe UI" panose="020B0502040204020203" pitchFamily="34" charset="0"/>
            </a:endParaRPr>
          </a:p>
        </p:txBody>
      </p:sp>
      <p:sp>
        <p:nvSpPr>
          <p:cNvPr id="42" name="TextBox 22"/>
          <p:cNvSpPr txBox="1"/>
          <p:nvPr/>
        </p:nvSpPr>
        <p:spPr>
          <a:xfrm>
            <a:off x="129786" y="1692579"/>
            <a:ext cx="6086376" cy="11541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 cap="all">
                <a:solidFill>
                  <a:sysClr val="windowText" lastClr="000000"/>
                </a:solidFill>
                <a:latin typeface="Calibri" panose="020F0502020204030204"/>
                <a:cs typeface="Times New Roman" panose="02020603050405020304" pitchFamily="18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5pPr>
            <a:lvl6pPr>
              <a:defRPr>
                <a:latin typeface="Arial" charset="0"/>
              </a:defRPr>
            </a:lvl6pPr>
            <a:lvl7pPr>
              <a:defRPr>
                <a:latin typeface="Arial" charset="0"/>
              </a:defRPr>
            </a:lvl7pPr>
            <a:lvl8pPr>
              <a:defRPr>
                <a:latin typeface="Arial" charset="0"/>
              </a:defRPr>
            </a:lvl8pPr>
            <a:lvl9pPr>
              <a:defRPr>
                <a:latin typeface="Arial" charset="0"/>
              </a:defRPr>
            </a:lvl9pPr>
          </a:lstStyle>
          <a:p>
            <a:pPr>
              <a:defRPr/>
            </a:pPr>
            <a:endParaRPr lang="ru-RU" sz="700" kern="0" dirty="0" smtClean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>
              <a:defRPr/>
            </a:pPr>
            <a:r>
              <a:rPr lang="ru-RU" sz="1450" kern="0" dirty="0" smtClean="0">
                <a:solidFill>
                  <a:srgbClr val="FF0000"/>
                </a:solidFill>
                <a:latin typeface="+mn-lt"/>
                <a:cs typeface="Segoe UI" panose="020B0502040204020203" pitchFamily="34" charset="0"/>
              </a:rPr>
              <a:t>высокий УРОВЕНЬ ДОЛГОВОЙ УСТОЙЧИВОСТИ по БК </a:t>
            </a:r>
            <a:r>
              <a:rPr lang="ru-RU" sz="1450" kern="0" dirty="0" err="1" smtClean="0">
                <a:solidFill>
                  <a:srgbClr val="FF0000"/>
                </a:solidFill>
                <a:latin typeface="+mn-lt"/>
                <a:cs typeface="Segoe UI" panose="020B0502040204020203" pitchFamily="34" charset="0"/>
              </a:rPr>
              <a:t>рф</a:t>
            </a:r>
            <a:r>
              <a:rPr lang="ru-RU" sz="1450" kern="0" dirty="0" smtClean="0">
                <a:solidFill>
                  <a:srgbClr val="FF0000"/>
                </a:solidFill>
                <a:latin typeface="+mn-lt"/>
                <a:cs typeface="Segoe UI" panose="020B0502040204020203" pitchFamily="34" charset="0"/>
              </a:rPr>
              <a:t> (</a:t>
            </a:r>
            <a:r>
              <a:rPr lang="en-US" sz="1450" kern="0" dirty="0" smtClean="0">
                <a:solidFill>
                  <a:srgbClr val="FF0000"/>
                </a:solidFill>
                <a:latin typeface="+mn-lt"/>
                <a:cs typeface="Segoe UI" panose="020B0502040204020203" pitchFamily="34" charset="0"/>
              </a:rPr>
              <a:t>max</a:t>
            </a:r>
            <a:r>
              <a:rPr lang="ru-RU" sz="1450" kern="0" dirty="0" smtClean="0">
                <a:solidFill>
                  <a:srgbClr val="FF0000"/>
                </a:solidFill>
                <a:latin typeface="+mn-lt"/>
                <a:cs typeface="Segoe UI" panose="020B0502040204020203" pitchFamily="34" charset="0"/>
              </a:rPr>
              <a:t>)</a:t>
            </a:r>
            <a:r>
              <a:rPr lang="ru-RU" sz="1500" kern="0" dirty="0" smtClean="0">
                <a:solidFill>
                  <a:srgbClr val="FF0000"/>
                </a:solidFill>
                <a:latin typeface="+mn-lt"/>
                <a:cs typeface="Segoe UI" panose="020B0502040204020203" pitchFamily="34" charset="0"/>
              </a:rPr>
              <a:t> – </a:t>
            </a:r>
            <a:r>
              <a:rPr lang="ru-RU" sz="2000" kern="0" dirty="0" smtClean="0">
                <a:solidFill>
                  <a:srgbClr val="FF0000"/>
                </a:solidFill>
                <a:latin typeface="+mn-lt"/>
                <a:cs typeface="Segoe UI" panose="020B0502040204020203" pitchFamily="34" charset="0"/>
              </a:rPr>
              <a:t>50%</a:t>
            </a:r>
          </a:p>
          <a:p>
            <a:pPr algn="l">
              <a:defRPr/>
            </a:pPr>
            <a:endParaRPr lang="ru-RU" sz="1400" kern="0" dirty="0">
              <a:solidFill>
                <a:schemeClr val="tx1"/>
              </a:solidFill>
              <a:latin typeface="+mn-lt"/>
              <a:cs typeface="Segoe UI" panose="020B0502040204020203" pitchFamily="34" charset="0"/>
            </a:endParaRPr>
          </a:p>
          <a:p>
            <a:pPr algn="l">
              <a:defRPr/>
            </a:pPr>
            <a:r>
              <a:rPr lang="ru-RU" sz="1500" kern="0" dirty="0">
                <a:solidFill>
                  <a:srgbClr val="117074"/>
                </a:solidFill>
                <a:latin typeface="+mn-lt"/>
                <a:cs typeface="Segoe UI" panose="020B0502040204020203" pitchFamily="34" charset="0"/>
              </a:rPr>
              <a:t> </a:t>
            </a:r>
            <a:r>
              <a:rPr lang="ru-RU" sz="1500" kern="0" dirty="0" smtClean="0">
                <a:solidFill>
                  <a:srgbClr val="117074"/>
                </a:solidFill>
                <a:latin typeface="+mn-lt"/>
                <a:cs typeface="Segoe UI" panose="020B0502040204020203" pitchFamily="34" charset="0"/>
              </a:rPr>
              <a:t>                     </a:t>
            </a:r>
            <a:r>
              <a:rPr lang="ru-RU" sz="1400" kern="0" dirty="0" smtClean="0">
                <a:solidFill>
                  <a:srgbClr val="117074"/>
                </a:solidFill>
                <a:latin typeface="+mn-lt"/>
                <a:cs typeface="Segoe UI" panose="020B0502040204020203" pitchFamily="34" charset="0"/>
              </a:rPr>
              <a:t>                </a:t>
            </a:r>
            <a:r>
              <a:rPr lang="ru-RU" sz="2000" kern="0" dirty="0" smtClean="0">
                <a:solidFill>
                  <a:srgbClr val="117074"/>
                </a:solidFill>
                <a:latin typeface="+mn-lt"/>
                <a:cs typeface="Segoe UI" panose="020B0502040204020203" pitchFamily="34" charset="0"/>
              </a:rPr>
              <a:t>32%                          32%</a:t>
            </a:r>
          </a:p>
          <a:p>
            <a:pPr>
              <a:defRPr/>
            </a:pPr>
            <a:endParaRPr lang="ru-RU" sz="800" kern="0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1877005" y="2846741"/>
            <a:ext cx="225010" cy="457510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трелка вниз 43"/>
          <p:cNvSpPr/>
          <p:nvPr/>
        </p:nvSpPr>
        <p:spPr>
          <a:xfrm>
            <a:off x="3733456" y="2846741"/>
            <a:ext cx="215546" cy="455566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627" y="4253632"/>
            <a:ext cx="531032" cy="53103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424350" y="4055766"/>
            <a:ext cx="46202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0000"/>
              </a:buClr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облюдение норм и требований </a:t>
            </a:r>
          </a:p>
          <a:p>
            <a:pPr lvl="0">
              <a:buClr>
                <a:srgbClr val="FF0000"/>
              </a:buClr>
              <a:defRPr/>
            </a:pP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БК РФ</a:t>
            </a:r>
            <a:endParaRPr lang="ru-RU" sz="2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318" y="3068337"/>
            <a:ext cx="531032" cy="531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562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2782921"/>
              </p:ext>
            </p:extLst>
          </p:nvPr>
        </p:nvGraphicFramePr>
        <p:xfrm>
          <a:off x="351110" y="507913"/>
          <a:ext cx="11499513" cy="60234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99513">
                  <a:extLst>
                    <a:ext uri="{9D8B030D-6E8A-4147-A177-3AD203B41FA5}">
                      <a16:colId xmlns:a16="http://schemas.microsoft.com/office/drawing/2014/main" val="197827050"/>
                    </a:ext>
                  </a:extLst>
                </a:gridCol>
              </a:tblGrid>
              <a:tr h="641038">
                <a:tc>
                  <a:txBody>
                    <a:bodyPr/>
                    <a:lstStyle/>
                    <a:p>
                      <a:pPr marL="447675" marR="0" lvl="0" indent="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prstClr val="black"/>
                          </a:solidFill>
                          <a:cs typeface="Times New Roman" panose="02020603050405020304" pitchFamily="18" charset="0"/>
                        </a:rPr>
                        <a:t>Обеспечение сбалансированности бюджета и недопущение возникновения</a:t>
                      </a:r>
                      <a:r>
                        <a:rPr lang="ru-RU" sz="1400" b="1" baseline="0" dirty="0" smtClean="0">
                          <a:solidFill>
                            <a:prstClr val="black"/>
                          </a:solidFill>
                          <a:cs typeface="Times New Roman" panose="02020603050405020304" pitchFamily="18" charset="0"/>
                        </a:rPr>
                        <a:t> кассового разрыва</a:t>
                      </a:r>
                      <a:endParaRPr lang="ru-RU" sz="14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1395698"/>
                  </a:ext>
                </a:extLst>
              </a:tr>
              <a:tr h="160041"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8869130"/>
                  </a:ext>
                </a:extLst>
              </a:tr>
              <a:tr h="709745">
                <a:tc>
                  <a:txBody>
                    <a:bodyPr/>
                    <a:lstStyle/>
                    <a:p>
                      <a:pPr marL="447675" marR="0" lvl="0" indent="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prstClr val="black"/>
                          </a:solidFill>
                          <a:cs typeface="Times New Roman" panose="02020603050405020304" pitchFamily="18" charset="0"/>
                        </a:rPr>
                        <a:t>Увеличение доходного</a:t>
                      </a:r>
                      <a:r>
                        <a:rPr lang="ru-RU" sz="1400" b="1" baseline="0" dirty="0" smtClean="0">
                          <a:solidFill>
                            <a:prstClr val="black"/>
                          </a:solidFill>
                          <a:cs typeface="Times New Roman" panose="02020603050405020304" pitchFamily="18" charset="0"/>
                        </a:rPr>
                        <a:t> потенциала</a:t>
                      </a:r>
                      <a:r>
                        <a:rPr lang="ru-RU" sz="1400" b="1" dirty="0" smtClean="0">
                          <a:solidFill>
                            <a:prstClr val="black"/>
                          </a:solidFill>
                          <a:cs typeface="Times New Roman" panose="02020603050405020304" pitchFamily="18" charset="0"/>
                        </a:rPr>
                        <a:t> бюджета, в том числе путем повышения эффективности использования муниципального имущества</a:t>
                      </a:r>
                      <a:endParaRPr lang="ru-RU" sz="14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2247039"/>
                  </a:ext>
                </a:extLst>
              </a:tr>
              <a:tr h="160041"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1428392"/>
                  </a:ext>
                </a:extLst>
              </a:tr>
              <a:tr h="709745">
                <a:tc>
                  <a:txBody>
                    <a:bodyPr/>
                    <a:lstStyle/>
                    <a:p>
                      <a:pPr marL="447675" indent="0"/>
                      <a:r>
                        <a:rPr lang="ru-RU" sz="1400" b="1" kern="120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Привлечение</a:t>
                      </a:r>
                      <a:r>
                        <a:rPr lang="ru-RU" sz="1400" b="1" kern="1200" baseline="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средств из вышестоящих бюджетов на реализацию собственных расходных полномочий</a:t>
                      </a:r>
                      <a:endParaRPr lang="ru-RU" sz="1400" b="1" kern="1200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05639"/>
                  </a:ext>
                </a:extLst>
              </a:tr>
              <a:tr h="160041"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5498827"/>
                  </a:ext>
                </a:extLst>
              </a:tr>
              <a:tr h="709745">
                <a:tc>
                  <a:txBody>
                    <a:bodyPr/>
                    <a:lstStyle/>
                    <a:p>
                      <a:pPr marL="447675" marR="0" lvl="0" indent="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Повышение</a:t>
                      </a:r>
                      <a:r>
                        <a:rPr lang="ru-RU" sz="1400" b="1" kern="1200" baseline="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эффективности и результативности бюджетных расходов</a:t>
                      </a:r>
                      <a:endParaRPr lang="ru-RU" sz="1400" b="1" kern="1200" dirty="0" smtClean="0">
                        <a:solidFill>
                          <a:prstClr val="black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4794829"/>
                  </a:ext>
                </a:extLst>
              </a:tr>
              <a:tr h="160041">
                <a:tc>
                  <a:txBody>
                    <a:bodyPr/>
                    <a:lstStyle/>
                    <a:p>
                      <a:pPr marL="447675" marR="0" lvl="0" indent="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" b="1" dirty="0" smtClean="0">
                        <a:solidFill>
                          <a:prstClr val="black"/>
                        </a:solidFill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4297384"/>
                  </a:ext>
                </a:extLst>
              </a:tr>
              <a:tr h="710075">
                <a:tc>
                  <a:txBody>
                    <a:bodyPr/>
                    <a:lstStyle/>
                    <a:p>
                      <a:pPr marL="447675" marR="0" lvl="0" indent="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prstClr val="black"/>
                          </a:solidFill>
                          <a:cs typeface="Times New Roman" panose="02020603050405020304" pitchFamily="18" charset="0"/>
                        </a:rPr>
                        <a:t>Инвентаризация</a:t>
                      </a:r>
                      <a:r>
                        <a:rPr lang="ru-RU" sz="1400" b="1" baseline="0" dirty="0" smtClean="0">
                          <a:solidFill>
                            <a:prstClr val="black"/>
                          </a:solidFill>
                          <a:cs typeface="Times New Roman" panose="02020603050405020304" pitchFamily="18" charset="0"/>
                        </a:rPr>
                        <a:t> расходных полномочий и концентрация ресурсов на приоритетных направлениях</a:t>
                      </a:r>
                      <a:endParaRPr lang="ru-RU" sz="1400" b="1" dirty="0" smtClean="0">
                        <a:solidFill>
                          <a:prstClr val="black"/>
                        </a:solidFill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563775"/>
                  </a:ext>
                </a:extLst>
              </a:tr>
              <a:tr h="160041"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4102842"/>
                  </a:ext>
                </a:extLst>
              </a:tr>
              <a:tr h="710075">
                <a:tc>
                  <a:txBody>
                    <a:bodyPr/>
                    <a:lstStyle/>
                    <a:p>
                      <a:pPr marL="447675" marR="0" lvl="0" indent="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Совершенствование системы закупок, финансового</a:t>
                      </a:r>
                      <a:r>
                        <a:rPr lang="ru-RU" sz="1400" b="1" kern="1200" baseline="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контроля и аудита</a:t>
                      </a:r>
                      <a:endParaRPr lang="ru-RU" sz="1400" b="1" kern="1200" dirty="0" smtClean="0">
                        <a:solidFill>
                          <a:prstClr val="black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072837"/>
                  </a:ext>
                </a:extLst>
              </a:tr>
              <a:tr h="160041"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0638739"/>
                  </a:ext>
                </a:extLst>
              </a:tr>
              <a:tr h="710075">
                <a:tc>
                  <a:txBody>
                    <a:bodyPr/>
                    <a:lstStyle/>
                    <a:p>
                      <a:pPr marL="447675" marR="0" lvl="0" indent="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Проведение</a:t>
                      </a:r>
                      <a:r>
                        <a:rPr lang="ru-RU" sz="1400" b="1" kern="1200" baseline="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взвешенной и ответственной долговой политики</a:t>
                      </a:r>
                      <a:endParaRPr lang="ru-RU" sz="1400" b="1" kern="1200" dirty="0" smtClean="0">
                        <a:solidFill>
                          <a:prstClr val="black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1603252"/>
                  </a:ext>
                </a:extLst>
              </a:tr>
              <a:tr h="162727">
                <a:tc>
                  <a:txBody>
                    <a:bodyPr/>
                    <a:lstStyle/>
                    <a:p>
                      <a:pPr marL="447675" marR="0" lvl="0" indent="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" b="1" kern="1200" dirty="0" smtClean="0">
                        <a:solidFill>
                          <a:prstClr val="black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593962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458656" y="99143"/>
            <a:ext cx="70880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 b="1" cap="all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Основные </a:t>
            </a:r>
            <a:r>
              <a:rPr kumimoji="0" lang="ru-RU" sz="16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задачи бюджетной политики </a:t>
            </a: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на </a:t>
            </a:r>
            <a:r>
              <a:rPr kumimoji="0" lang="ru-RU" sz="16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2026 </a:t>
            </a: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год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728116" y="6531384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</a:p>
        </p:txBody>
      </p:sp>
      <p:sp>
        <p:nvSpPr>
          <p:cNvPr id="11" name="Овал 10"/>
          <p:cNvSpPr/>
          <p:nvPr/>
        </p:nvSpPr>
        <p:spPr>
          <a:xfrm>
            <a:off x="81110" y="437697"/>
            <a:ext cx="540000" cy="507600"/>
          </a:xfrm>
          <a:prstGeom prst="ellipse">
            <a:avLst/>
          </a:prstGeom>
          <a:solidFill>
            <a:srgbClr val="0C626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81110" y="1238361"/>
            <a:ext cx="540000" cy="507082"/>
          </a:xfrm>
          <a:prstGeom prst="ellipse">
            <a:avLst/>
          </a:prstGeom>
          <a:solidFill>
            <a:srgbClr val="0C626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81110" y="2065265"/>
            <a:ext cx="540000" cy="540000"/>
          </a:xfrm>
          <a:prstGeom prst="ellipse">
            <a:avLst/>
          </a:prstGeom>
          <a:solidFill>
            <a:srgbClr val="0C626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81110" y="2898329"/>
            <a:ext cx="540000" cy="540000"/>
          </a:xfrm>
          <a:prstGeom prst="ellipse">
            <a:avLst/>
          </a:prstGeom>
          <a:solidFill>
            <a:srgbClr val="0C626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81110" y="3771036"/>
            <a:ext cx="540000" cy="540000"/>
          </a:xfrm>
          <a:prstGeom prst="ellipse">
            <a:avLst/>
          </a:prstGeom>
          <a:solidFill>
            <a:srgbClr val="0C626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81110" y="4692337"/>
            <a:ext cx="540000" cy="540000"/>
          </a:xfrm>
          <a:prstGeom prst="ellipse">
            <a:avLst/>
          </a:prstGeom>
          <a:solidFill>
            <a:srgbClr val="0C626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81110" y="5565044"/>
            <a:ext cx="540000" cy="540000"/>
          </a:xfrm>
          <a:prstGeom prst="ellipse">
            <a:avLst/>
          </a:prstGeom>
          <a:solidFill>
            <a:srgbClr val="0C626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26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002" y="352442"/>
            <a:ext cx="914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ОСНОВНЫЕ ПАРАМЕТРЫ БЮДЖЕТА ГОРОДА ЛИПЕЦКА НА 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2026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 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2028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ГОДЫ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9951775"/>
              </p:ext>
            </p:extLst>
          </p:nvPr>
        </p:nvGraphicFramePr>
        <p:xfrm>
          <a:off x="246000" y="1563752"/>
          <a:ext cx="11700000" cy="386384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60689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2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5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34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1448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Наименование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2026 год</a:t>
                      </a:r>
                      <a:endParaRPr lang="ru-RU" sz="1600" b="1" i="0" kern="1200" cap="none" baseline="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2027 год</a:t>
                      </a:r>
                      <a:endParaRPr lang="ru-RU" sz="1600" b="1" i="0" kern="1200" cap="none" baseline="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2028 год</a:t>
                      </a:r>
                      <a:endParaRPr lang="ru-RU" sz="1600" b="1" i="0" kern="1200" cap="none" baseline="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3100">
                <a:tc>
                  <a:txBody>
                    <a:bodyPr/>
                    <a:lstStyle/>
                    <a:p>
                      <a:r>
                        <a:rPr lang="ru-RU" sz="3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Доходы</a:t>
                      </a:r>
                      <a:endParaRPr lang="ru-RU" sz="3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A5052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21 239</a:t>
                      </a:r>
                      <a:endParaRPr kumimoji="0" lang="ru-RU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A5052"/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20 533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19 112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marL="0" algn="l" defTabSz="867687" rtl="0" eaLnBrk="1" latinLnBrk="0" hangingPunct="1"/>
                      <a:r>
                        <a:rPr lang="ru-RU" sz="3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Расходы, </a:t>
                      </a:r>
                      <a:r>
                        <a:rPr lang="ru-RU" sz="2400" b="0" i="1" kern="1200" baseline="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из них:</a:t>
                      </a:r>
                      <a:endParaRPr lang="ru-RU" sz="2400" b="0" i="1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21</a:t>
                      </a:r>
                      <a:r>
                        <a:rPr lang="ru-RU" sz="2000" b="1" kern="1200" baseline="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689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20 533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19</a:t>
                      </a:r>
                      <a:r>
                        <a:rPr lang="ru-RU" sz="2000" b="1" kern="1200" baseline="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112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r>
                        <a:rPr lang="ru-RU" sz="2000" b="0" kern="1200" baseline="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условно - утвержденные расходы</a:t>
                      </a:r>
                      <a:endParaRPr lang="ru-RU" sz="2000" b="0" kern="1200" baseline="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0" kern="1200" baseline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434</a:t>
                      </a:r>
                      <a:endParaRPr lang="ru-RU" sz="2000" b="0" kern="1200" baseline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737</a:t>
                      </a:r>
                      <a:endParaRPr lang="ru-RU" sz="2000" b="0" kern="1200" baseline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marL="0" algn="l" defTabSz="867687" rtl="0" eaLnBrk="1" latinLnBrk="0" hangingPunct="1"/>
                      <a:r>
                        <a:rPr lang="ru-RU" sz="3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Дефицит</a:t>
                      </a:r>
                      <a:endParaRPr lang="ru-RU" sz="3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A5052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- 450</a:t>
                      </a:r>
                      <a:endParaRPr kumimoji="0" lang="ru-RU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A5052"/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–</a:t>
                      </a:r>
                      <a:endParaRPr lang="ru-RU" sz="2400" b="1" kern="1200" baseline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–</a:t>
                      </a:r>
                      <a:endParaRPr lang="ru-RU" sz="2400" b="1" kern="1200" baseline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TextBox 22"/>
          <p:cNvSpPr txBox="1"/>
          <p:nvPr/>
        </p:nvSpPr>
        <p:spPr>
          <a:xfrm>
            <a:off x="10926170" y="1110274"/>
            <a:ext cx="1019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347200" y="6492875"/>
            <a:ext cx="2844800" cy="365125"/>
          </a:xfrm>
        </p:spPr>
        <p:txBody>
          <a:bodyPr/>
          <a:lstStyle/>
          <a:p>
            <a:r>
              <a:rPr lang="ru-RU" dirty="0" smtClean="0"/>
              <a:t>16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127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9918876"/>
              </p:ext>
            </p:extLst>
          </p:nvPr>
        </p:nvGraphicFramePr>
        <p:xfrm>
          <a:off x="307911" y="948026"/>
          <a:ext cx="11448662" cy="5460119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5247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03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17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17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5029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Наименование</a:t>
                      </a:r>
                      <a:endParaRPr lang="ru-RU" sz="1600" b="0" i="0" kern="1200" cap="none" baseline="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2026 год</a:t>
                      </a:r>
                      <a:endParaRPr lang="ru-RU" sz="1600" b="0" i="0" kern="1200" cap="none" baseline="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2027 год</a:t>
                      </a:r>
                      <a:endParaRPr lang="ru-RU" sz="1600" b="0" i="0" kern="1200" cap="none" baseline="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2028 год</a:t>
                      </a:r>
                      <a:endParaRPr lang="ru-RU" sz="1600" b="0" i="0" kern="1200" cap="none" baseline="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957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Доходы всего, </a:t>
                      </a:r>
                    </a:p>
                    <a:p>
                      <a:r>
                        <a:rPr lang="ru-RU" sz="1600" b="0" i="1" kern="1200" baseline="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в том числе:</a:t>
                      </a:r>
                      <a:endParaRPr lang="ru-RU" sz="1600" b="0" i="1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21 239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20 533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19 112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2806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налоговые</a:t>
                      </a:r>
                      <a:r>
                        <a:rPr lang="ru-RU" sz="1600" b="0" i="1" kern="1200" baseline="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и</a:t>
                      </a: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неналоговые доходы</a:t>
                      </a:r>
                      <a:br>
                        <a:rPr lang="ru-RU" sz="1600" b="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</a:br>
                      <a:endParaRPr lang="ru-RU" sz="1000" b="0" i="1" kern="1200" dirty="0" smtClean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kumimoji="0" lang="ru-RU" sz="1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норматив отчислений от НДФЛ (основной КБК), %</a:t>
                      </a:r>
                      <a:endParaRPr kumimoji="0" lang="ru-RU" sz="1400" b="1" i="1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8 315</a:t>
                      </a:r>
                    </a:p>
                    <a:p>
                      <a:pPr algn="ctr"/>
                      <a:endParaRPr kumimoji="0" lang="ru-RU" sz="1400" b="1" i="1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  <a:p>
                      <a:pPr algn="ctr"/>
                      <a:r>
                        <a:rPr kumimoji="0" lang="ru-RU" sz="1400" b="1" i="1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17,5</a:t>
                      </a: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8 408</a:t>
                      </a:r>
                    </a:p>
                    <a:p>
                      <a:pPr algn="ctr"/>
                      <a:endParaRPr lang="ru-RU" sz="1600" i="1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17,4</a:t>
                      </a:r>
                      <a:endParaRPr kumimoji="0" lang="ru-RU" sz="1400" b="1" i="1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8 542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/>
                      </a:r>
                      <a:br>
                        <a:rPr lang="ru-RU" sz="160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</a:br>
                      <a:r>
                        <a:rPr lang="ru-RU" sz="1400" b="1" i="1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16,9</a:t>
                      </a:r>
                      <a:endParaRPr kumimoji="0" lang="ru-RU" sz="1400" b="1" i="1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835">
                <a:tc>
                  <a:txBody>
                    <a:bodyPr/>
                    <a:lstStyle/>
                    <a:p>
                      <a:pPr marL="285750" marR="0" lvl="0" indent="-28575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безвозмездные поступления</a:t>
                      </a: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12 924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12 125</a:t>
                      </a:r>
                      <a:endParaRPr lang="ru-RU" sz="1600" b="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10 569</a:t>
                      </a:r>
                      <a:endParaRPr lang="ru-RU" sz="1600" b="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558034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 sz="100" b="0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3957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Расходы всего, </a:t>
                      </a:r>
                    </a:p>
                    <a:p>
                      <a:r>
                        <a:rPr lang="ru-RU" sz="1600" b="0" i="1" kern="1200" baseline="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из них:</a:t>
                      </a:r>
                      <a:endParaRPr lang="ru-RU" sz="1600" b="0" i="1" kern="1200" baseline="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21 689</a:t>
                      </a: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20 533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19 112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749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условно-утвержденные</a:t>
                      </a:r>
                      <a:endParaRPr lang="ru-RU" sz="1600" b="0" i="1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</a:t>
                      </a: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434</a:t>
                      </a:r>
                      <a:endParaRPr lang="ru-RU" sz="160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737</a:t>
                      </a:r>
                      <a:endParaRPr lang="ru-RU" sz="160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0844865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 sz="100" b="0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625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Дефицит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- 450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–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–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000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Источники финансирования дефицита:</a:t>
                      </a:r>
                      <a:endParaRPr lang="ru-RU" sz="18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8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8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8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9900">
                <a:tc>
                  <a:txBody>
                    <a:bodyPr/>
                    <a:lstStyle/>
                    <a:p>
                      <a:pPr marL="0" marR="0" lvl="0" indent="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 заемные средства</a:t>
                      </a:r>
                      <a:endParaRPr lang="ru-RU" sz="16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300</a:t>
                      </a:r>
                      <a:endParaRPr lang="ru-RU" sz="160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</a:t>
                      </a:r>
                      <a:endParaRPr lang="ru-RU" sz="160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</a:t>
                      </a:r>
                      <a:endParaRPr lang="ru-RU" sz="160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6330">
                <a:tc>
                  <a:txBody>
                    <a:bodyPr/>
                    <a:lstStyle/>
                    <a:p>
                      <a:pPr marL="0" marR="0" lvl="0" indent="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 остатки средств на счете бюджета</a:t>
                      </a:r>
                      <a:endParaRPr lang="ru-RU" sz="16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150</a:t>
                      </a:r>
                      <a:endParaRPr lang="ru-RU" sz="160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i="1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i="1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9" name="Текст 2"/>
          <p:cNvSpPr txBox="1">
            <a:spLocks/>
          </p:cNvSpPr>
          <p:nvPr/>
        </p:nvSpPr>
        <p:spPr>
          <a:xfrm>
            <a:off x="1825366" y="109063"/>
            <a:ext cx="8615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ПРОЕКТ БЮДЖЕТА ГОРОДА ЛИПЕЦКА НА 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2026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ГОД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И ПЛАНОВЫЙ ПЕРИОД 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2027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И 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2028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ГОДОВ</a:t>
            </a:r>
          </a:p>
        </p:txBody>
      </p:sp>
      <p:sp>
        <p:nvSpPr>
          <p:cNvPr id="7" name="TextBox 22"/>
          <p:cNvSpPr txBox="1"/>
          <p:nvPr/>
        </p:nvSpPr>
        <p:spPr>
          <a:xfrm>
            <a:off x="10877026" y="653749"/>
            <a:ext cx="1019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347200" y="6492875"/>
            <a:ext cx="28448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3426289" y="2860895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>
                  <a:extLst>
                    <a:ext uri="{9D8B030D-6E8A-4147-A177-3AD203B41FA5}">
                      <a16:colId xmlns:a16="http://schemas.microsoft.com/office/drawing/2014/main" val="284750800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mpd="sng">
                      <a:solidFill>
                        <a:schemeClr val="bg1"/>
                      </a:solidFill>
                      <a:prstDash val="solid"/>
                    </a:lnL>
                    <a:lnR w="3175" cmpd="sng">
                      <a:solidFill>
                        <a:schemeClr val="bg1"/>
                      </a:solidFill>
                      <a:prstDash val="solid"/>
                    </a:lnR>
                    <a:lnT w="3175" cmpd="sng">
                      <a:solidFill>
                        <a:schemeClr val="bg1"/>
                      </a:solidFill>
                      <a:prstDash val="solid"/>
                    </a:lnT>
                    <a:lnB w="3175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51853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708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1"/>
          <p:cNvSpPr txBox="1"/>
          <p:nvPr/>
        </p:nvSpPr>
        <p:spPr>
          <a:xfrm>
            <a:off x="2645478" y="593662"/>
            <a:ext cx="2845708" cy="28424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sng" strike="noStrike" kern="1200" cap="none" spc="0" normalizeH="0" baseline="0" noProof="0" dirty="0">
              <a:ln>
                <a:noFill/>
              </a:ln>
              <a:solidFill>
                <a:srgbClr val="0C6264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191987" y="2105552"/>
            <a:ext cx="217504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2" name="Текст 2"/>
          <p:cNvSpPr txBox="1">
            <a:spLocks/>
          </p:cNvSpPr>
          <p:nvPr/>
        </p:nvSpPr>
        <p:spPr>
          <a:xfrm>
            <a:off x="660451" y="143138"/>
            <a:ext cx="11005769" cy="41067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ОБЪЕМ НАЛОГОВЫХ И НЕНАЛОГОВЫХ ДОХОДОВ  БЮДЖЕТА ГОРОДА ЛИПЕЦКА НА 2026 ГОД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graphicFrame>
        <p:nvGraphicFramePr>
          <p:cNvPr id="47" name="Таблица 46"/>
          <p:cNvGraphicFramePr>
            <a:graphicFrameLocks noGrp="1"/>
          </p:cNvGraphicFramePr>
          <p:nvPr>
            <p:extLst/>
          </p:nvPr>
        </p:nvGraphicFramePr>
        <p:xfrm>
          <a:off x="434648" y="953016"/>
          <a:ext cx="11231572" cy="13113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928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99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42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389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Наименование</a:t>
                      </a:r>
                      <a:endParaRPr lang="ru-RU" sz="1800" b="1" kern="1200" dirty="0">
                        <a:solidFill>
                          <a:schemeClr val="bg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2025 год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первоначальный план</a:t>
                      </a:r>
                    </a:p>
                  </a:txBody>
                  <a:tcPr marL="99593" marR="99593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2026 год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проект бюджета</a:t>
                      </a:r>
                      <a:endParaRPr lang="ru-RU" sz="1800" b="1" kern="1200" dirty="0">
                        <a:solidFill>
                          <a:schemeClr val="bg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12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Налоговые</a:t>
                      </a:r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 и неналоговые доходы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17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8 185</a:t>
                      </a:r>
                      <a:endParaRPr lang="ru-RU" sz="2400" b="1" kern="120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17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8 315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17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TextBox 22"/>
          <p:cNvSpPr txBox="1"/>
          <p:nvPr/>
        </p:nvSpPr>
        <p:spPr>
          <a:xfrm>
            <a:off x="10567638" y="646378"/>
            <a:ext cx="11592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367028" y="6489738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831F62-12A7-43E1-96D5-4D758D12791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22"/>
          <p:cNvSpPr txBox="1"/>
          <p:nvPr/>
        </p:nvSpPr>
        <p:spPr>
          <a:xfrm>
            <a:off x="5824703" y="2423916"/>
            <a:ext cx="57068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all" spc="0" normalizeH="0" baseline="0" noProof="0" dirty="0" smtClean="0">
                <a:ln>
                  <a:noFill/>
                </a:ln>
                <a:solidFill>
                  <a:srgbClr val="0C6264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Налог на доходы </a:t>
            </a:r>
            <a:r>
              <a:rPr kumimoji="0" lang="ru-RU" sz="1600" b="0" i="0" u="none" strike="noStrike" kern="1200" cap="all" spc="0" normalizeH="0" baseline="0" noProof="0" dirty="0">
                <a:ln>
                  <a:noFill/>
                </a:ln>
                <a:solidFill>
                  <a:srgbClr val="0C6264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физических лиц</a:t>
            </a:r>
          </a:p>
        </p:txBody>
      </p:sp>
      <p:sp>
        <p:nvSpPr>
          <p:cNvPr id="32" name="TextBox 1"/>
          <p:cNvSpPr txBox="1"/>
          <p:nvPr/>
        </p:nvSpPr>
        <p:spPr>
          <a:xfrm>
            <a:off x="569218" y="2436519"/>
            <a:ext cx="4401696" cy="68525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 w="9525">
                  <a:noFill/>
                </a:ln>
                <a:solidFill>
                  <a:srgbClr val="0C6264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СТРУКТУРА НАЛОГОВЫХ И НЕНАЛОГОВЫХ ДОХОДОВ</a:t>
            </a:r>
            <a:endParaRPr kumimoji="0" lang="ru-RU" sz="1600" b="0" i="0" u="none" strike="noStrike" kern="1200" cap="none" spc="0" normalizeH="0" baseline="0" noProof="0" dirty="0">
              <a:ln w="9525">
                <a:noFill/>
              </a:ln>
              <a:solidFill>
                <a:srgbClr val="0C6264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6" name="Диаграмма 5"/>
          <p:cNvGraphicFramePr/>
          <p:nvPr>
            <p:extLst/>
          </p:nvPr>
        </p:nvGraphicFramePr>
        <p:xfrm>
          <a:off x="6151786" y="1725990"/>
          <a:ext cx="4795057" cy="409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7" name="Группа 6"/>
          <p:cNvGrpSpPr/>
          <p:nvPr/>
        </p:nvGrpSpPr>
        <p:grpSpPr>
          <a:xfrm>
            <a:off x="147400" y="3172038"/>
            <a:ext cx="4439070" cy="2909713"/>
            <a:chOff x="0" y="3552507"/>
            <a:chExt cx="3966621" cy="2679826"/>
          </a:xfrm>
        </p:grpSpPr>
        <p:graphicFrame>
          <p:nvGraphicFramePr>
            <p:cNvPr id="12" name="Диаграмма 11"/>
            <p:cNvGraphicFramePr/>
            <p:nvPr>
              <p:extLst/>
            </p:nvPr>
          </p:nvGraphicFramePr>
          <p:xfrm>
            <a:off x="0" y="3552507"/>
            <a:ext cx="3966621" cy="26798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4" name="TextBox 13"/>
            <p:cNvSpPr txBox="1"/>
            <p:nvPr/>
          </p:nvSpPr>
          <p:spPr>
            <a:xfrm>
              <a:off x="2693631" y="4600723"/>
              <a:ext cx="1263756" cy="400105"/>
            </a:xfrm>
            <a:prstGeom prst="rect">
              <a:avLst/>
            </a:prstGeom>
            <a:noFill/>
          </p:spPr>
          <p:txBody>
            <a:bodyPr wrap="square" lIns="91424" tIns="45718" rIns="91424" bIns="45718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A5052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56%</a:t>
              </a:r>
              <a:endPara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A5052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247263" y="4692367"/>
              <a:ext cx="1263756" cy="400105"/>
            </a:xfrm>
            <a:prstGeom prst="rect">
              <a:avLst/>
            </a:prstGeom>
            <a:noFill/>
          </p:spPr>
          <p:txBody>
            <a:bodyPr wrap="square" lIns="91424" tIns="45718" rIns="91424" bIns="45718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44%</a:t>
              </a:r>
              <a:endPara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-80747" y="4102781"/>
            <a:ext cx="1583062" cy="862469"/>
            <a:chOff x="-652547" y="1368686"/>
            <a:chExt cx="1757422" cy="862469"/>
          </a:xfrm>
        </p:grpSpPr>
        <p:cxnSp>
          <p:nvCxnSpPr>
            <p:cNvPr id="36" name="Прямая соединительная линия 35"/>
            <p:cNvCxnSpPr/>
            <p:nvPr/>
          </p:nvCxnSpPr>
          <p:spPr>
            <a:xfrm rot="10800000" flipH="1" flipV="1">
              <a:off x="-293903" y="2231155"/>
              <a:ext cx="1398778" cy="0"/>
            </a:xfrm>
            <a:prstGeom prst="line">
              <a:avLst/>
            </a:prstGeom>
            <a:ln>
              <a:solidFill>
                <a:srgbClr val="0A5052"/>
              </a:solidFill>
              <a:head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Прямоугольник 36"/>
            <p:cNvSpPr/>
            <p:nvPr/>
          </p:nvSpPr>
          <p:spPr>
            <a:xfrm>
              <a:off x="-652547" y="1368686"/>
              <a:ext cx="175742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0" cap="none" spc="0" normalizeH="0" baseline="0" noProof="0" dirty="0" smtClean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прочие доходные источники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7098562" y="5368821"/>
            <a:ext cx="3597049" cy="338554"/>
            <a:chOff x="7361841" y="3200165"/>
            <a:chExt cx="3597049" cy="338554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9177452" y="3200165"/>
              <a:ext cx="178143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0" cap="none" spc="0" normalizeH="0" baseline="0" noProof="0" dirty="0" smtClean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2026 год </a:t>
              </a: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7361841" y="3200165"/>
              <a:ext cx="178143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0" cap="none" spc="0" normalizeH="0" baseline="0" noProof="0" dirty="0" smtClean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2025 год </a:t>
              </a: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3893770" y="4134457"/>
            <a:ext cx="1981695" cy="352365"/>
            <a:chOff x="3801000" y="2540132"/>
            <a:chExt cx="1981695" cy="352365"/>
          </a:xfrm>
        </p:grpSpPr>
        <p:cxnSp>
          <p:nvCxnSpPr>
            <p:cNvPr id="16" name="Прямая соединительная линия 15"/>
            <p:cNvCxnSpPr/>
            <p:nvPr/>
          </p:nvCxnSpPr>
          <p:spPr>
            <a:xfrm rot="10800000" flipV="1">
              <a:off x="3801000" y="2892497"/>
              <a:ext cx="1152000" cy="0"/>
            </a:xfrm>
            <a:prstGeom prst="line">
              <a:avLst/>
            </a:prstGeom>
            <a:ln>
              <a:solidFill>
                <a:srgbClr val="0A5052"/>
              </a:solidFill>
              <a:head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Прямоугольник 16"/>
            <p:cNvSpPr/>
            <p:nvPr/>
          </p:nvSpPr>
          <p:spPr>
            <a:xfrm>
              <a:off x="4001257" y="2540132"/>
              <a:ext cx="178143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0" cap="none" spc="0" normalizeH="0" baseline="0" noProof="0" dirty="0" smtClean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НДФЛ</a:t>
              </a:r>
              <a:endParaRPr kumimoji="0" lang="ru-RU" sz="1800" b="0" i="0" u="none" strike="noStrike" kern="0" cap="none" spc="0" normalizeH="0" baseline="0" noProof="0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  <p:grpSp>
        <p:nvGrpSpPr>
          <p:cNvPr id="78" name="Группа 77"/>
          <p:cNvGrpSpPr/>
          <p:nvPr/>
        </p:nvGrpSpPr>
        <p:grpSpPr>
          <a:xfrm>
            <a:off x="5491186" y="5827310"/>
            <a:ext cx="7043822" cy="1005801"/>
            <a:chOff x="930881" y="5992048"/>
            <a:chExt cx="7043822" cy="1005801"/>
          </a:xfrm>
        </p:grpSpPr>
        <p:grpSp>
          <p:nvGrpSpPr>
            <p:cNvPr id="72" name="Группа 71"/>
            <p:cNvGrpSpPr/>
            <p:nvPr/>
          </p:nvGrpSpPr>
          <p:grpSpPr>
            <a:xfrm>
              <a:off x="1341656" y="5992048"/>
              <a:ext cx="6633047" cy="432000"/>
              <a:chOff x="5059632" y="3343825"/>
              <a:chExt cx="6633047" cy="432000"/>
            </a:xfrm>
          </p:grpSpPr>
          <p:sp>
            <p:nvSpPr>
              <p:cNvPr id="71" name="Пятиугольник 70"/>
              <p:cNvSpPr/>
              <p:nvPr/>
            </p:nvSpPr>
            <p:spPr>
              <a:xfrm>
                <a:off x="5059632" y="3343825"/>
                <a:ext cx="5976000" cy="432000"/>
              </a:xfrm>
              <a:prstGeom prst="homePlate">
                <a:avLst/>
              </a:prstGeom>
              <a:solidFill>
                <a:srgbClr val="0C626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Прямоугольник 65"/>
              <p:cNvSpPr/>
              <p:nvPr/>
            </p:nvSpPr>
            <p:spPr>
              <a:xfrm>
                <a:off x="5397497" y="3390266"/>
                <a:ext cx="6295182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Учтен темп роста ФОТ - 109,4%</a:t>
                </a:r>
                <a:endParaRPr kumimoji="0" lang="ru-RU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73" name="Группа 72"/>
            <p:cNvGrpSpPr/>
            <p:nvPr/>
          </p:nvGrpSpPr>
          <p:grpSpPr>
            <a:xfrm>
              <a:off x="1382656" y="6413074"/>
              <a:ext cx="5976000" cy="584775"/>
              <a:chOff x="5080186" y="2996642"/>
              <a:chExt cx="5976000" cy="584775"/>
            </a:xfrm>
          </p:grpSpPr>
          <p:sp>
            <p:nvSpPr>
              <p:cNvPr id="74" name="Пятиугольник 73"/>
              <p:cNvSpPr/>
              <p:nvPr/>
            </p:nvSpPr>
            <p:spPr>
              <a:xfrm>
                <a:off x="5080186" y="3069279"/>
                <a:ext cx="5976000" cy="468000"/>
              </a:xfrm>
              <a:prstGeom prst="homePlate">
                <a:avLst/>
              </a:prstGeom>
              <a:solidFill>
                <a:srgbClr val="0C626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Прямоугольник 74"/>
              <p:cNvSpPr/>
              <p:nvPr/>
            </p:nvSpPr>
            <p:spPr>
              <a:xfrm>
                <a:off x="5359316" y="2996642"/>
                <a:ext cx="558929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Снижение дополнительных нормативов отчислений от НДФЛ, </a:t>
                </a:r>
                <a:r>
                  <a:rPr kumimoji="0" lang="ru-RU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в 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том числе по основному с </a:t>
                </a:r>
                <a:r>
                  <a:rPr kumimoji="0" lang="ru-RU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7,9 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% до </a:t>
                </a:r>
                <a:r>
                  <a:rPr kumimoji="0" lang="ru-RU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2,5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%</a:t>
                </a:r>
              </a:p>
            </p:txBody>
          </p:sp>
        </p:grpSp>
        <p:grpSp>
          <p:nvGrpSpPr>
            <p:cNvPr id="76" name="Группа 75"/>
            <p:cNvGrpSpPr/>
            <p:nvPr/>
          </p:nvGrpSpPr>
          <p:grpSpPr>
            <a:xfrm>
              <a:off x="933905" y="6013561"/>
              <a:ext cx="745616" cy="347843"/>
              <a:chOff x="1390927" y="6051062"/>
              <a:chExt cx="745616" cy="347843"/>
            </a:xfrm>
          </p:grpSpPr>
          <p:sp>
            <p:nvSpPr>
              <p:cNvPr id="64" name="Скругленный прямоугольник 63"/>
              <p:cNvSpPr/>
              <p:nvPr/>
            </p:nvSpPr>
            <p:spPr>
              <a:xfrm>
                <a:off x="1390927" y="6091628"/>
                <a:ext cx="616660" cy="307277"/>
              </a:xfrm>
              <a:prstGeom prst="roundRect">
                <a:avLst>
                  <a:gd name="adj" fmla="val 10000"/>
                </a:avLst>
              </a:prstGeom>
              <a:solidFill>
                <a:srgbClr val="91D150"/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2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2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65" name="TextBox 64"/>
              <p:cNvSpPr txBox="1"/>
              <p:nvPr/>
            </p:nvSpPr>
            <p:spPr>
              <a:xfrm>
                <a:off x="1542761" y="6051062"/>
                <a:ext cx="59378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1</a:t>
                </a:r>
                <a:endPara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77" name="Группа 76"/>
            <p:cNvGrpSpPr/>
            <p:nvPr/>
          </p:nvGrpSpPr>
          <p:grpSpPr>
            <a:xfrm>
              <a:off x="930881" y="6520742"/>
              <a:ext cx="616660" cy="341487"/>
              <a:chOff x="978247" y="6722782"/>
              <a:chExt cx="616660" cy="341487"/>
            </a:xfrm>
          </p:grpSpPr>
          <p:sp>
            <p:nvSpPr>
              <p:cNvPr id="68" name="Скругленный прямоугольник 67"/>
              <p:cNvSpPr/>
              <p:nvPr/>
            </p:nvSpPr>
            <p:spPr>
              <a:xfrm>
                <a:off x="978247" y="6761788"/>
                <a:ext cx="616660" cy="302481"/>
              </a:xfrm>
              <a:prstGeom prst="roundRect">
                <a:avLst>
                  <a:gd name="adj" fmla="val 10000"/>
                </a:avLst>
              </a:prstGeom>
              <a:solidFill>
                <a:srgbClr val="91D150"/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2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2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69" name="TextBox 68"/>
              <p:cNvSpPr txBox="1"/>
              <p:nvPr/>
            </p:nvSpPr>
            <p:spPr>
              <a:xfrm>
                <a:off x="1143132" y="6722782"/>
                <a:ext cx="28689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2</a:t>
                </a:r>
                <a:endPara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</p:grpSp>
      </p:grpSp>
      <p:cxnSp>
        <p:nvCxnSpPr>
          <p:cNvPr id="38" name="Прямая соединительная линия 37"/>
          <p:cNvCxnSpPr/>
          <p:nvPr/>
        </p:nvCxnSpPr>
        <p:spPr>
          <a:xfrm>
            <a:off x="8226992" y="3363832"/>
            <a:ext cx="574173" cy="379424"/>
          </a:xfrm>
          <a:prstGeom prst="line">
            <a:avLst/>
          </a:prstGeom>
          <a:ln w="19050">
            <a:solidFill>
              <a:srgbClr val="C0000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07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object 2"/>
          <p:cNvSpPr/>
          <p:nvPr/>
        </p:nvSpPr>
        <p:spPr>
          <a:xfrm>
            <a:off x="253292" y="585321"/>
            <a:ext cx="6487206" cy="2790848"/>
          </a:xfrm>
          <a:custGeom>
            <a:avLst/>
            <a:gdLst/>
            <a:ahLst/>
            <a:cxnLst/>
            <a:rect l="l" t="t" r="r" b="b"/>
            <a:pathLst>
              <a:path w="9522460" h="9360535">
                <a:moveTo>
                  <a:pt x="0" y="9360001"/>
                </a:moveTo>
                <a:lnTo>
                  <a:pt x="9522002" y="9360001"/>
                </a:lnTo>
                <a:lnTo>
                  <a:pt x="9522002" y="0"/>
                </a:lnTo>
                <a:lnTo>
                  <a:pt x="0" y="0"/>
                </a:lnTo>
                <a:lnTo>
                  <a:pt x="0" y="9360001"/>
                </a:lnTo>
                <a:close/>
              </a:path>
            </a:pathLst>
          </a:custGeom>
          <a:noFill/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"/>
          <p:cNvSpPr txBox="1"/>
          <p:nvPr/>
        </p:nvSpPr>
        <p:spPr>
          <a:xfrm>
            <a:off x="2407490" y="3866540"/>
            <a:ext cx="5973417" cy="27768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sng" strike="noStrike" kern="1200" cap="none" spc="0" normalizeH="0" baseline="0" noProof="0" dirty="0">
              <a:ln>
                <a:noFill/>
              </a:ln>
              <a:solidFill>
                <a:srgbClr val="0C6264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4" name="TextBox 1"/>
          <p:cNvSpPr txBox="1"/>
          <p:nvPr/>
        </p:nvSpPr>
        <p:spPr>
          <a:xfrm>
            <a:off x="2645478" y="593662"/>
            <a:ext cx="2845708" cy="28424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sng" strike="noStrike" kern="1200" cap="none" spc="0" normalizeH="0" baseline="0" noProof="0" dirty="0">
              <a:ln>
                <a:noFill/>
              </a:ln>
              <a:solidFill>
                <a:srgbClr val="0C6264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191987" y="2105552"/>
            <a:ext cx="217504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2" name="Текст 2"/>
          <p:cNvSpPr txBox="1">
            <a:spLocks/>
          </p:cNvSpPr>
          <p:nvPr/>
        </p:nvSpPr>
        <p:spPr>
          <a:xfrm>
            <a:off x="256072" y="80631"/>
            <a:ext cx="11909283" cy="41067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ОБЪЕМ НАЛОГОВЫХ И НЕНАЛОГОВЫХ ДОХОДОВ  БЮДЖЕТА ГОРОДА ЛИПЕЦКА НА 2026-2028 ГОДЫ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graphicFrame>
        <p:nvGraphicFramePr>
          <p:cNvPr id="47" name="Таблица 46"/>
          <p:cNvGraphicFramePr>
            <a:graphicFrameLocks noGrp="1"/>
          </p:cNvGraphicFramePr>
          <p:nvPr>
            <p:extLst/>
          </p:nvPr>
        </p:nvGraphicFramePr>
        <p:xfrm>
          <a:off x="316600" y="941832"/>
          <a:ext cx="11460871" cy="438219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3597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74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80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5534">
                  <a:extLst>
                    <a:ext uri="{9D8B030D-6E8A-4147-A177-3AD203B41FA5}">
                      <a16:colId xmlns:a16="http://schemas.microsoft.com/office/drawing/2014/main" val="1494264920"/>
                    </a:ext>
                  </a:extLst>
                </a:gridCol>
              </a:tblGrid>
              <a:tr h="93402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Наименование</a:t>
                      </a:r>
                      <a:endParaRPr lang="ru-RU" sz="1800" b="1" kern="1200" dirty="0">
                        <a:solidFill>
                          <a:schemeClr val="bg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2026 год</a:t>
                      </a:r>
                      <a:endParaRPr lang="ru-RU" sz="1800" b="1" kern="1200" dirty="0">
                        <a:solidFill>
                          <a:schemeClr val="bg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2027 год</a:t>
                      </a:r>
                      <a:endParaRPr lang="ru-RU" sz="1800" b="1" kern="1200" dirty="0">
                        <a:solidFill>
                          <a:schemeClr val="bg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2028 год</a:t>
                      </a:r>
                      <a:endParaRPr lang="ru-RU" sz="1800" b="1" kern="1200" dirty="0">
                        <a:solidFill>
                          <a:schemeClr val="bg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302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Налоговые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 и неналоговые доходы</a:t>
                      </a:r>
                      <a:r>
                        <a:rPr lang="ru-RU" sz="1600" b="1" kern="1200" baseline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, 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600" b="1" kern="1200" baseline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из них: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8 315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8 408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8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 542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5061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налог на доходы физических лиц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      </a:t>
                      </a:r>
                      <a:r>
                        <a:rPr kumimoji="0" lang="ru-RU" sz="1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норматив отчислений основной, %</a:t>
                      </a:r>
                    </a:p>
                  </a:txBody>
                  <a:tcPr marL="99593" marR="99593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 smtClean="0">
                          <a:solidFill>
                            <a:schemeClr val="tx1"/>
                          </a:solidFill>
                          <a:effectLst/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4 669</a:t>
                      </a:r>
                    </a:p>
                    <a:p>
                      <a:pPr algn="ctr"/>
                      <a:endParaRPr lang="ru-RU" sz="1600" b="0" i="0" dirty="0" smtClean="0">
                        <a:solidFill>
                          <a:schemeClr val="tx1"/>
                        </a:solidFill>
                        <a:effectLst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4 673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4 750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4135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600" b="0" dirty="0" smtClean="0"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упрощенная система налогообложения</a:t>
                      </a:r>
                      <a:endParaRPr lang="ru-RU" sz="1600" b="0" dirty="0"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87637" marR="87637" marT="40047" marB="40047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699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726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756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1374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налог, взимаемый в связи с применением патентной системы налогообложения</a:t>
                      </a:r>
                    </a:p>
                  </a:txBody>
                  <a:tcPr marL="87637" marR="87637" marT="40047" marB="40047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132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141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149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5238358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налог на имущество физических лиц</a:t>
                      </a:r>
                    </a:p>
                  </a:txBody>
                  <a:tcPr marL="99593" marR="99593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699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705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711</a:t>
                      </a: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земельный налог</a:t>
                      </a:r>
                    </a:p>
                  </a:txBody>
                  <a:tcPr marL="99593" marR="99593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1 043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1 058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1 070</a:t>
                      </a: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9359824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600" b="0" kern="1200" baseline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неналоговые доходы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651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616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605</a:t>
                      </a: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431793"/>
                  </a:ext>
                </a:extLst>
              </a:tr>
            </a:tbl>
          </a:graphicData>
        </a:graphic>
      </p:graphicFrame>
      <p:sp>
        <p:nvSpPr>
          <p:cNvPr id="10" name="TextBox 22"/>
          <p:cNvSpPr txBox="1"/>
          <p:nvPr/>
        </p:nvSpPr>
        <p:spPr>
          <a:xfrm>
            <a:off x="10757641" y="600911"/>
            <a:ext cx="1019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551172" y="2793685"/>
            <a:ext cx="5052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 smtClean="0">
                <a:solidFill>
                  <a:srgbClr val="C00000"/>
                </a:solidFill>
              </a:rPr>
              <a:t>17,5</a:t>
            </a:r>
            <a:endParaRPr lang="ru-RU" sz="1400" b="1" i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661459" y="2793684"/>
            <a:ext cx="5036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 smtClean="0">
                <a:solidFill>
                  <a:srgbClr val="C00000"/>
                </a:solidFill>
              </a:rPr>
              <a:t>17,4</a:t>
            </a:r>
            <a:endParaRPr lang="ru-RU" sz="1400" b="1" i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10645925" y="2774020"/>
            <a:ext cx="517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 smtClean="0">
                <a:solidFill>
                  <a:srgbClr val="C00000"/>
                </a:solidFill>
              </a:rPr>
              <a:t>16,9</a:t>
            </a:r>
            <a:endParaRPr lang="ru-RU" sz="1400" b="1" i="1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67028" y="6452724"/>
            <a:ext cx="2743200" cy="365125"/>
          </a:xfrm>
        </p:spPr>
        <p:txBody>
          <a:bodyPr/>
          <a:lstStyle/>
          <a:p>
            <a:fld id="{C6C2EE95-323D-4F3C-B431-882863C725A8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29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7796707"/>
              </p:ext>
            </p:extLst>
          </p:nvPr>
        </p:nvGraphicFramePr>
        <p:xfrm>
          <a:off x="284113" y="1194585"/>
          <a:ext cx="11420206" cy="4454381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44067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19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00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14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6629"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0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Наименование</a:t>
                      </a:r>
                      <a:endParaRPr lang="ru-RU" sz="2000" b="0" i="0" kern="1200" cap="none" baseline="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0" i="1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Сумма (уд. вес, 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000" b="0" i="0" kern="1200" cap="none" baseline="0" dirty="0" smtClean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000" b="0" i="1" kern="1200" cap="none" baseline="0" dirty="0" smtClean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8175571"/>
                  </a:ext>
                </a:extLst>
              </a:tr>
              <a:tr h="9144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0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2026 год</a:t>
                      </a:r>
                      <a:endParaRPr lang="ru-RU" sz="2000" b="0" i="0" kern="1200" cap="none" baseline="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0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2027 год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2028 год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5015886"/>
                  </a:ext>
                </a:extLst>
              </a:tr>
              <a:tr h="719699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Доходы всего, </a:t>
                      </a:r>
                    </a:p>
                    <a:p>
                      <a:r>
                        <a:rPr lang="ru-RU" sz="1600" b="0" i="1" kern="1200" baseline="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в том числе:</a:t>
                      </a:r>
                      <a:endParaRPr lang="ru-RU" sz="1600" b="0" i="1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21 239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20 533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19 112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5976">
                <a:tc>
                  <a:txBody>
                    <a:bodyPr/>
                    <a:lstStyle/>
                    <a:p>
                      <a:pPr marL="285750" marR="0" lvl="0" indent="-28575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налоговые и неналоговые доходы</a:t>
                      </a: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i="1" kern="120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8 315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(39%)</a:t>
                      </a:r>
                      <a:endParaRPr lang="ru-RU" sz="1600" b="0" i="1" kern="120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8 408</a:t>
                      </a:r>
                    </a:p>
                    <a:p>
                      <a:pPr algn="ctr"/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(41%)</a:t>
                      </a:r>
                      <a:endParaRPr lang="ru-RU" sz="1600" b="0" i="1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8</a:t>
                      </a:r>
                      <a:r>
                        <a:rPr lang="ru-RU" sz="1800" b="1" i="1" baseline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 542</a:t>
                      </a:r>
                    </a:p>
                    <a:p>
                      <a:pPr algn="ctr"/>
                      <a:r>
                        <a:rPr lang="ru-RU" sz="1600" b="0" i="1" baseline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(45%)</a:t>
                      </a:r>
                    </a:p>
                  </a:txBody>
                  <a:tcPr marL="99593" marR="99593"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7749032"/>
                  </a:ext>
                </a:extLst>
              </a:tr>
              <a:tr h="425976">
                <a:tc>
                  <a:txBody>
                    <a:bodyPr/>
                    <a:lstStyle/>
                    <a:p>
                      <a:pPr marL="285750" marR="0" lvl="0" indent="-28575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безвозмездные поступления</a:t>
                      </a: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12 924 </a:t>
                      </a:r>
                    </a:p>
                    <a:p>
                      <a:pPr algn="ctr"/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(61%)</a:t>
                      </a:r>
                      <a:endParaRPr lang="ru-RU" sz="1600" b="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12 125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(59%)</a:t>
                      </a:r>
                      <a:endParaRPr lang="ru-RU" sz="1600" b="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10 569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(55%)</a:t>
                      </a:r>
                      <a:endParaRPr lang="ru-RU" sz="1600" b="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5580340"/>
                  </a:ext>
                </a:extLst>
              </a:tr>
              <a:tr h="401614">
                <a:tc>
                  <a:txBody>
                    <a:bodyPr/>
                    <a:lstStyle/>
                    <a:p>
                      <a:pPr marL="0" marR="0" lvl="0" indent="0" algn="ctr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дотация</a:t>
                      </a: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139</a:t>
                      </a:r>
                      <a:endParaRPr lang="ru-RU" sz="140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3357879"/>
                  </a:ext>
                </a:extLst>
              </a:tr>
              <a:tr h="401614">
                <a:tc>
                  <a:txBody>
                    <a:bodyPr/>
                    <a:lstStyle/>
                    <a:p>
                      <a:pPr marL="0" marR="0" lvl="0" indent="0" algn="ctr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субсидии</a:t>
                      </a: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2 980</a:t>
                      </a:r>
                      <a:endParaRPr lang="ru-RU" sz="140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</a:t>
                      </a:r>
                      <a:r>
                        <a:rPr lang="ru-RU" sz="1400" b="0" i="1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339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786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5166974"/>
                  </a:ext>
                </a:extLst>
              </a:tr>
              <a:tr h="401614">
                <a:tc>
                  <a:txBody>
                    <a:bodyPr/>
                    <a:lstStyle/>
                    <a:p>
                      <a:pPr marL="0" marR="0" lvl="0" indent="0" algn="ctr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субвенции</a:t>
                      </a: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9 805</a:t>
                      </a:r>
                      <a:endParaRPr lang="ru-RU" sz="140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9 786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9 783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971695"/>
                  </a:ext>
                </a:extLst>
              </a:tr>
            </a:tbl>
          </a:graphicData>
        </a:graphic>
      </p:graphicFrame>
      <p:sp>
        <p:nvSpPr>
          <p:cNvPr id="19" name="Текст 2"/>
          <p:cNvSpPr txBox="1">
            <a:spLocks/>
          </p:cNvSpPr>
          <p:nvPr/>
        </p:nvSpPr>
        <p:spPr>
          <a:xfrm>
            <a:off x="1788043" y="268346"/>
            <a:ext cx="8615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ПРОЕКТ БЮДЖЕТА ГОРОДА ЛИПЕЦКА НА 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2026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ГОД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И ПЛАНОВЫЙ ПЕРИОД 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2027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И 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2028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ГОДОВ</a:t>
            </a:r>
          </a:p>
        </p:txBody>
      </p:sp>
      <p:sp>
        <p:nvSpPr>
          <p:cNvPr id="7" name="TextBox 22"/>
          <p:cNvSpPr txBox="1"/>
          <p:nvPr/>
        </p:nvSpPr>
        <p:spPr>
          <a:xfrm>
            <a:off x="10545026" y="886808"/>
            <a:ext cx="11592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347200" y="6492875"/>
            <a:ext cx="28448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741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Пятиугольник 51"/>
          <p:cNvSpPr/>
          <p:nvPr/>
        </p:nvSpPr>
        <p:spPr>
          <a:xfrm>
            <a:off x="927341" y="3779731"/>
            <a:ext cx="7177160" cy="516378"/>
          </a:xfrm>
          <a:prstGeom prst="homePlate">
            <a:avLst>
              <a:gd name="adj" fmla="val 51460"/>
            </a:avLst>
          </a:prstGeom>
          <a:solidFill>
            <a:srgbClr val="EFFBF0"/>
          </a:solidFill>
          <a:ln>
            <a:solidFill>
              <a:srgbClr val="0C6264"/>
            </a:solidFill>
          </a:ln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92000" tIns="0" rIns="72390" bIns="0" numCol="1" spcCol="1270" anchor="ctr" anchorCtr="0">
            <a:noAutofit/>
          </a:bodyPr>
          <a:lstStyle/>
          <a:p>
            <a:pPr marL="0" marR="0" lvl="0" indent="0" algn="l" defTabSz="8445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Мероприятия национальных проектов и государственных программ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72" name="Пятиугольник 71"/>
          <p:cNvSpPr/>
          <p:nvPr/>
        </p:nvSpPr>
        <p:spPr>
          <a:xfrm>
            <a:off x="908932" y="3134961"/>
            <a:ext cx="7177160" cy="463452"/>
          </a:xfrm>
          <a:prstGeom prst="homePlate">
            <a:avLst>
              <a:gd name="adj" fmla="val 49742"/>
            </a:avLst>
          </a:prstGeom>
          <a:solidFill>
            <a:srgbClr val="EFFBF0"/>
          </a:solidFill>
          <a:ln>
            <a:solidFill>
              <a:srgbClr val="0C6264"/>
            </a:solidFill>
          </a:ln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92000" tIns="0" rIns="72390" bIns="0" numCol="1" spcCol="1270" anchor="ctr" anchorCtr="0">
            <a:noAutofit/>
          </a:bodyPr>
          <a:lstStyle/>
          <a:p>
            <a:pPr marL="0" marR="0" lvl="0" indent="0" algn="l" defTabSz="8445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Содержание учреждений</a:t>
            </a:r>
            <a:r>
              <a:rPr lang="ru-RU" sz="14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400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(195 учреждений)</a:t>
            </a:r>
            <a:endParaRPr lang="ru-RU" sz="1400" i="1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Текст 2"/>
          <p:cNvSpPr txBox="1">
            <a:spLocks/>
          </p:cNvSpPr>
          <p:nvPr/>
        </p:nvSpPr>
        <p:spPr>
          <a:xfrm>
            <a:off x="1754460" y="-12275"/>
            <a:ext cx="8702895" cy="4975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2" name="Текст 2"/>
          <p:cNvSpPr txBox="1">
            <a:spLocks/>
          </p:cNvSpPr>
          <p:nvPr/>
        </p:nvSpPr>
        <p:spPr>
          <a:xfrm>
            <a:off x="124442" y="38425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Основные подходы к формированию проекта бюджета города Липецка</a:t>
            </a:r>
          </a:p>
        </p:txBody>
      </p:sp>
      <p:sp>
        <p:nvSpPr>
          <p:cNvPr id="70" name="TextBox 22"/>
          <p:cNvSpPr txBox="1"/>
          <p:nvPr/>
        </p:nvSpPr>
        <p:spPr>
          <a:xfrm>
            <a:off x="11106176" y="409054"/>
            <a:ext cx="9492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</a:p>
        </p:txBody>
      </p:sp>
      <p:graphicFrame>
        <p:nvGraphicFramePr>
          <p:cNvPr id="43" name="Таблица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271608"/>
              </p:ext>
            </p:extLst>
          </p:nvPr>
        </p:nvGraphicFramePr>
        <p:xfrm>
          <a:off x="540405" y="540211"/>
          <a:ext cx="10545956" cy="1845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3452">
                  <a:extLst>
                    <a:ext uri="{9D8B030D-6E8A-4147-A177-3AD203B41FA5}">
                      <a16:colId xmlns:a16="http://schemas.microsoft.com/office/drawing/2014/main" val="3496869935"/>
                    </a:ext>
                  </a:extLst>
                </a:gridCol>
                <a:gridCol w="512905">
                  <a:extLst>
                    <a:ext uri="{9D8B030D-6E8A-4147-A177-3AD203B41FA5}">
                      <a16:colId xmlns:a16="http://schemas.microsoft.com/office/drawing/2014/main" val="3712079687"/>
                    </a:ext>
                  </a:extLst>
                </a:gridCol>
                <a:gridCol w="2065873">
                  <a:extLst>
                    <a:ext uri="{9D8B030D-6E8A-4147-A177-3AD203B41FA5}">
                      <a16:colId xmlns:a16="http://schemas.microsoft.com/office/drawing/2014/main" val="105604673"/>
                    </a:ext>
                  </a:extLst>
                </a:gridCol>
                <a:gridCol w="413174">
                  <a:extLst>
                    <a:ext uri="{9D8B030D-6E8A-4147-A177-3AD203B41FA5}">
                      <a16:colId xmlns:a16="http://schemas.microsoft.com/office/drawing/2014/main" val="2521115825"/>
                    </a:ext>
                  </a:extLst>
                </a:gridCol>
                <a:gridCol w="2067780">
                  <a:extLst>
                    <a:ext uri="{9D8B030D-6E8A-4147-A177-3AD203B41FA5}">
                      <a16:colId xmlns:a16="http://schemas.microsoft.com/office/drawing/2014/main" val="2320583797"/>
                    </a:ext>
                  </a:extLst>
                </a:gridCol>
                <a:gridCol w="382772">
                  <a:extLst>
                    <a:ext uri="{9D8B030D-6E8A-4147-A177-3AD203B41FA5}">
                      <a16:colId xmlns:a16="http://schemas.microsoft.com/office/drawing/2014/main" val="1299529726"/>
                    </a:ext>
                  </a:extLst>
                </a:gridCol>
              </a:tblGrid>
              <a:tr h="588722">
                <a:tc>
                  <a:txBody>
                    <a:bodyPr/>
                    <a:lstStyle/>
                    <a:p>
                      <a:endParaRPr lang="ru-RU" sz="16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R w="12700" cmpd="sng">
                      <a:noFill/>
                    </a:lnR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kern="1200" cap="none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2025 год</a:t>
                      </a:r>
                    </a:p>
                    <a:p>
                      <a:pPr algn="ctr"/>
                      <a:r>
                        <a:rPr lang="ru-RU" sz="1000" b="1" i="1" kern="1200" cap="none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первоначальный бюджет</a:t>
                      </a:r>
                      <a:endParaRPr lang="ru-RU" sz="1000" b="1" i="1" kern="1200" cap="none" baseline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00" b="1" i="1" kern="1200" cap="none" baseline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latinLnBrk="0" hangingPunct="1"/>
                      <a:r>
                        <a:rPr lang="ru-RU" sz="1400" b="1" i="1" kern="1200" cap="none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2026 год</a:t>
                      </a:r>
                    </a:p>
                    <a:p>
                      <a:pPr marL="0" marR="0" lvl="0" indent="0" algn="ctr" defTabSz="91442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1" kern="1200" cap="none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проект бюджета</a:t>
                      </a:r>
                    </a:p>
                  </a:txBody>
                  <a:tcPr marL="66825" marR="66825" marT="33413" marB="3341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B3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867687" rtl="0" eaLnBrk="1" latinLnBrk="0" hangingPunct="1"/>
                      <a:endParaRPr lang="ru-RU" sz="300" i="1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5627548"/>
                  </a:ext>
                </a:extLst>
              </a:tr>
              <a:tr h="97927">
                <a:tc>
                  <a:txBody>
                    <a:bodyPr/>
                    <a:lstStyle/>
                    <a:p>
                      <a:endParaRPr lang="ru-RU" sz="200" b="1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" b="1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B3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867687" rtl="0" eaLnBrk="1" latinLnBrk="0" hangingPunct="1"/>
                      <a:endParaRPr lang="ru-RU" sz="200" i="1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2169779"/>
                  </a:ext>
                </a:extLst>
              </a:tr>
              <a:tr h="312650">
                <a:tc>
                  <a:txBody>
                    <a:bodyPr/>
                    <a:lstStyle/>
                    <a:p>
                      <a:pPr algn="l"/>
                      <a:r>
                        <a:rPr lang="ru-RU" sz="1400" b="1" cap="all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Всего расходы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, </a:t>
                      </a:r>
                      <a:r>
                        <a:rPr lang="ru-RU" sz="1200" b="1" i="1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 том числе:</a:t>
                      </a:r>
                      <a:endParaRPr lang="ru-RU" sz="1200" b="1" i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50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</a:t>
                      </a:r>
                      <a:r>
                        <a:rPr lang="ru-RU" sz="1600" b="1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847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A50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21 689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A505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67687" rtl="0" eaLnBrk="1" latinLnBrk="0" hangingPunct="1"/>
                      <a:endParaRPr lang="ru-RU" sz="200" i="1" kern="120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8096142"/>
                  </a:ext>
                </a:extLst>
              </a:tr>
              <a:tr h="281976">
                <a:tc>
                  <a:txBody>
                    <a:bodyPr/>
                    <a:lstStyle/>
                    <a:p>
                      <a:pPr marL="8572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Yu Gothic UI" panose="020B0500000000000000" pitchFamily="34" charset="-128"/>
                          <a:cs typeface="Segoe UI" panose="020B0502040204020203" pitchFamily="34" charset="0"/>
                        </a:rPr>
                        <a:t>- за счет налоговых</a:t>
                      </a:r>
                      <a:r>
                        <a:rPr lang="ru-RU" sz="1200" i="1" kern="1200" baseline="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Yu Gothic UI" panose="020B0500000000000000" pitchFamily="34" charset="-128"/>
                          <a:cs typeface="Segoe UI" panose="020B0502040204020203" pitchFamily="34" charset="0"/>
                        </a:rPr>
                        <a:t> и </a:t>
                      </a:r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Yu Gothic UI" panose="020B0500000000000000" pitchFamily="34" charset="-128"/>
                          <a:cs typeface="Segoe UI" panose="020B0502040204020203" pitchFamily="34" charset="0"/>
                        </a:rPr>
                        <a:t>неналоговых доходов </a:t>
                      </a:r>
                    </a:p>
                  </a:txBody>
                  <a:tcPr marL="66825" marR="66825" marT="33413" marB="33413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i="1" kern="1200" dirty="0" smtClean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Yu Gothic UI" panose="020B0500000000000000" pitchFamily="34" charset="-128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8 185</a:t>
                      </a:r>
                      <a:endParaRPr lang="ru-RU" sz="140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8 315</a:t>
                      </a:r>
                      <a:endParaRPr lang="ru-RU" sz="140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67687" rtl="0" eaLnBrk="1" latinLnBrk="0" hangingPunct="1"/>
                      <a:endParaRPr lang="ru-RU" sz="200" i="1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2129050"/>
                  </a:ext>
                </a:extLst>
              </a:tr>
              <a:tr h="281976">
                <a:tc>
                  <a:txBody>
                    <a:bodyPr/>
                    <a:lstStyle/>
                    <a:p>
                      <a:pPr marL="8572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Yu Gothic UI" panose="020B0500000000000000" pitchFamily="34" charset="-128"/>
                          <a:cs typeface="Segoe UI" panose="020B0502040204020203" pitchFamily="34" charset="0"/>
                        </a:rPr>
                        <a:t>- за счет дотации</a:t>
                      </a:r>
                    </a:p>
                  </a:txBody>
                  <a:tcPr marL="66825" marR="66825" marT="33413" marB="33413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i="1" kern="1200" dirty="0" smtClean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Yu Gothic UI" panose="020B0500000000000000" pitchFamily="34" charset="-128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376</a:t>
                      </a:r>
                      <a:endParaRPr lang="ru-RU" sz="140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139</a:t>
                      </a:r>
                      <a:endParaRPr lang="ru-RU" sz="140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867687" rtl="0" eaLnBrk="1" latinLnBrk="0" hangingPunct="1"/>
                      <a:endParaRPr lang="ru-RU" sz="200" i="1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7382266"/>
                  </a:ext>
                </a:extLst>
              </a:tr>
              <a:tr h="281976">
                <a:tc>
                  <a:txBody>
                    <a:bodyPr/>
                    <a:lstStyle/>
                    <a:p>
                      <a:pPr marL="8572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Yu Gothic UI" panose="020B0500000000000000" pitchFamily="34" charset="-128"/>
                          <a:cs typeface="Segoe UI" panose="020B0502040204020203" pitchFamily="34" charset="0"/>
                        </a:rPr>
                        <a:t>- за счет субсидий, субвенций</a:t>
                      </a:r>
                    </a:p>
                  </a:txBody>
                  <a:tcPr marL="66825" marR="66825" marT="33413" marB="33413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i="1" kern="1200" dirty="0" smtClean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Yu Gothic UI" panose="020B0500000000000000" pitchFamily="34" charset="-128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11 756</a:t>
                      </a:r>
                      <a:endParaRPr lang="ru-RU" sz="140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12 786</a:t>
                      </a:r>
                      <a:endParaRPr lang="ru-RU" sz="140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867687" rtl="0" eaLnBrk="1" latinLnBrk="0" hangingPunct="1"/>
                      <a:endParaRPr lang="ru-RU" sz="200" i="1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8838727"/>
                  </a:ext>
                </a:extLst>
              </a:tr>
            </a:tbl>
          </a:graphicData>
        </a:graphic>
      </p:graphicFrame>
      <p:sp>
        <p:nvSpPr>
          <p:cNvPr id="69" name="Прямоугольник 68"/>
          <p:cNvSpPr/>
          <p:nvPr/>
        </p:nvSpPr>
        <p:spPr>
          <a:xfrm>
            <a:off x="540405" y="2606324"/>
            <a:ext cx="10182672" cy="307383"/>
          </a:xfrm>
          <a:prstGeom prst="rect">
            <a:avLst/>
          </a:prstGeom>
          <a:solidFill>
            <a:srgbClr val="0C6264"/>
          </a:solidFill>
        </p:spPr>
        <p:txBody>
          <a:bodyPr wrap="square" lIns="91058" tIns="45525" rIns="91058" bIns="45525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первоочередные расходы бюджета в 2026 году </a:t>
            </a:r>
            <a:endParaRPr kumimoji="0" lang="ru-RU" sz="1200" b="1" i="0" u="none" strike="noStrike" kern="1200" cap="all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5" name="Скругленный прямоугольник 104"/>
          <p:cNvSpPr/>
          <p:nvPr/>
        </p:nvSpPr>
        <p:spPr>
          <a:xfrm>
            <a:off x="495140" y="3046161"/>
            <a:ext cx="648230" cy="286939"/>
          </a:xfrm>
          <a:prstGeom prst="roundRect">
            <a:avLst>
              <a:gd name="adj" fmla="val 10000"/>
            </a:avLst>
          </a:prstGeom>
          <a:solidFill>
            <a:srgbClr val="EFFBF0"/>
          </a:solidFill>
          <a:ln>
            <a:solidFill>
              <a:srgbClr val="0C6264"/>
            </a:solidFill>
          </a:ln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1"/>
                </a:solidFill>
              </a:rPr>
              <a:t>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9" name="Скругленный прямоугольник 108"/>
          <p:cNvSpPr/>
          <p:nvPr/>
        </p:nvSpPr>
        <p:spPr>
          <a:xfrm>
            <a:off x="452776" y="3719001"/>
            <a:ext cx="648230" cy="273445"/>
          </a:xfrm>
          <a:prstGeom prst="roundRect">
            <a:avLst>
              <a:gd name="adj" fmla="val 10000"/>
            </a:avLst>
          </a:prstGeom>
          <a:solidFill>
            <a:srgbClr val="EFFBF0"/>
          </a:solidFill>
          <a:ln>
            <a:solidFill>
              <a:srgbClr val="0C6264"/>
            </a:solidFill>
          </a:ln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347200" y="6512643"/>
            <a:ext cx="28448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 dirty="0"/>
          </a:p>
        </p:txBody>
      </p:sp>
      <p:sp>
        <p:nvSpPr>
          <p:cNvPr id="46" name="Пятиугольник 45"/>
          <p:cNvSpPr/>
          <p:nvPr/>
        </p:nvSpPr>
        <p:spPr>
          <a:xfrm>
            <a:off x="918585" y="4546123"/>
            <a:ext cx="7177160" cy="499832"/>
          </a:xfrm>
          <a:prstGeom prst="homePlate">
            <a:avLst>
              <a:gd name="adj" fmla="val 51460"/>
            </a:avLst>
          </a:prstGeom>
          <a:solidFill>
            <a:srgbClr val="EFFBF0"/>
          </a:solidFill>
          <a:ln>
            <a:solidFill>
              <a:srgbClr val="0C6264"/>
            </a:solidFill>
          </a:ln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92000" tIns="0" rIns="72390" bIns="0" numCol="1" spcCol="1270" anchor="ctr" anchorCtr="0">
            <a:noAutofit/>
          </a:bodyPr>
          <a:lstStyle/>
          <a:p>
            <a:pPr marL="0" marR="0" lvl="0" indent="0" algn="l" defTabSz="8445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Единовременная выплата военнослужащим, проходящим службу по контракту в Армии России</a:t>
            </a:r>
            <a:endParaRPr kumimoji="0" lang="ru-RU" sz="11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452776" y="4510342"/>
            <a:ext cx="648230" cy="269336"/>
          </a:xfrm>
          <a:prstGeom prst="roundRect">
            <a:avLst>
              <a:gd name="adj" fmla="val 10000"/>
            </a:avLst>
          </a:prstGeom>
          <a:solidFill>
            <a:srgbClr val="EFFBF0"/>
          </a:solidFill>
          <a:ln>
            <a:solidFill>
              <a:srgbClr val="0C6264"/>
            </a:solidFill>
          </a:ln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1"/>
                </a:solidFill>
              </a:rPr>
              <a:t>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61" name="Пятиугольник 60"/>
          <p:cNvSpPr/>
          <p:nvPr/>
        </p:nvSpPr>
        <p:spPr>
          <a:xfrm>
            <a:off x="927341" y="5255112"/>
            <a:ext cx="7076228" cy="442634"/>
          </a:xfrm>
          <a:prstGeom prst="homePlate">
            <a:avLst>
              <a:gd name="adj" fmla="val 51460"/>
            </a:avLst>
          </a:prstGeom>
          <a:solidFill>
            <a:srgbClr val="EFFBF0"/>
          </a:solidFill>
          <a:ln>
            <a:solidFill>
              <a:srgbClr val="0C6264"/>
            </a:solidFill>
          </a:ln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92000" tIns="0" rIns="72390" bIns="0" numCol="1" spcCol="1270" anchor="ctr" anchorCtr="0">
            <a:noAutofit/>
          </a:bodyPr>
          <a:lstStyle/>
          <a:p>
            <a:pPr defTabSz="844550">
              <a:lnSpc>
                <a:spcPct val="90000"/>
              </a:lnSpc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Транспортное</a:t>
            </a:r>
            <a:r>
              <a:rPr kumimoji="0" lang="ru-RU" sz="1400" b="1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обслуживание населения</a:t>
            </a:r>
            <a:endParaRPr lang="ru-RU" sz="1100" b="1" i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452776" y="5195889"/>
            <a:ext cx="648230" cy="278361"/>
          </a:xfrm>
          <a:prstGeom prst="roundRect">
            <a:avLst>
              <a:gd name="adj" fmla="val 10000"/>
            </a:avLst>
          </a:prstGeom>
          <a:solidFill>
            <a:srgbClr val="EFFBF0"/>
          </a:solidFill>
          <a:ln>
            <a:solidFill>
              <a:srgbClr val="0C6264"/>
            </a:solidFill>
          </a:ln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 </a:t>
            </a:r>
          </a:p>
        </p:txBody>
      </p:sp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3336732222"/>
              </p:ext>
            </p:extLst>
          </p:nvPr>
        </p:nvGraphicFramePr>
        <p:xfrm>
          <a:off x="7972535" y="3565498"/>
          <a:ext cx="3963597" cy="3243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Прямоугольник 28"/>
          <p:cNvSpPr/>
          <p:nvPr/>
        </p:nvSpPr>
        <p:spPr>
          <a:xfrm>
            <a:off x="8086092" y="2949488"/>
            <a:ext cx="15178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0" noProof="0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содержание</a:t>
            </a:r>
            <a:r>
              <a:rPr kumimoji="0" lang="ru-RU" sz="1200" b="0" i="0" u="none" strike="noStrike" kern="0" cap="none" spc="0" normalizeH="0" baseline="0" noProof="0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 учреждений</a:t>
            </a:r>
          </a:p>
        </p:txBody>
      </p:sp>
      <p:grpSp>
        <p:nvGrpSpPr>
          <p:cNvPr id="30" name="Группа 29"/>
          <p:cNvGrpSpPr/>
          <p:nvPr/>
        </p:nvGrpSpPr>
        <p:grpSpPr>
          <a:xfrm>
            <a:off x="10895092" y="3433952"/>
            <a:ext cx="1931759" cy="461665"/>
            <a:chOff x="3811718" y="2438919"/>
            <a:chExt cx="1931759" cy="461665"/>
          </a:xfrm>
        </p:grpSpPr>
        <p:cxnSp>
          <p:nvCxnSpPr>
            <p:cNvPr id="31" name="Прямая соединительная линия 30"/>
            <p:cNvCxnSpPr/>
            <p:nvPr/>
          </p:nvCxnSpPr>
          <p:spPr>
            <a:xfrm flipH="1">
              <a:off x="3811718" y="2892497"/>
              <a:ext cx="1141282" cy="4800"/>
            </a:xfrm>
            <a:prstGeom prst="line">
              <a:avLst/>
            </a:prstGeom>
            <a:ln>
              <a:solidFill>
                <a:srgbClr val="0A5052"/>
              </a:solidFill>
              <a:head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Прямоугольник 31"/>
            <p:cNvSpPr/>
            <p:nvPr/>
          </p:nvSpPr>
          <p:spPr>
            <a:xfrm>
              <a:off x="3962039" y="2438919"/>
              <a:ext cx="178143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kern="0" noProof="0" dirty="0" smtClean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прочие</a:t>
              </a:r>
              <a:r>
                <a:rPr kumimoji="0" lang="ru-RU" sz="1200" b="0" i="0" u="none" strike="noStrike" kern="0" cap="none" spc="0" normalizeH="0" baseline="0" noProof="0" dirty="0" smtClean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 smtClean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расходы</a:t>
              </a:r>
              <a:endParaRPr kumimoji="0" lang="ru-RU" sz="1400" b="0" i="0" u="none" strike="noStrike" kern="0" cap="none" spc="0" normalizeH="0" baseline="0" noProof="0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9308800" y="4665121"/>
            <a:ext cx="1414277" cy="400105"/>
          </a:xfrm>
          <a:prstGeom prst="rect">
            <a:avLst/>
          </a:prstGeom>
          <a:noFill/>
        </p:spPr>
        <p:txBody>
          <a:bodyPr wrap="square" lIns="91424" tIns="45718" rIns="91424" bIns="45718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70%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593061" y="4625881"/>
            <a:ext cx="1414277" cy="400105"/>
          </a:xfrm>
          <a:prstGeom prst="rect">
            <a:avLst/>
          </a:prstGeom>
          <a:noFill/>
        </p:spPr>
        <p:txBody>
          <a:bodyPr wrap="square" lIns="91424" tIns="45718" rIns="91424" bIns="45718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A5052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30%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A5052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V="1">
            <a:off x="8120879" y="3367293"/>
            <a:ext cx="1267393" cy="10476"/>
          </a:xfrm>
          <a:prstGeom prst="line">
            <a:avLst/>
          </a:prstGeom>
          <a:ln>
            <a:solidFill>
              <a:srgbClr val="0A5052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9379128" y="3363387"/>
            <a:ext cx="0" cy="629060"/>
          </a:xfrm>
          <a:prstGeom prst="line">
            <a:avLst/>
          </a:prstGeom>
          <a:ln w="12700">
            <a:solidFill>
              <a:srgbClr val="1170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ятиугольник 26"/>
          <p:cNvSpPr/>
          <p:nvPr/>
        </p:nvSpPr>
        <p:spPr>
          <a:xfrm>
            <a:off x="911824" y="5904724"/>
            <a:ext cx="7076228" cy="442634"/>
          </a:xfrm>
          <a:prstGeom prst="homePlate">
            <a:avLst>
              <a:gd name="adj" fmla="val 51460"/>
            </a:avLst>
          </a:prstGeom>
          <a:solidFill>
            <a:srgbClr val="EFFBF0"/>
          </a:solidFill>
          <a:ln>
            <a:solidFill>
              <a:srgbClr val="0C6264"/>
            </a:solidFill>
          </a:ln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92000" tIns="0" rIns="72390" bIns="0" numCol="1" spcCol="1270" anchor="ctr" anchorCtr="0">
            <a:noAutofit/>
          </a:bodyPr>
          <a:lstStyle/>
          <a:p>
            <a:pPr defTabSz="844550">
              <a:lnSpc>
                <a:spcPct val="90000"/>
              </a:lnSpc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Организация</a:t>
            </a:r>
            <a:r>
              <a:rPr kumimoji="0" lang="ru-RU" sz="1400" b="1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теплоснабжения населения (р-ны «Сокол», «Сырский Рудник»)</a:t>
            </a:r>
            <a:endParaRPr lang="ru-RU" sz="1100" b="1" i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52776" y="5890461"/>
            <a:ext cx="648230" cy="278361"/>
          </a:xfrm>
          <a:prstGeom prst="roundRect">
            <a:avLst>
              <a:gd name="adj" fmla="val 10000"/>
            </a:avLst>
          </a:prstGeom>
          <a:solidFill>
            <a:srgbClr val="EFFBF0"/>
          </a:solidFill>
          <a:ln>
            <a:solidFill>
              <a:srgbClr val="0C6264"/>
            </a:solidFill>
          </a:ln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45533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16000" y="863393"/>
            <a:ext cx="9525148" cy="336014"/>
          </a:xfrm>
          <a:prstGeom prst="rect">
            <a:avLst/>
          </a:prstGeom>
          <a:solidFill>
            <a:srgbClr val="EFFB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Текст 2"/>
          <p:cNvSpPr txBox="1">
            <a:spLocks/>
          </p:cNvSpPr>
          <p:nvPr/>
        </p:nvSpPr>
        <p:spPr>
          <a:xfrm>
            <a:off x="17604" y="-3612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Участие города Липецка в привлечении средств из вышестоящих бюджетов в 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</a:t>
            </a:r>
            <a:r>
              <a: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6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году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0605506"/>
              </p:ext>
            </p:extLst>
          </p:nvPr>
        </p:nvGraphicFramePr>
        <p:xfrm>
          <a:off x="257085" y="496907"/>
          <a:ext cx="11713037" cy="961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9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41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01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600" b="1" cap="all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Всего планируется направить на мероприятия Национальных проектов:</a:t>
                      </a:r>
                    </a:p>
                  </a:txBody>
                  <a:tcPr marL="86768" marR="86768" marT="43384" marB="43384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00" b="1" cap="all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800" b="1" i="0" kern="1200" cap="all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2 318</a:t>
                      </a:r>
                      <a:endParaRPr lang="ru-RU" sz="1800" b="1" i="0" kern="1200" cap="all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106">
                <a:tc>
                  <a:txBody>
                    <a:bodyPr/>
                    <a:lstStyle/>
                    <a:p>
                      <a:pPr marL="85725" marR="0" lvl="0" indent="952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Char char="–"/>
                        <a:tabLst>
                          <a:tab pos="266700" algn="l"/>
                        </a:tabLst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средства вышестоящих бюджетов</a:t>
                      </a:r>
                      <a:endParaRPr lang="ru-RU" sz="1400" b="1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Calibri" panose="020F0502020204030204" pitchFamily="34" charset="0"/>
                        <a:buChar char="–"/>
                        <a:tabLst>
                          <a:tab pos="266700" algn="l"/>
                        </a:tabLst>
                        <a:defRPr/>
                      </a:pPr>
                      <a:endParaRPr lang="ru-RU" sz="100" b="1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1 997</a:t>
                      </a:r>
                      <a:endParaRPr lang="ru-RU" sz="1400" b="1" i="1" kern="12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106">
                <a:tc>
                  <a:txBody>
                    <a:bodyPr/>
                    <a:lstStyle/>
                    <a:p>
                      <a:pPr marL="85725" marR="0" lvl="0" indent="952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Char char="–"/>
                        <a:tabLst>
                          <a:tab pos="895350" algn="l"/>
                        </a:tabLst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средства городского бюджета</a:t>
                      </a: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Calibri" panose="020F0502020204030204" pitchFamily="34" charset="0"/>
                        <a:buChar char="–"/>
                        <a:tabLst>
                          <a:tab pos="895350" algn="l"/>
                        </a:tabLst>
                        <a:defRPr/>
                      </a:pPr>
                      <a:endParaRPr lang="ru-RU" sz="100" b="0" i="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321</a:t>
                      </a:r>
                      <a:endParaRPr lang="ru-RU" sz="1400" b="1" i="1" kern="12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6801957"/>
              </p:ext>
            </p:extLst>
          </p:nvPr>
        </p:nvGraphicFramePr>
        <p:xfrm>
          <a:off x="222564" y="3908524"/>
          <a:ext cx="11782077" cy="1052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181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0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99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21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1" kern="1200" cap="all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Кроме этого в рамках софинансирования с областным бюджетом на реализацию собственных расходных полномочий планируется направить :</a:t>
                      </a:r>
                    </a:p>
                  </a:txBody>
                  <a:tcPr marL="86768" marR="86768" marT="43384" marB="43384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200" b="1" cap="all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600" b="1" i="0" kern="1200" cap="all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1 042</a:t>
                      </a:r>
                      <a:endParaRPr lang="ru-RU" sz="1600" b="1" i="0" kern="1200" cap="all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954">
                <a:tc>
                  <a:txBody>
                    <a:bodyPr/>
                    <a:lstStyle/>
                    <a:p>
                      <a:pPr marL="85725" marR="0" lvl="0" indent="952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Char char="–"/>
                        <a:tabLst>
                          <a:tab pos="266700" algn="l"/>
                        </a:tabLst>
                        <a:defRPr/>
                      </a:pPr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средства вышестоящих бюджетов </a:t>
                      </a:r>
                      <a:endParaRPr lang="ru-RU" sz="1200" b="1" i="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195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Calibri" panose="020F0502020204030204" pitchFamily="34" charset="0"/>
                        <a:buChar char="–"/>
                        <a:tabLst>
                          <a:tab pos="266700" algn="l"/>
                        </a:tabLst>
                        <a:defRPr/>
                      </a:pPr>
                      <a:endParaRPr lang="ru-RU" sz="2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859</a:t>
                      </a: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954">
                <a:tc>
                  <a:txBody>
                    <a:bodyPr/>
                    <a:lstStyle/>
                    <a:p>
                      <a:pPr marL="85725" marR="0" lvl="0" indent="952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Char char="–"/>
                        <a:tabLst>
                          <a:tab pos="266700" algn="l"/>
                        </a:tabLst>
                        <a:defRPr/>
                      </a:pPr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средства городского бюджета для софинансирования</a:t>
                      </a: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195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Calibri" panose="020F0502020204030204" pitchFamily="34" charset="0"/>
                        <a:buChar char="–"/>
                        <a:tabLst>
                          <a:tab pos="895350" algn="l"/>
                        </a:tabLst>
                        <a:defRPr/>
                      </a:pPr>
                      <a:endParaRPr lang="ru-RU" sz="200" b="0" i="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183</a:t>
                      </a: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8" name="TextBox 22"/>
          <p:cNvSpPr txBox="1"/>
          <p:nvPr/>
        </p:nvSpPr>
        <p:spPr>
          <a:xfrm>
            <a:off x="11314034" y="288194"/>
            <a:ext cx="9492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776139"/>
              </p:ext>
            </p:extLst>
          </p:nvPr>
        </p:nvGraphicFramePr>
        <p:xfrm>
          <a:off x="216677" y="4961308"/>
          <a:ext cx="11793849" cy="14597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64683">
                  <a:extLst>
                    <a:ext uri="{9D8B030D-6E8A-4147-A177-3AD203B41FA5}">
                      <a16:colId xmlns:a16="http://schemas.microsoft.com/office/drawing/2014/main" val="2558473443"/>
                    </a:ext>
                  </a:extLst>
                </a:gridCol>
                <a:gridCol w="1229166">
                  <a:extLst>
                    <a:ext uri="{9D8B030D-6E8A-4147-A177-3AD203B41FA5}">
                      <a16:colId xmlns:a16="http://schemas.microsoft.com/office/drawing/2014/main" val="4184962119"/>
                    </a:ext>
                  </a:extLst>
                </a:gridCol>
              </a:tblGrid>
              <a:tr h="246223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000" b="1" kern="1200" cap="all" baseline="0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Реконструкция городских очистных сооружений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422</a:t>
                      </a:r>
                      <a:endParaRPr lang="ru-RU" sz="11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423193"/>
                  </a:ext>
                </a:extLst>
              </a:tr>
              <a:tr h="246223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ru-RU" sz="1000" b="1" i="0" u="none" strike="noStrike" kern="1200" cap="all" spc="0" normalizeH="0" baseline="0" noProof="0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Мероприятия в сфере теплоснабжения, энергосбережения (реконструкция котельных и теплотрасс)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260</a:t>
                      </a:r>
                      <a:endParaRPr lang="ru-RU" sz="11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366036"/>
                  </a:ext>
                </a:extLst>
              </a:tr>
              <a:tr h="246223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000" b="1" kern="1200" cap="all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Обеспечение</a:t>
                      </a:r>
                      <a:r>
                        <a:rPr lang="ru-RU" sz="1000" b="1" kern="1200" cap="all" baseline="0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антитеррористической безопасности в учреждениях образования</a:t>
                      </a:r>
                      <a:endParaRPr lang="ru-RU" sz="1000" b="1" kern="1200" cap="all" dirty="0" smtClean="0">
                        <a:ln>
                          <a:noFill/>
                        </a:ln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186</a:t>
                      </a:r>
                      <a:endParaRPr lang="ru-RU" sz="11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9001698"/>
                  </a:ext>
                </a:extLst>
              </a:tr>
              <a:tr h="246223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000" b="1" kern="1200" cap="all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Ремонт и содержание дорог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138</a:t>
                      </a:r>
                      <a:endParaRPr lang="ru-RU" sz="11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8908520"/>
                  </a:ext>
                </a:extLst>
              </a:tr>
              <a:tr h="423396"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ru-RU" sz="1000" b="1" i="0" u="none" strike="noStrike" kern="1200" cap="all" spc="0" normalizeH="0" baseline="0" noProof="0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Прочие направления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36</a:t>
                      </a:r>
                      <a:endParaRPr lang="ru-RU" sz="11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0703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297779"/>
              </p:ext>
            </p:extLst>
          </p:nvPr>
        </p:nvGraphicFramePr>
        <p:xfrm>
          <a:off x="259032" y="1465809"/>
          <a:ext cx="11720351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59988">
                  <a:extLst>
                    <a:ext uri="{9D8B030D-6E8A-4147-A177-3AD203B41FA5}">
                      <a16:colId xmlns:a16="http://schemas.microsoft.com/office/drawing/2014/main" val="1245873200"/>
                    </a:ext>
                  </a:extLst>
                </a:gridCol>
                <a:gridCol w="1260363">
                  <a:extLst>
                    <a:ext uri="{9D8B030D-6E8A-4147-A177-3AD203B41FA5}">
                      <a16:colId xmlns:a16="http://schemas.microsoft.com/office/drawing/2014/main" val="2975229884"/>
                    </a:ext>
                  </a:extLst>
                </a:gridCol>
              </a:tblGrid>
              <a:tr h="326352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200" b="1" kern="1200" cap="all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НП «молодежь и дети»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1 674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808218"/>
                  </a:ext>
                </a:extLst>
              </a:tr>
              <a:tr h="2670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i="0" kern="1200" cap="none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РП «Все лучшее детям» (мероприятия по модернизации школьных систем образования (19 школ)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1 674</a:t>
                      </a:r>
                      <a:endParaRPr lang="ru-RU" sz="120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3446137"/>
                  </a:ext>
                </a:extLst>
              </a:tr>
              <a:tr h="326352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НП «СЕМЬЯ»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192</a:t>
                      </a:r>
                      <a:endParaRPr lang="ru-RU" sz="1600" b="1" kern="120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1494812"/>
                  </a:ext>
                </a:extLst>
              </a:tr>
              <a:tr h="2670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i="0" kern="1200" cap="none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РП «Поддержка семьи» (капитальный ремонт детских дошкольных учреждений (ДОУ </a:t>
                      </a:r>
                      <a:r>
                        <a:rPr lang="ru-RU" sz="1050" b="0" i="0" kern="1200" cap="none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№38,130, ОУ №59)</a:t>
                      </a:r>
                      <a:endParaRPr lang="ru-RU" sz="1050" b="0" i="0" kern="1200" cap="none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181</a:t>
                      </a:r>
                      <a:endParaRPr lang="ru-RU" sz="120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18551"/>
                  </a:ext>
                </a:extLst>
              </a:tr>
              <a:tr h="2670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i="0" kern="1200" cap="none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РП «Семейные ценности и  инфраструктура культуры» (создание модельных библиотек, техническое оснащение музеев)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11</a:t>
                      </a:r>
                      <a:endParaRPr lang="ru-RU" sz="120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3692381"/>
                  </a:ext>
                </a:extLst>
              </a:tr>
              <a:tr h="326352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200" b="1" kern="1200" cap="all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НП «</a:t>
                      </a:r>
                      <a:r>
                        <a:rPr lang="ru-RU" sz="1200" b="1" kern="1200" cap="all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инфраструКтура</a:t>
                      </a:r>
                      <a:r>
                        <a:rPr lang="ru-RU" sz="1200" b="1" kern="1200" cap="all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для жизни»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452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242421"/>
                  </a:ext>
                </a:extLst>
              </a:tr>
              <a:tr h="2670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i="0" kern="1200" cap="none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РП «Региональная и местная дорожная сеть»</a:t>
                      </a:r>
                      <a:r>
                        <a:rPr lang="en-US" sz="1050" b="0" i="0" kern="1200" cap="none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050" b="0" i="0" kern="1200" cap="none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(ремонт дорог)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328</a:t>
                      </a:r>
                      <a:endParaRPr lang="ru-RU" sz="1200" b="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2380647"/>
                  </a:ext>
                </a:extLst>
              </a:tr>
              <a:tr h="2670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i="0" kern="1200" cap="none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РП «Формирование комфортной городской среды»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124</a:t>
                      </a:r>
                      <a:endParaRPr lang="ru-RU" sz="1200" b="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1557730"/>
                  </a:ext>
                </a:extLst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347200" y="6492875"/>
            <a:ext cx="28448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753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/>
          <p:cNvGrpSpPr/>
          <p:nvPr/>
        </p:nvGrpSpPr>
        <p:grpSpPr>
          <a:xfrm>
            <a:off x="6814620" y="725920"/>
            <a:ext cx="3770486" cy="2139246"/>
            <a:chOff x="5671116" y="977402"/>
            <a:chExt cx="3770486" cy="2139246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5671116" y="977402"/>
              <a:ext cx="3770486" cy="2139246"/>
              <a:chOff x="5671116" y="977402"/>
              <a:chExt cx="3770486" cy="2139246"/>
            </a:xfrm>
          </p:grpSpPr>
          <p:grpSp>
            <p:nvGrpSpPr>
              <p:cNvPr id="126" name="Группа 125"/>
              <p:cNvGrpSpPr/>
              <p:nvPr/>
            </p:nvGrpSpPr>
            <p:grpSpPr>
              <a:xfrm>
                <a:off x="5671116" y="977402"/>
                <a:ext cx="3770486" cy="2015768"/>
                <a:chOff x="5845632" y="3190876"/>
                <a:chExt cx="4104995" cy="2556417"/>
              </a:xfrm>
            </p:grpSpPr>
            <p:graphicFrame>
              <p:nvGraphicFramePr>
                <p:cNvPr id="127" name="Диаграмма 126"/>
                <p:cNvGraphicFramePr/>
                <p:nvPr>
                  <p:extLst/>
                </p:nvPr>
              </p:nvGraphicFramePr>
              <p:xfrm>
                <a:off x="6365757" y="3190876"/>
                <a:ext cx="3010165" cy="2556417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grpSp>
              <p:nvGrpSpPr>
                <p:cNvPr id="130" name="Группа 129"/>
                <p:cNvGrpSpPr/>
                <p:nvPr/>
              </p:nvGrpSpPr>
              <p:grpSpPr>
                <a:xfrm>
                  <a:off x="5925778" y="3441970"/>
                  <a:ext cx="1096736" cy="508977"/>
                  <a:chOff x="808388" y="1386290"/>
                  <a:chExt cx="1091306" cy="535148"/>
                </a:xfrm>
              </p:grpSpPr>
              <p:sp>
                <p:nvSpPr>
                  <p:cNvPr id="141" name="TextBox 1"/>
                  <p:cNvSpPr txBox="1"/>
                  <p:nvPr/>
                </p:nvSpPr>
                <p:spPr>
                  <a:xfrm>
                    <a:off x="808388" y="1386290"/>
                    <a:ext cx="1021131" cy="458947"/>
                  </a:xfrm>
                  <a:prstGeom prst="rect">
                    <a:avLst/>
                  </a:prstGeom>
                </p:spPr>
                <p:txBody>
                  <a:bodyPr wrap="square" rtlCol="0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ru-RU" sz="1518" b="1" dirty="0" smtClean="0">
                        <a:ln w="9525">
                          <a:noFill/>
                        </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rPr>
                      <a:t>2 206</a:t>
                    </a:r>
                    <a:endParaRPr kumimoji="0" lang="ru-RU" sz="1518" b="1" i="0" u="none" strike="noStrike" kern="1200" cap="none" spc="0" normalizeH="0" baseline="0" noProof="0" dirty="0">
                      <a:ln w="9525"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  <p:grpSp>
                <p:nvGrpSpPr>
                  <p:cNvPr id="142" name="Группа 141"/>
                  <p:cNvGrpSpPr/>
                  <p:nvPr/>
                </p:nvGrpSpPr>
                <p:grpSpPr>
                  <a:xfrm>
                    <a:off x="1007713" y="1742251"/>
                    <a:ext cx="891981" cy="179187"/>
                    <a:chOff x="1007713" y="1742251"/>
                    <a:chExt cx="891981" cy="179187"/>
                  </a:xfrm>
                </p:grpSpPr>
                <p:cxnSp>
                  <p:nvCxnSpPr>
                    <p:cNvPr id="143" name="Прямая соединительная линия 142"/>
                    <p:cNvCxnSpPr/>
                    <p:nvPr/>
                  </p:nvCxnSpPr>
                  <p:spPr>
                    <a:xfrm>
                      <a:off x="1007713" y="1742253"/>
                      <a:ext cx="673035" cy="0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4" name="Прямая соединительная линия 143"/>
                    <p:cNvCxnSpPr/>
                    <p:nvPr/>
                  </p:nvCxnSpPr>
                  <p:spPr>
                    <a:xfrm>
                      <a:off x="1680748" y="1742251"/>
                      <a:ext cx="218946" cy="179187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131" name="Группа 130"/>
                <p:cNvGrpSpPr/>
                <p:nvPr/>
              </p:nvGrpSpPr>
              <p:grpSpPr>
                <a:xfrm>
                  <a:off x="5845632" y="4228953"/>
                  <a:ext cx="1278656" cy="1324455"/>
                  <a:chOff x="-17715" y="3485343"/>
                  <a:chExt cx="1272329" cy="1392552"/>
                </a:xfrm>
              </p:grpSpPr>
              <p:sp>
                <p:nvSpPr>
                  <p:cNvPr id="137" name="TextBox 1"/>
                  <p:cNvSpPr txBox="1"/>
                  <p:nvPr/>
                </p:nvSpPr>
                <p:spPr>
                  <a:xfrm>
                    <a:off x="140385" y="4408984"/>
                    <a:ext cx="1035103" cy="468911"/>
                  </a:xfrm>
                  <a:prstGeom prst="rect">
                    <a:avLst/>
                  </a:prstGeom>
                </p:spPr>
                <p:txBody>
                  <a:bodyPr wrap="square" rtlCol="0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ru-RU" sz="1518" b="1" dirty="0" smtClean="0">
                        <a:ln w="9525">
                          <a:noFill/>
                        </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rPr>
                      <a:t>2 057</a:t>
                    </a:r>
                    <a:endParaRPr kumimoji="0" lang="ru-RU" sz="1518" b="1" i="0" u="none" strike="noStrike" kern="1200" cap="none" spc="0" normalizeH="0" baseline="0" noProof="0" dirty="0">
                      <a:ln w="9525"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  <p:grpSp>
                <p:nvGrpSpPr>
                  <p:cNvPr id="138" name="Группа 137"/>
                  <p:cNvGrpSpPr/>
                  <p:nvPr/>
                </p:nvGrpSpPr>
                <p:grpSpPr>
                  <a:xfrm>
                    <a:off x="230099" y="4581199"/>
                    <a:ext cx="1024515" cy="204321"/>
                    <a:chOff x="84832" y="4375357"/>
                    <a:chExt cx="1024515" cy="204321"/>
                  </a:xfrm>
                </p:grpSpPr>
                <p:cxnSp>
                  <p:nvCxnSpPr>
                    <p:cNvPr id="139" name="Прямая соединительная линия 138"/>
                    <p:cNvCxnSpPr/>
                    <p:nvPr/>
                  </p:nvCxnSpPr>
                  <p:spPr>
                    <a:xfrm>
                      <a:off x="84832" y="4579678"/>
                      <a:ext cx="764969" cy="0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0" name="Прямая соединительная линия 139"/>
                    <p:cNvCxnSpPr/>
                    <p:nvPr/>
                  </p:nvCxnSpPr>
                  <p:spPr>
                    <a:xfrm flipV="1">
                      <a:off x="850642" y="4375357"/>
                      <a:ext cx="258705" cy="195795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70" name="TextBox 1"/>
                  <p:cNvSpPr txBox="1"/>
                  <p:nvPr/>
                </p:nvSpPr>
                <p:spPr>
                  <a:xfrm>
                    <a:off x="-17715" y="3485343"/>
                    <a:ext cx="1035103" cy="468913"/>
                  </a:xfrm>
                  <a:prstGeom prst="rect">
                    <a:avLst/>
                  </a:prstGeom>
                </p:spPr>
                <p:txBody>
                  <a:bodyPr wrap="square" rtlCol="0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518" b="1" i="0" u="none" strike="noStrike" kern="1200" cap="none" spc="0" normalizeH="0" baseline="0" noProof="0" dirty="0" smtClean="0">
                        <a:ln w="9525">
                          <a:noFill/>
                        </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rPr>
                      <a:t>1 636</a:t>
                    </a:r>
                    <a:endParaRPr kumimoji="0" lang="ru-RU" sz="1518" b="1" i="0" u="none" strike="noStrike" kern="1200" cap="none" spc="0" normalizeH="0" baseline="0" noProof="0" dirty="0">
                      <a:ln w="9525"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</p:grpSp>
            <p:grpSp>
              <p:nvGrpSpPr>
                <p:cNvPr id="132" name="Группа 131"/>
                <p:cNvGrpSpPr/>
                <p:nvPr/>
              </p:nvGrpSpPr>
              <p:grpSpPr>
                <a:xfrm>
                  <a:off x="8759842" y="3367364"/>
                  <a:ext cx="1190785" cy="486401"/>
                  <a:chOff x="3720984" y="3867104"/>
                  <a:chExt cx="1197243" cy="512441"/>
                </a:xfrm>
              </p:grpSpPr>
              <p:sp>
                <p:nvSpPr>
                  <p:cNvPr id="133" name="TextBox 1"/>
                  <p:cNvSpPr txBox="1"/>
                  <p:nvPr/>
                </p:nvSpPr>
                <p:spPr>
                  <a:xfrm>
                    <a:off x="3744608" y="3867104"/>
                    <a:ext cx="1173619" cy="376361"/>
                  </a:xfrm>
                  <a:prstGeom prst="rect">
                    <a:avLst/>
                  </a:prstGeom>
                </p:spPr>
                <p:txBody>
                  <a:bodyPr wrap="square" rtlCol="0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400" b="1" i="0" u="none" strike="noStrike" kern="1200" cap="none" spc="0" normalizeH="0" baseline="0" noProof="0" dirty="0" smtClean="0">
                        <a:ln w="9525">
                          <a:noFill/>
                        </a:ln>
                        <a:effectLst/>
                        <a:uLnTx/>
                        <a:uFillTx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rPr>
                      <a:t>15 790</a:t>
                    </a:r>
                    <a:endParaRPr kumimoji="0" lang="ru-RU" sz="1400" b="1" i="0" u="none" strike="noStrike" kern="1200" cap="none" spc="0" normalizeH="0" baseline="0" noProof="0" dirty="0">
                      <a:ln w="9525">
                        <a:noFill/>
                      </a:ln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  <p:grpSp>
                <p:nvGrpSpPr>
                  <p:cNvPr id="134" name="Группа 133"/>
                  <p:cNvGrpSpPr/>
                  <p:nvPr/>
                </p:nvGrpSpPr>
                <p:grpSpPr>
                  <a:xfrm>
                    <a:off x="3720984" y="4217753"/>
                    <a:ext cx="990198" cy="161792"/>
                    <a:chOff x="4020954" y="3761173"/>
                    <a:chExt cx="990198" cy="161792"/>
                  </a:xfrm>
                </p:grpSpPr>
                <p:cxnSp>
                  <p:nvCxnSpPr>
                    <p:cNvPr id="135" name="Прямая соединительная линия 134"/>
                    <p:cNvCxnSpPr/>
                    <p:nvPr/>
                  </p:nvCxnSpPr>
                  <p:spPr>
                    <a:xfrm flipV="1">
                      <a:off x="4020954" y="3761173"/>
                      <a:ext cx="241816" cy="161792"/>
                    </a:xfrm>
                    <a:prstGeom prst="line">
                      <a:avLst/>
                    </a:prstGeom>
                    <a:ln w="635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6" name="Прямая соединительная линия 135"/>
                    <p:cNvCxnSpPr/>
                    <p:nvPr/>
                  </p:nvCxnSpPr>
                  <p:spPr>
                    <a:xfrm>
                      <a:off x="4262766" y="3761174"/>
                      <a:ext cx="748386" cy="0"/>
                    </a:xfrm>
                    <a:prstGeom prst="line">
                      <a:avLst/>
                    </a:prstGeom>
                    <a:ln w="635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  <p:sp>
            <p:nvSpPr>
              <p:cNvPr id="166" name="TextBox 165"/>
              <p:cNvSpPr txBox="1"/>
              <p:nvPr/>
            </p:nvSpPr>
            <p:spPr>
              <a:xfrm>
                <a:off x="8490173" y="1332642"/>
                <a:ext cx="78580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(</a:t>
                </a:r>
                <a:r>
                  <a:rPr lang="ru-RU" sz="1200" i="1" dirty="0" smtClean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72,8</a:t>
                </a:r>
                <a:r>
                  <a:rPr kumimoji="0" lang="ru-RU" sz="12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 </a:t>
                </a:r>
                <a:r>
                  <a:rPr kumimoji="0" lang="ru-RU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%)</a:t>
                </a:r>
              </a:p>
            </p:txBody>
          </p:sp>
          <p:sp>
            <p:nvSpPr>
              <p:cNvPr id="169" name="TextBox 168"/>
              <p:cNvSpPr txBox="1"/>
              <p:nvPr/>
            </p:nvSpPr>
            <p:spPr>
              <a:xfrm>
                <a:off x="5797505" y="1384425"/>
                <a:ext cx="86314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(</a:t>
                </a:r>
                <a:r>
                  <a:rPr lang="ru-RU" sz="1200" i="1" dirty="0" smtClean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10,2</a:t>
                </a:r>
                <a:r>
                  <a:rPr kumimoji="0" lang="ru-RU" sz="12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%)</a:t>
                </a:r>
                <a:endParaRPr kumimoji="0" lang="ru-RU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sp>
            <p:nvSpPr>
              <p:cNvPr id="171" name="TextBox 170"/>
              <p:cNvSpPr txBox="1"/>
              <p:nvPr/>
            </p:nvSpPr>
            <p:spPr>
              <a:xfrm>
                <a:off x="5739641" y="2030294"/>
                <a:ext cx="84313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(</a:t>
                </a:r>
                <a:r>
                  <a:rPr lang="ru-RU" sz="1200" i="1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7</a:t>
                </a:r>
                <a:r>
                  <a:rPr lang="ru-RU" sz="1200" i="1" dirty="0" smtClean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,5</a:t>
                </a:r>
                <a:r>
                  <a:rPr kumimoji="0" lang="ru-RU" sz="12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%)</a:t>
                </a:r>
                <a:endParaRPr kumimoji="0" lang="ru-RU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sp>
            <p:nvSpPr>
              <p:cNvPr id="172" name="TextBox 171"/>
              <p:cNvSpPr txBox="1"/>
              <p:nvPr/>
            </p:nvSpPr>
            <p:spPr>
              <a:xfrm>
                <a:off x="5919936" y="2839649"/>
                <a:ext cx="76840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(</a:t>
                </a:r>
                <a:r>
                  <a:rPr lang="ru-RU" sz="1200" i="1" dirty="0" smtClean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9,5</a:t>
                </a:r>
                <a:r>
                  <a:rPr kumimoji="0" lang="ru-RU" sz="12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 </a:t>
                </a:r>
                <a:r>
                  <a:rPr kumimoji="0" lang="ru-RU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%)</a:t>
                </a:r>
              </a:p>
            </p:txBody>
          </p:sp>
          <p:cxnSp>
            <p:nvCxnSpPr>
              <p:cNvPr id="174" name="Прямая соединительная линия 173"/>
              <p:cNvCxnSpPr/>
              <p:nvPr/>
            </p:nvCxnSpPr>
            <p:spPr>
              <a:xfrm>
                <a:off x="5841697" y="2061460"/>
                <a:ext cx="621266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175" name="Прямая соединительная линия 174"/>
            <p:cNvCxnSpPr/>
            <p:nvPr/>
          </p:nvCxnSpPr>
          <p:spPr>
            <a:xfrm>
              <a:off x="6462813" y="2061460"/>
              <a:ext cx="207592" cy="14490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4" name="TextBox 1"/>
          <p:cNvSpPr txBox="1"/>
          <p:nvPr/>
        </p:nvSpPr>
        <p:spPr>
          <a:xfrm>
            <a:off x="7950687" y="1544457"/>
            <a:ext cx="1540669" cy="31266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21 689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всего </a:t>
            </a: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расходов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 w="9525"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81" name="Группа 80"/>
          <p:cNvGrpSpPr/>
          <p:nvPr/>
        </p:nvGrpSpPr>
        <p:grpSpPr>
          <a:xfrm>
            <a:off x="5982515" y="2893300"/>
            <a:ext cx="5344775" cy="549526"/>
            <a:chOff x="758392" y="6386758"/>
            <a:chExt cx="5818967" cy="696911"/>
          </a:xfrm>
        </p:grpSpPr>
        <p:grpSp>
          <p:nvGrpSpPr>
            <p:cNvPr id="92" name="Группа 91"/>
            <p:cNvGrpSpPr/>
            <p:nvPr/>
          </p:nvGrpSpPr>
          <p:grpSpPr>
            <a:xfrm>
              <a:off x="994293" y="6449932"/>
              <a:ext cx="2880106" cy="633737"/>
              <a:chOff x="3924322" y="4895572"/>
              <a:chExt cx="2880106" cy="633737"/>
            </a:xfrm>
          </p:grpSpPr>
          <p:sp>
            <p:nvSpPr>
              <p:cNvPr id="106" name="Прямоугольник 105"/>
              <p:cNvSpPr/>
              <p:nvPr/>
            </p:nvSpPr>
            <p:spPr>
              <a:xfrm>
                <a:off x="6507490" y="4895572"/>
                <a:ext cx="252000" cy="215999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139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sp>
            <p:nvSpPr>
              <p:cNvPr id="107" name="TextBox 68"/>
              <p:cNvSpPr txBox="1">
                <a:spLocks noChangeArrowheads="1"/>
              </p:cNvSpPr>
              <p:nvPr/>
            </p:nvSpPr>
            <p:spPr bwMode="auto">
              <a:xfrm>
                <a:off x="3924322" y="5189892"/>
                <a:ext cx="2880106" cy="3394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r>
                  <a:rPr kumimoji="0" lang="ru-RU" altLang="ru-RU" sz="1139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ЖКХ и благоустройство</a:t>
                </a:r>
              </a:p>
            </p:txBody>
          </p:sp>
          <p:sp>
            <p:nvSpPr>
              <p:cNvPr id="164" name="Прямоугольник 163"/>
              <p:cNvSpPr/>
              <p:nvPr/>
            </p:nvSpPr>
            <p:spPr>
              <a:xfrm>
                <a:off x="6520854" y="5231460"/>
                <a:ext cx="252001" cy="215999"/>
              </a:xfrm>
              <a:prstGeom prst="rect">
                <a:avLst/>
              </a:prstGeom>
              <a:solidFill>
                <a:srgbClr val="A5A5A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139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93" name="Группа 92"/>
            <p:cNvGrpSpPr/>
            <p:nvPr/>
          </p:nvGrpSpPr>
          <p:grpSpPr>
            <a:xfrm>
              <a:off x="762203" y="6386758"/>
              <a:ext cx="2656479" cy="615061"/>
              <a:chOff x="7163769" y="5709128"/>
              <a:chExt cx="2656479" cy="615061"/>
            </a:xfrm>
          </p:grpSpPr>
          <p:sp>
            <p:nvSpPr>
              <p:cNvPr id="104" name="TextBox 66"/>
              <p:cNvSpPr txBox="1">
                <a:spLocks noChangeArrowheads="1"/>
              </p:cNvSpPr>
              <p:nvPr/>
            </p:nvSpPr>
            <p:spPr bwMode="auto">
              <a:xfrm>
                <a:off x="7362807" y="5709128"/>
                <a:ext cx="2457441" cy="3394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r>
                  <a:rPr kumimoji="0" lang="ru-RU" altLang="ru-RU" sz="1139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Социально - культурная сфера</a:t>
                </a:r>
              </a:p>
            </p:txBody>
          </p:sp>
          <p:sp>
            <p:nvSpPr>
              <p:cNvPr id="105" name="Прямоугольник 104"/>
              <p:cNvSpPr/>
              <p:nvPr/>
            </p:nvSpPr>
            <p:spPr bwMode="auto">
              <a:xfrm>
                <a:off x="7163769" y="6108190"/>
                <a:ext cx="252000" cy="215999"/>
              </a:xfrm>
              <a:prstGeom prst="rect">
                <a:avLst/>
              </a:prstGeom>
              <a:solidFill>
                <a:srgbClr val="ED7D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139" b="0" i="0" u="none" strike="noStrike" kern="1200" cap="none" spc="0" normalizeH="0" baseline="0" noProof="0" dirty="0">
                  <a:ln>
                    <a:noFill/>
                  </a:ln>
                  <a:solidFill>
                    <a:srgbClr val="4D606F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94" name="Группа 93"/>
            <p:cNvGrpSpPr/>
            <p:nvPr/>
          </p:nvGrpSpPr>
          <p:grpSpPr>
            <a:xfrm>
              <a:off x="758392" y="6399257"/>
              <a:ext cx="5818967" cy="649622"/>
              <a:chOff x="939927" y="5600825"/>
              <a:chExt cx="5818967" cy="649622"/>
            </a:xfrm>
          </p:grpSpPr>
          <p:sp>
            <p:nvSpPr>
              <p:cNvPr id="102" name="Прямоугольник 101"/>
              <p:cNvSpPr/>
              <p:nvPr/>
            </p:nvSpPr>
            <p:spPr>
              <a:xfrm>
                <a:off x="939927" y="5639002"/>
                <a:ext cx="252001" cy="215999"/>
              </a:xfrm>
              <a:prstGeom prst="rect">
                <a:avLst/>
              </a:prstGeom>
              <a:solidFill>
                <a:srgbClr val="1BA6AA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139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sp>
            <p:nvSpPr>
              <p:cNvPr id="101" name="TextBox 66"/>
              <p:cNvSpPr txBox="1">
                <a:spLocks noChangeArrowheads="1"/>
              </p:cNvSpPr>
              <p:nvPr/>
            </p:nvSpPr>
            <p:spPr bwMode="auto">
              <a:xfrm>
                <a:off x="3975209" y="5600825"/>
                <a:ext cx="2783685" cy="3394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r>
                  <a:rPr kumimoji="0" lang="ru-RU" altLang="ru-RU" sz="1139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Транспорт и дорожное хозяйство</a:t>
                </a:r>
              </a:p>
            </p:txBody>
          </p:sp>
          <p:sp>
            <p:nvSpPr>
              <p:cNvPr id="165" name="TextBox 66"/>
              <p:cNvSpPr txBox="1">
                <a:spLocks noChangeArrowheads="1"/>
              </p:cNvSpPr>
              <p:nvPr/>
            </p:nvSpPr>
            <p:spPr bwMode="auto">
              <a:xfrm>
                <a:off x="3975209" y="5911029"/>
                <a:ext cx="2251348" cy="3394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r>
                  <a:rPr kumimoji="0" lang="ru-RU" altLang="ru-RU" sz="1139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Прочие расходы</a:t>
                </a:r>
              </a:p>
            </p:txBody>
          </p:sp>
        </p:grpSp>
      </p:grpSp>
      <p:grpSp>
        <p:nvGrpSpPr>
          <p:cNvPr id="13" name="Группа 12"/>
          <p:cNvGrpSpPr/>
          <p:nvPr/>
        </p:nvGrpSpPr>
        <p:grpSpPr>
          <a:xfrm>
            <a:off x="1718503" y="2885455"/>
            <a:ext cx="3953607" cy="533382"/>
            <a:chOff x="-90336" y="3135262"/>
            <a:chExt cx="3578870" cy="533382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-90336" y="3135262"/>
              <a:ext cx="3578870" cy="267637"/>
              <a:chOff x="-90336" y="3135262"/>
              <a:chExt cx="3578870" cy="267637"/>
            </a:xfrm>
          </p:grpSpPr>
          <p:sp>
            <p:nvSpPr>
              <p:cNvPr id="148" name="TextBox 66"/>
              <p:cNvSpPr txBox="1">
                <a:spLocks noChangeArrowheads="1"/>
              </p:cNvSpPr>
              <p:nvPr/>
            </p:nvSpPr>
            <p:spPr bwMode="auto">
              <a:xfrm>
                <a:off x="123100" y="3135262"/>
                <a:ext cx="3365434" cy="2676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r>
                  <a:rPr kumimoji="0" lang="ru-RU" altLang="ru-RU" sz="1139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Расходы в рамках </a:t>
                </a:r>
                <a:r>
                  <a:rPr kumimoji="0" lang="ru-RU" altLang="ru-RU" sz="1139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16-ти </a:t>
                </a:r>
                <a:r>
                  <a:rPr kumimoji="0" lang="ru-RU" altLang="ru-RU" sz="1139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муниципальных программ</a:t>
                </a:r>
              </a:p>
            </p:txBody>
          </p:sp>
          <p:sp>
            <p:nvSpPr>
              <p:cNvPr id="149" name="Прямоугольник 148"/>
              <p:cNvSpPr/>
              <p:nvPr/>
            </p:nvSpPr>
            <p:spPr>
              <a:xfrm>
                <a:off x="-90336" y="3177989"/>
                <a:ext cx="231465" cy="170319"/>
              </a:xfrm>
              <a:prstGeom prst="rect">
                <a:avLst/>
              </a:prstGeom>
              <a:solidFill>
                <a:srgbClr val="0C626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139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150" name="Группа 149"/>
            <p:cNvGrpSpPr/>
            <p:nvPr/>
          </p:nvGrpSpPr>
          <p:grpSpPr>
            <a:xfrm>
              <a:off x="-89103" y="3401007"/>
              <a:ext cx="3116980" cy="267637"/>
              <a:chOff x="-90336" y="3135262"/>
              <a:chExt cx="3116980" cy="267637"/>
            </a:xfrm>
          </p:grpSpPr>
          <p:sp>
            <p:nvSpPr>
              <p:cNvPr id="151" name="TextBox 66"/>
              <p:cNvSpPr txBox="1">
                <a:spLocks noChangeArrowheads="1"/>
              </p:cNvSpPr>
              <p:nvPr/>
            </p:nvSpPr>
            <p:spPr bwMode="auto">
              <a:xfrm>
                <a:off x="123100" y="3135262"/>
                <a:ext cx="2903544" cy="2676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r>
                  <a:rPr kumimoji="0" lang="ru-RU" altLang="ru-RU" sz="1139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Непрограммные расходы</a:t>
                </a:r>
              </a:p>
            </p:txBody>
          </p:sp>
          <p:sp>
            <p:nvSpPr>
              <p:cNvPr id="152" name="Прямоугольник 151"/>
              <p:cNvSpPr/>
              <p:nvPr/>
            </p:nvSpPr>
            <p:spPr>
              <a:xfrm>
                <a:off x="-90336" y="3177989"/>
                <a:ext cx="231465" cy="170319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139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</p:grpSp>
      </p:grpSp>
      <p:grpSp>
        <p:nvGrpSpPr>
          <p:cNvPr id="14" name="Группа 13"/>
          <p:cNvGrpSpPr/>
          <p:nvPr/>
        </p:nvGrpSpPr>
        <p:grpSpPr>
          <a:xfrm>
            <a:off x="1836525" y="680711"/>
            <a:ext cx="3662640" cy="2036186"/>
            <a:chOff x="755998" y="951628"/>
            <a:chExt cx="3662640" cy="2036186"/>
          </a:xfrm>
        </p:grpSpPr>
        <p:grpSp>
          <p:nvGrpSpPr>
            <p:cNvPr id="108" name="Группа 107"/>
            <p:cNvGrpSpPr/>
            <p:nvPr/>
          </p:nvGrpSpPr>
          <p:grpSpPr>
            <a:xfrm>
              <a:off x="755998" y="951628"/>
              <a:ext cx="3662639" cy="2015769"/>
              <a:chOff x="828014" y="3305382"/>
              <a:chExt cx="3987588" cy="2556417"/>
            </a:xfrm>
          </p:grpSpPr>
          <p:graphicFrame>
            <p:nvGraphicFramePr>
              <p:cNvPr id="109" name="Диаграмма 108"/>
              <p:cNvGraphicFramePr/>
              <p:nvPr>
                <p:extLst/>
              </p:nvPr>
            </p:nvGraphicFramePr>
            <p:xfrm>
              <a:off x="1234035" y="3305382"/>
              <a:ext cx="3010164" cy="2556417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110" name="TextBox 1"/>
              <p:cNvSpPr txBox="1"/>
              <p:nvPr/>
            </p:nvSpPr>
            <p:spPr>
              <a:xfrm>
                <a:off x="2110773" y="4379430"/>
                <a:ext cx="1396349" cy="396523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1200" cap="none" spc="0" normalizeH="0" baseline="0" noProof="0" dirty="0" smtClean="0">
                    <a:ln w="9525"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21 689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9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всего </a:t>
                </a:r>
                <a:r>
                  <a:rPr kumimoji="0" lang="ru-RU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расходов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600" b="1" i="0" u="none" strike="noStrike" kern="1200" cap="none" spc="0" normalizeH="0" baseline="0" noProof="0" dirty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grpSp>
            <p:nvGrpSpPr>
              <p:cNvPr id="111" name="Группа 110"/>
              <p:cNvGrpSpPr/>
              <p:nvPr/>
            </p:nvGrpSpPr>
            <p:grpSpPr>
              <a:xfrm>
                <a:off x="3665361" y="3489734"/>
                <a:ext cx="1150241" cy="535732"/>
                <a:chOff x="3755613" y="3797016"/>
                <a:chExt cx="1156478" cy="564413"/>
              </a:xfrm>
            </p:grpSpPr>
            <p:sp>
              <p:nvSpPr>
                <p:cNvPr id="122" name="TextBox 1"/>
                <p:cNvSpPr txBox="1"/>
                <p:nvPr/>
              </p:nvSpPr>
              <p:spPr>
                <a:xfrm>
                  <a:off x="3855350" y="3797016"/>
                  <a:ext cx="1056741" cy="376361"/>
                </a:xfrm>
                <a:prstGeom prst="rect">
                  <a:avLst/>
                </a:prstGeom>
              </p:spPr>
              <p:txBody>
                <a:bodyPr wrap="square" rtlCol="0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ru-RU" sz="1400" b="1" dirty="0" smtClean="0">
                      <a:ln w="9525">
                        <a:noFill/>
                      </a:ln>
                      <a:solidFill>
                        <a:prstClr val="black"/>
                      </a:solidFill>
                      <a:latin typeface="Segoe UI" panose="020B0502040204020203" pitchFamily="34" charset="0"/>
                      <a:cs typeface="Segoe UI" panose="020B0502040204020203" pitchFamily="34" charset="0"/>
                    </a:rPr>
                    <a:t>20 569</a:t>
                  </a:r>
                  <a:endParaRPr kumimoji="0" lang="ru-RU" sz="1400" b="1" i="0" u="none" strike="noStrike" kern="1200" cap="none" spc="0" normalizeH="0" baseline="0" noProof="0" dirty="0">
                    <a:ln w="9525"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123" name="Группа 122"/>
                <p:cNvGrpSpPr/>
                <p:nvPr/>
              </p:nvGrpSpPr>
              <p:grpSpPr>
                <a:xfrm>
                  <a:off x="3755613" y="4199637"/>
                  <a:ext cx="990200" cy="161792"/>
                  <a:chOff x="4055583" y="3743057"/>
                  <a:chExt cx="990200" cy="161792"/>
                </a:xfrm>
              </p:grpSpPr>
              <p:cxnSp>
                <p:nvCxnSpPr>
                  <p:cNvPr id="124" name="Прямая соединительная линия 123"/>
                  <p:cNvCxnSpPr/>
                  <p:nvPr/>
                </p:nvCxnSpPr>
                <p:spPr>
                  <a:xfrm flipV="1">
                    <a:off x="4055583" y="3743057"/>
                    <a:ext cx="241815" cy="161792"/>
                  </a:xfrm>
                  <a:prstGeom prst="line">
                    <a:avLst/>
                  </a:prstGeom>
                  <a:ln w="3175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5" name="Прямая соединительная линия 124"/>
                  <p:cNvCxnSpPr/>
                  <p:nvPr/>
                </p:nvCxnSpPr>
                <p:spPr>
                  <a:xfrm>
                    <a:off x="4297398" y="3743057"/>
                    <a:ext cx="748385" cy="0"/>
                  </a:xfrm>
                  <a:prstGeom prst="line">
                    <a:avLst/>
                  </a:prstGeom>
                  <a:ln w="3175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12" name="Группа 111"/>
              <p:cNvGrpSpPr/>
              <p:nvPr/>
            </p:nvGrpSpPr>
            <p:grpSpPr>
              <a:xfrm>
                <a:off x="828014" y="5202606"/>
                <a:ext cx="1149315" cy="445980"/>
                <a:chOff x="206861" y="4417750"/>
                <a:chExt cx="1143625" cy="468910"/>
              </a:xfrm>
            </p:grpSpPr>
            <p:sp>
              <p:nvSpPr>
                <p:cNvPr id="118" name="TextBox 1"/>
                <p:cNvSpPr txBox="1"/>
                <p:nvPr/>
              </p:nvSpPr>
              <p:spPr>
                <a:xfrm>
                  <a:off x="206861" y="4417750"/>
                  <a:ext cx="1035106" cy="468910"/>
                </a:xfrm>
                <a:prstGeom prst="rect">
                  <a:avLst/>
                </a:prstGeom>
              </p:spPr>
              <p:txBody>
                <a:bodyPr wrap="square" rtlCol="0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ru-RU" sz="1400" b="1" noProof="0" dirty="0" smtClean="0">
                      <a:ln w="9525"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latin typeface="Segoe UI" panose="020B0502040204020203" pitchFamily="34" charset="0"/>
                      <a:cs typeface="Segoe UI" panose="020B0502040204020203" pitchFamily="34" charset="0"/>
                    </a:rPr>
                    <a:t>1 120</a:t>
                  </a:r>
                  <a:endParaRPr kumimoji="0" lang="ru-RU" sz="1400" b="1" i="0" u="none" strike="noStrike" kern="1200" cap="none" spc="0" normalizeH="0" baseline="0" noProof="0" dirty="0">
                    <a:ln w="9525"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119" name="Группа 118"/>
                <p:cNvGrpSpPr/>
                <p:nvPr/>
              </p:nvGrpSpPr>
              <p:grpSpPr>
                <a:xfrm>
                  <a:off x="334641" y="4580350"/>
                  <a:ext cx="1015845" cy="197080"/>
                  <a:chOff x="189374" y="4374508"/>
                  <a:chExt cx="1015845" cy="197080"/>
                </a:xfrm>
              </p:grpSpPr>
              <p:cxnSp>
                <p:nvCxnSpPr>
                  <p:cNvPr id="120" name="Прямая соединительная линия 119"/>
                  <p:cNvCxnSpPr/>
                  <p:nvPr/>
                </p:nvCxnSpPr>
                <p:spPr>
                  <a:xfrm>
                    <a:off x="189374" y="4571588"/>
                    <a:ext cx="764969" cy="0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1" name="Прямая соединительная линия 120"/>
                  <p:cNvCxnSpPr/>
                  <p:nvPr/>
                </p:nvCxnSpPr>
                <p:spPr>
                  <a:xfrm flipV="1">
                    <a:off x="946514" y="4374508"/>
                    <a:ext cx="258705" cy="195796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3" name="TextBox 2"/>
            <p:cNvSpPr txBox="1"/>
            <p:nvPr/>
          </p:nvSpPr>
          <p:spPr>
            <a:xfrm>
              <a:off x="874503" y="2710815"/>
              <a:ext cx="6957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(5,2 </a:t>
              </a:r>
              <a:r>
                <a:rPr kumimoji="0" lang="ru-RU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%)</a:t>
              </a: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3608193" y="1365535"/>
              <a:ext cx="8104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(</a:t>
              </a:r>
              <a:r>
                <a:rPr kumimoji="0" lang="ru-RU" sz="12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94,8 </a:t>
              </a:r>
              <a:r>
                <a:rPr kumimoji="0" lang="ru-RU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%)</a:t>
              </a:r>
            </a:p>
          </p:txBody>
        </p:sp>
      </p:grpSp>
      <p:sp>
        <p:nvSpPr>
          <p:cNvPr id="204" name="Прямоугольник 203"/>
          <p:cNvSpPr/>
          <p:nvPr/>
        </p:nvSpPr>
        <p:spPr>
          <a:xfrm>
            <a:off x="1142999" y="6299820"/>
            <a:ext cx="9906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1200" cap="all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бюджете предусмотрены средства на содержание </a:t>
            </a:r>
            <a:br>
              <a:rPr kumimoji="0" lang="ru-RU" sz="16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kumimoji="0" lang="ru-RU" sz="16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ru-RU" sz="1600" b="1" i="1" dirty="0">
                <a:latin typeface="Segoe UI" panose="020B0502040204020203" pitchFamily="34" charset="0"/>
                <a:cs typeface="Segoe UI" panose="020B0502040204020203" pitchFamily="34" charset="0"/>
              </a:rPr>
              <a:t>7</a:t>
            </a:r>
            <a:r>
              <a:rPr kumimoji="0" lang="ru-RU" sz="16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главных распорядителей бюджетных средств и </a:t>
            </a:r>
            <a:r>
              <a:rPr kumimoji="0" lang="ru-RU" sz="16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19</a:t>
            </a:r>
            <a:r>
              <a:rPr kumimoji="0" lang="en-US" sz="16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  <a:r>
              <a:rPr kumimoji="0" lang="ru-RU" sz="16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 муниципальных учреждений</a:t>
            </a:r>
            <a:endParaRPr kumimoji="0" lang="ru-RU" sz="1600" b="1" i="1" u="none" strike="noStrike" kern="1200" cap="all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6" name="TextBox 205"/>
          <p:cNvSpPr txBox="1"/>
          <p:nvPr/>
        </p:nvSpPr>
        <p:spPr>
          <a:xfrm>
            <a:off x="2757263" y="3445205"/>
            <a:ext cx="6677473" cy="296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500" b="1" cap="all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all" spc="0" normalizeH="0" baseline="0" noProof="0" dirty="0">
                <a:ln>
                  <a:noFill/>
                </a:ln>
                <a:solidFill>
                  <a:srgbClr val="0A5052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муниципальные</a:t>
            </a:r>
            <a:r>
              <a:rPr kumimoji="0" lang="ru-RU" sz="1328" b="1" i="0" u="none" strike="noStrike" kern="1200" cap="all" spc="0" normalizeH="0" baseline="0" noProof="0" dirty="0">
                <a:ln>
                  <a:noFill/>
                </a:ln>
                <a:solidFill>
                  <a:srgbClr val="0A5052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ru-RU" sz="1100" b="1" i="0" u="none" strike="noStrike" kern="1200" cap="all" spc="0" normalizeH="0" baseline="0" noProof="0" dirty="0">
                <a:ln>
                  <a:noFill/>
                </a:ln>
                <a:solidFill>
                  <a:srgbClr val="0A5052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программы: </a:t>
            </a:r>
          </a:p>
        </p:txBody>
      </p:sp>
      <p:sp>
        <p:nvSpPr>
          <p:cNvPr id="89" name="Текст 2"/>
          <p:cNvSpPr txBox="1">
            <a:spLocks/>
          </p:cNvSpPr>
          <p:nvPr/>
        </p:nvSpPr>
        <p:spPr>
          <a:xfrm>
            <a:off x="27114" y="84169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Структура расходов бюджета города Липецка в 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</a:t>
            </a:r>
            <a:r>
              <a: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6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году</a:t>
            </a:r>
          </a:p>
        </p:txBody>
      </p:sp>
      <p:sp>
        <p:nvSpPr>
          <p:cNvPr id="95" name="TextBox 22"/>
          <p:cNvSpPr txBox="1"/>
          <p:nvPr/>
        </p:nvSpPr>
        <p:spPr>
          <a:xfrm>
            <a:off x="11049000" y="473040"/>
            <a:ext cx="1019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864709" y="3634566"/>
            <a:ext cx="11327291" cy="2697331"/>
            <a:chOff x="836306" y="3603623"/>
            <a:chExt cx="11327291" cy="2697331"/>
          </a:xfrm>
        </p:grpSpPr>
        <p:grpSp>
          <p:nvGrpSpPr>
            <p:cNvPr id="12" name="Группа 11"/>
            <p:cNvGrpSpPr/>
            <p:nvPr/>
          </p:nvGrpSpPr>
          <p:grpSpPr>
            <a:xfrm>
              <a:off x="836306" y="3603623"/>
              <a:ext cx="11137545" cy="2697331"/>
              <a:chOff x="-300238" y="3742386"/>
              <a:chExt cx="11137545" cy="2697331"/>
            </a:xfrm>
          </p:grpSpPr>
          <p:grpSp>
            <p:nvGrpSpPr>
              <p:cNvPr id="176" name="Группа 175"/>
              <p:cNvGrpSpPr/>
              <p:nvPr/>
            </p:nvGrpSpPr>
            <p:grpSpPr>
              <a:xfrm>
                <a:off x="-300238" y="3742386"/>
                <a:ext cx="5312622" cy="2697331"/>
                <a:chOff x="4738871" y="643286"/>
                <a:chExt cx="5684692" cy="2842573"/>
              </a:xfrm>
            </p:grpSpPr>
            <p:sp>
              <p:nvSpPr>
                <p:cNvPr id="177" name="Прямоугольник 176"/>
                <p:cNvSpPr/>
                <p:nvPr/>
              </p:nvSpPr>
              <p:spPr>
                <a:xfrm>
                  <a:off x="4738871" y="1125981"/>
                  <a:ext cx="3617092" cy="3081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30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Развитие экономического потенциала</a:t>
                  </a:r>
                </a:p>
              </p:txBody>
            </p:sp>
            <p:sp>
              <p:nvSpPr>
                <p:cNvPr id="180" name="Прямоугольник 179"/>
                <p:cNvSpPr/>
                <p:nvPr/>
              </p:nvSpPr>
              <p:spPr>
                <a:xfrm>
                  <a:off x="4745688" y="1822183"/>
                  <a:ext cx="2791842" cy="3081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30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Охрана окружающей среды</a:t>
                  </a:r>
                </a:p>
              </p:txBody>
            </p:sp>
            <p:sp>
              <p:nvSpPr>
                <p:cNvPr id="181" name="Прямоугольник 180"/>
                <p:cNvSpPr/>
                <p:nvPr/>
              </p:nvSpPr>
              <p:spPr>
                <a:xfrm>
                  <a:off x="4757129" y="1474686"/>
                  <a:ext cx="5160907" cy="3081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30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Градостроительная деятельность</a:t>
                  </a:r>
                </a:p>
              </p:txBody>
            </p:sp>
            <p:sp>
              <p:nvSpPr>
                <p:cNvPr id="183" name="Прямоугольник 182"/>
                <p:cNvSpPr/>
                <p:nvPr/>
              </p:nvSpPr>
              <p:spPr>
                <a:xfrm>
                  <a:off x="4738871" y="643286"/>
                  <a:ext cx="5684692" cy="51895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lang="ru-RU" sz="130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latin typeface="Segoe UI" panose="020B0502040204020203" pitchFamily="34" charset="0"/>
                      <a:cs typeface="Segoe UI" panose="020B0502040204020203" pitchFamily="34" charset="0"/>
                    </a:rPr>
                    <a:t>Управление муниципальными финансами и муниципальным долгом</a:t>
                  </a:r>
                </a:p>
              </p:txBody>
            </p:sp>
            <p:sp>
              <p:nvSpPr>
                <p:cNvPr id="184" name="Прямоугольник 183"/>
                <p:cNvSpPr/>
                <p:nvPr/>
              </p:nvSpPr>
              <p:spPr>
                <a:xfrm>
                  <a:off x="4757129" y="2125431"/>
                  <a:ext cx="4256750" cy="3081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30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Развитие жилищно-коммунального хозяйства</a:t>
                  </a:r>
                </a:p>
              </p:txBody>
            </p:sp>
            <p:sp>
              <p:nvSpPr>
                <p:cNvPr id="185" name="Прямоугольник 184"/>
                <p:cNvSpPr/>
                <p:nvPr/>
              </p:nvSpPr>
              <p:spPr>
                <a:xfrm>
                  <a:off x="4757129" y="2469565"/>
                  <a:ext cx="2333110" cy="3081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30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Развитие образования</a:t>
                  </a:r>
                </a:p>
              </p:txBody>
            </p:sp>
            <p:sp>
              <p:nvSpPr>
                <p:cNvPr id="186" name="Прямоугольник 185"/>
                <p:cNvSpPr/>
                <p:nvPr/>
              </p:nvSpPr>
              <p:spPr>
                <a:xfrm>
                  <a:off x="4757129" y="2823646"/>
                  <a:ext cx="3831364" cy="3081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30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Развитие физической культуры и спорта </a:t>
                  </a:r>
                </a:p>
              </p:txBody>
            </p:sp>
            <p:sp>
              <p:nvSpPr>
                <p:cNvPr id="201" name="Прямоугольник 200"/>
                <p:cNvSpPr/>
                <p:nvPr/>
              </p:nvSpPr>
              <p:spPr>
                <a:xfrm>
                  <a:off x="4745688" y="3177727"/>
                  <a:ext cx="2869166" cy="3081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30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Развитие культуры и туризма</a:t>
                  </a:r>
                </a:p>
              </p:txBody>
            </p:sp>
          </p:grpSp>
          <p:grpSp>
            <p:nvGrpSpPr>
              <p:cNvPr id="9" name="Группа 8"/>
              <p:cNvGrpSpPr/>
              <p:nvPr/>
            </p:nvGrpSpPr>
            <p:grpSpPr>
              <a:xfrm>
                <a:off x="4980114" y="3753740"/>
                <a:ext cx="5857193" cy="1944582"/>
                <a:chOff x="4897293" y="4229484"/>
                <a:chExt cx="5857193" cy="1944582"/>
              </a:xfrm>
            </p:grpSpPr>
            <p:sp>
              <p:nvSpPr>
                <p:cNvPr id="194" name="Прямоугольник 193"/>
                <p:cNvSpPr/>
                <p:nvPr/>
              </p:nvSpPr>
              <p:spPr>
                <a:xfrm>
                  <a:off x="4933157" y="4986864"/>
                  <a:ext cx="5821329" cy="66941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25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Защита населения и территории города от чрезвычайных ситуаций природного и техногенного характера, обеспечение безопасного проживания граждан </a:t>
                  </a:r>
                </a:p>
              </p:txBody>
            </p:sp>
            <p:sp>
              <p:nvSpPr>
                <p:cNvPr id="195" name="Прямоугольник 194"/>
                <p:cNvSpPr/>
                <p:nvPr/>
              </p:nvSpPr>
              <p:spPr>
                <a:xfrm>
                  <a:off x="4935763" y="5616148"/>
                  <a:ext cx="1992853" cy="28469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25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Липецк – мы вместе!</a:t>
                  </a:r>
                </a:p>
              </p:txBody>
            </p:sp>
            <p:sp>
              <p:nvSpPr>
                <p:cNvPr id="196" name="Прямоугольник 195"/>
                <p:cNvSpPr/>
                <p:nvPr/>
              </p:nvSpPr>
              <p:spPr>
                <a:xfrm>
                  <a:off x="4929563" y="4743985"/>
                  <a:ext cx="2950616" cy="28469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25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Развитие муниципальной службы</a:t>
                  </a:r>
                </a:p>
              </p:txBody>
            </p:sp>
            <p:sp>
              <p:nvSpPr>
                <p:cNvPr id="198" name="Прямоугольник 197"/>
                <p:cNvSpPr/>
                <p:nvPr/>
              </p:nvSpPr>
              <p:spPr>
                <a:xfrm>
                  <a:off x="4897293" y="4229484"/>
                  <a:ext cx="3763659" cy="28469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25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Развитие транспорта и дорожного хозяйства</a:t>
                  </a:r>
                </a:p>
              </p:txBody>
            </p:sp>
            <p:sp>
              <p:nvSpPr>
                <p:cNvPr id="199" name="Прямоугольник 198"/>
                <p:cNvSpPr/>
                <p:nvPr/>
              </p:nvSpPr>
              <p:spPr>
                <a:xfrm>
                  <a:off x="4915530" y="4483250"/>
                  <a:ext cx="2595454" cy="28469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25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Благоустройство территории</a:t>
                  </a:r>
                </a:p>
              </p:txBody>
            </p:sp>
            <p:sp>
              <p:nvSpPr>
                <p:cNvPr id="200" name="Прямоугольник 199"/>
                <p:cNvSpPr/>
                <p:nvPr/>
              </p:nvSpPr>
              <p:spPr>
                <a:xfrm>
                  <a:off x="4929563" y="5889373"/>
                  <a:ext cx="3944926" cy="28469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25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Формирование современной городской среды</a:t>
                  </a:r>
                </a:p>
              </p:txBody>
            </p:sp>
          </p:grpSp>
        </p:grpSp>
        <p:sp>
          <p:nvSpPr>
            <p:cNvPr id="86" name="Прямоугольник 85"/>
            <p:cNvSpPr/>
            <p:nvPr/>
          </p:nvSpPr>
          <p:spPr>
            <a:xfrm>
              <a:off x="6152722" y="5534433"/>
              <a:ext cx="6010875" cy="4770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71148" marR="0" lvl="0" indent="-27114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5052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 w="635" cmpd="dbl">
                    <a:noFill/>
                    <a:prstDash val="sysDot"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Профилактика терроризма и экстремисткой</a:t>
              </a:r>
              <a:r>
                <a:rPr kumimoji="0" lang="ru-RU" sz="1250" b="0" i="0" u="none" strike="noStrike" kern="1200" cap="none" spc="0" normalizeH="0" noProof="0" dirty="0" smtClean="0">
                  <a:ln w="635" cmpd="dbl">
                    <a:noFill/>
                    <a:prstDash val="sysDot"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 деятельности на территории города Липецка</a:t>
              </a:r>
              <a:endParaRPr kumimoji="0" lang="ru-RU" sz="1250" b="0" i="0" u="none" strike="noStrike" kern="1200" cap="none" spc="0" normalizeH="0" baseline="0" noProof="0" dirty="0">
                <a:ln w="635" cmpd="dbl">
                  <a:noFill/>
                  <a:prstDash val="sysDot"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87" name="Прямоугольник 86"/>
            <p:cNvSpPr/>
            <p:nvPr/>
          </p:nvSpPr>
          <p:spPr>
            <a:xfrm>
              <a:off x="6152548" y="5996458"/>
              <a:ext cx="1195840" cy="28469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71148" marR="0" lvl="0" indent="-27114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5052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 w="635" cmpd="dbl">
                    <a:noFill/>
                    <a:prstDash val="sysDot"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Мой двор</a:t>
              </a:r>
              <a:endParaRPr kumimoji="0" lang="ru-RU" sz="1250" b="0" i="0" u="none" strike="noStrike" kern="1200" cap="none" spc="0" normalizeH="0" baseline="0" noProof="0" dirty="0">
                <a:ln w="635" cmpd="dbl">
                  <a:noFill/>
                  <a:prstDash val="sysDot"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347200" y="6492875"/>
            <a:ext cx="28448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2008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2"/>
          <p:cNvSpPr txBox="1">
            <a:spLocks/>
          </p:cNvSpPr>
          <p:nvPr/>
        </p:nvSpPr>
        <p:spPr>
          <a:xfrm>
            <a:off x="1136915" y="89857"/>
            <a:ext cx="95861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Расходы </a:t>
            </a:r>
            <a:r>
              <a:rPr kumimoji="0" lang="ru-RU" sz="16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бюджета</a:t>
            </a:r>
            <a:r>
              <a:rPr kumimoji="0" lang="en-US" sz="16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ru-RU" sz="16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города</a:t>
            </a:r>
            <a:r>
              <a:rPr kumimoji="0" lang="ru-RU" sz="1600" b="1" i="0" u="none" strike="noStrike" kern="1200" cap="all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Липецка</a:t>
            </a:r>
            <a:r>
              <a:rPr kumimoji="0" lang="ru-RU" sz="16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на  социально-культурную сферу в 2026 году</a:t>
            </a:r>
            <a:endParaRPr kumimoji="0" lang="ru-RU" sz="1600" b="1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86" name="TextBox 22"/>
          <p:cNvSpPr txBox="1"/>
          <p:nvPr/>
        </p:nvSpPr>
        <p:spPr>
          <a:xfrm>
            <a:off x="10970323" y="295884"/>
            <a:ext cx="9717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1713551" y="6564104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5" name="Диаграмма 44"/>
          <p:cNvGraphicFramePr/>
          <p:nvPr>
            <p:extLst/>
          </p:nvPr>
        </p:nvGraphicFramePr>
        <p:xfrm>
          <a:off x="316338" y="1441939"/>
          <a:ext cx="4783200" cy="36665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3" name="Группа 52"/>
          <p:cNvGrpSpPr/>
          <p:nvPr/>
        </p:nvGrpSpPr>
        <p:grpSpPr>
          <a:xfrm>
            <a:off x="3447246" y="5312698"/>
            <a:ext cx="1600595" cy="276999"/>
            <a:chOff x="9692632" y="1385002"/>
            <a:chExt cx="2111990" cy="282571"/>
          </a:xfrm>
        </p:grpSpPr>
        <p:sp>
          <p:nvSpPr>
            <p:cNvPr id="60" name="TextBox 59"/>
            <p:cNvSpPr txBox="1"/>
            <p:nvPr/>
          </p:nvSpPr>
          <p:spPr>
            <a:xfrm>
              <a:off x="9871698" y="1385002"/>
              <a:ext cx="1932924" cy="28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kern="0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г</a:t>
              </a:r>
              <a:r>
                <a:rPr lang="ru-RU" sz="1200" kern="0" dirty="0" smtClean="0">
                  <a:solidFill>
                    <a:prstClr val="black"/>
                  </a:solidFill>
                  <a:cs typeface="Times New Roman" panose="02020603050405020304" pitchFamily="18" charset="0"/>
                </a:rPr>
                <a:t>ородской бюджет</a:t>
              </a:r>
              <a:endPara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anose="02020603050405020304" pitchFamily="18" charset="0"/>
              </a:endParaRPr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9692632" y="1442305"/>
              <a:ext cx="237511" cy="203454"/>
            </a:xfrm>
            <a:prstGeom prst="rect">
              <a:avLst/>
            </a:prstGeom>
            <a:solidFill>
              <a:srgbClr val="70AD4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708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1873057" y="5312699"/>
            <a:ext cx="2310707" cy="276999"/>
            <a:chOff x="11804624" y="1013194"/>
            <a:chExt cx="3048984" cy="282571"/>
          </a:xfrm>
        </p:grpSpPr>
        <p:sp>
          <p:nvSpPr>
            <p:cNvPr id="58" name="TextBox 57"/>
            <p:cNvSpPr txBox="1"/>
            <p:nvPr/>
          </p:nvSpPr>
          <p:spPr>
            <a:xfrm>
              <a:off x="11997762" y="1013194"/>
              <a:ext cx="2855846" cy="28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областной</a:t>
              </a:r>
              <a:r>
                <a:rPr kumimoji="0" lang="ru-RU" sz="1200" b="0" i="0" u="none" strike="noStrike" kern="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ru-RU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бюджет</a:t>
              </a: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11804624" y="1082096"/>
              <a:ext cx="237512" cy="191392"/>
            </a:xfrm>
            <a:prstGeom prst="rect">
              <a:avLst/>
            </a:prstGeom>
            <a:solidFill>
              <a:srgbClr val="ED7D3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708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3" name="Группа 62"/>
          <p:cNvGrpSpPr/>
          <p:nvPr/>
        </p:nvGrpSpPr>
        <p:grpSpPr>
          <a:xfrm>
            <a:off x="87841" y="5306714"/>
            <a:ext cx="2456645" cy="276999"/>
            <a:chOff x="13997567" y="665416"/>
            <a:chExt cx="3241550" cy="282571"/>
          </a:xfrm>
        </p:grpSpPr>
        <p:sp>
          <p:nvSpPr>
            <p:cNvPr id="64" name="TextBox 63"/>
            <p:cNvSpPr txBox="1"/>
            <p:nvPr/>
          </p:nvSpPr>
          <p:spPr>
            <a:xfrm>
              <a:off x="14186293" y="665416"/>
              <a:ext cx="3052824" cy="28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kern="0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ф</a:t>
              </a:r>
              <a:r>
                <a:rPr lang="ru-RU" sz="1200" kern="0" dirty="0" smtClean="0">
                  <a:solidFill>
                    <a:prstClr val="black"/>
                  </a:solidFill>
                  <a:cs typeface="Times New Roman" panose="02020603050405020304" pitchFamily="18" charset="0"/>
                </a:rPr>
                <a:t>едеральный бюджет</a:t>
              </a:r>
              <a:endPara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anose="02020603050405020304" pitchFamily="18" charset="0"/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13997567" y="711937"/>
              <a:ext cx="237511" cy="183117"/>
            </a:xfrm>
            <a:prstGeom prst="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708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2" name="Группа 71"/>
          <p:cNvGrpSpPr/>
          <p:nvPr/>
        </p:nvGrpSpPr>
        <p:grpSpPr>
          <a:xfrm>
            <a:off x="4372144" y="2267169"/>
            <a:ext cx="1654080" cy="751618"/>
            <a:chOff x="4144787" y="2224354"/>
            <a:chExt cx="1114967" cy="567827"/>
          </a:xfrm>
        </p:grpSpPr>
        <p:sp>
          <p:nvSpPr>
            <p:cNvPr id="73" name="TextBox 3"/>
            <p:cNvSpPr txBox="1"/>
            <p:nvPr/>
          </p:nvSpPr>
          <p:spPr>
            <a:xfrm>
              <a:off x="4292704" y="2480800"/>
              <a:ext cx="716491" cy="272929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600" i="1" dirty="0" smtClean="0">
                  <a:solidFill>
                    <a:srgbClr val="C00000"/>
                  </a:solidFill>
                  <a:cs typeface="Segoe UI" panose="020B0502040204020203" pitchFamily="34" charset="0"/>
                </a:rPr>
                <a:t>(26 %)</a:t>
              </a:r>
              <a:endParaRPr lang="ru-RU" sz="1600" i="1" dirty="0">
                <a:solidFill>
                  <a:srgbClr val="C00000"/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310247" y="2224354"/>
              <a:ext cx="94950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/>
                <a:t>4 157</a:t>
              </a:r>
              <a:endParaRPr lang="ru-RU" sz="2000" dirty="0"/>
            </a:p>
          </p:txBody>
        </p:sp>
        <p:grpSp>
          <p:nvGrpSpPr>
            <p:cNvPr id="75" name="Группа 74"/>
            <p:cNvGrpSpPr/>
            <p:nvPr/>
          </p:nvGrpSpPr>
          <p:grpSpPr>
            <a:xfrm flipH="1" flipV="1">
              <a:off x="4144787" y="2519252"/>
              <a:ext cx="802140" cy="272929"/>
              <a:chOff x="710535" y="5230250"/>
              <a:chExt cx="802140" cy="272929"/>
            </a:xfrm>
          </p:grpSpPr>
          <p:cxnSp>
            <p:nvCxnSpPr>
              <p:cNvPr id="76" name="Прямая соединительная линия 75"/>
              <p:cNvCxnSpPr/>
              <p:nvPr/>
            </p:nvCxnSpPr>
            <p:spPr>
              <a:xfrm flipH="1">
                <a:off x="1337026" y="5230250"/>
                <a:ext cx="175649" cy="272929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7" name="Прямая соединительная линия 76"/>
              <p:cNvCxnSpPr/>
              <p:nvPr/>
            </p:nvCxnSpPr>
            <p:spPr>
              <a:xfrm flipV="1">
                <a:off x="710535" y="5503179"/>
                <a:ext cx="626491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8" name="Группа 77"/>
          <p:cNvGrpSpPr/>
          <p:nvPr/>
        </p:nvGrpSpPr>
        <p:grpSpPr>
          <a:xfrm>
            <a:off x="2936581" y="755240"/>
            <a:ext cx="1736945" cy="845137"/>
            <a:chOff x="4199760" y="2226628"/>
            <a:chExt cx="1141272" cy="614532"/>
          </a:xfrm>
        </p:grpSpPr>
        <p:sp>
          <p:nvSpPr>
            <p:cNvPr id="79" name="TextBox 3"/>
            <p:cNvSpPr txBox="1"/>
            <p:nvPr/>
          </p:nvSpPr>
          <p:spPr>
            <a:xfrm>
              <a:off x="4292704" y="2480800"/>
              <a:ext cx="716491" cy="272929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600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(9 %)</a:t>
              </a:r>
              <a:endParaRPr lang="ru-RU" sz="1600" i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4391525" y="2226628"/>
              <a:ext cx="94950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/>
                <a:t>1 385</a:t>
              </a:r>
              <a:endParaRPr lang="ru-RU" sz="2000" dirty="0"/>
            </a:p>
          </p:txBody>
        </p:sp>
        <p:grpSp>
          <p:nvGrpSpPr>
            <p:cNvPr id="81" name="Группа 80"/>
            <p:cNvGrpSpPr/>
            <p:nvPr/>
          </p:nvGrpSpPr>
          <p:grpSpPr>
            <a:xfrm flipH="1" flipV="1">
              <a:off x="4199760" y="2519252"/>
              <a:ext cx="747167" cy="321908"/>
              <a:chOff x="710535" y="5181271"/>
              <a:chExt cx="747167" cy="321908"/>
            </a:xfrm>
          </p:grpSpPr>
          <p:cxnSp>
            <p:nvCxnSpPr>
              <p:cNvPr id="82" name="Прямая соединительная линия 81"/>
              <p:cNvCxnSpPr/>
              <p:nvPr/>
            </p:nvCxnSpPr>
            <p:spPr>
              <a:xfrm flipH="1">
                <a:off x="1337026" y="5181271"/>
                <a:ext cx="120676" cy="32190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3" name="Прямая соединительная линия 82"/>
              <p:cNvCxnSpPr/>
              <p:nvPr/>
            </p:nvCxnSpPr>
            <p:spPr>
              <a:xfrm flipV="1">
                <a:off x="710535" y="5503179"/>
                <a:ext cx="626491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5" name="Группа 84"/>
          <p:cNvGrpSpPr/>
          <p:nvPr/>
        </p:nvGrpSpPr>
        <p:grpSpPr>
          <a:xfrm>
            <a:off x="61726" y="1480137"/>
            <a:ext cx="1480057" cy="895068"/>
            <a:chOff x="4292704" y="2230206"/>
            <a:chExt cx="949507" cy="741268"/>
          </a:xfrm>
        </p:grpSpPr>
        <p:sp>
          <p:nvSpPr>
            <p:cNvPr id="87" name="TextBox 3"/>
            <p:cNvSpPr txBox="1"/>
            <p:nvPr/>
          </p:nvSpPr>
          <p:spPr>
            <a:xfrm>
              <a:off x="4292704" y="2480800"/>
              <a:ext cx="716491" cy="272929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600" i="1" dirty="0" smtClean="0">
                  <a:solidFill>
                    <a:srgbClr val="C00000"/>
                  </a:solidFill>
                  <a:cs typeface="Segoe UI" panose="020B0502040204020203" pitchFamily="34" charset="0"/>
                </a:rPr>
                <a:t>(65 %)</a:t>
              </a:r>
              <a:endParaRPr lang="ru-RU" sz="1600" i="1" dirty="0">
                <a:solidFill>
                  <a:srgbClr val="C00000"/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4292704" y="2230206"/>
              <a:ext cx="94950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/>
                <a:t>10 248</a:t>
              </a:r>
              <a:endParaRPr lang="ru-RU" sz="2000" dirty="0"/>
            </a:p>
          </p:txBody>
        </p:sp>
        <p:grpSp>
          <p:nvGrpSpPr>
            <p:cNvPr id="91" name="Группа 90"/>
            <p:cNvGrpSpPr/>
            <p:nvPr/>
          </p:nvGrpSpPr>
          <p:grpSpPr>
            <a:xfrm flipH="1" flipV="1">
              <a:off x="4320436" y="2519252"/>
              <a:ext cx="736263" cy="452222"/>
              <a:chOff x="600763" y="5050957"/>
              <a:chExt cx="736263" cy="452222"/>
            </a:xfrm>
          </p:grpSpPr>
          <p:cxnSp>
            <p:nvCxnSpPr>
              <p:cNvPr id="92" name="Прямая соединительная линия 91"/>
              <p:cNvCxnSpPr/>
              <p:nvPr/>
            </p:nvCxnSpPr>
            <p:spPr>
              <a:xfrm flipH="1" flipV="1">
                <a:off x="600763" y="5050957"/>
                <a:ext cx="109772" cy="445449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3" name="Прямая соединительная линия 92"/>
              <p:cNvCxnSpPr/>
              <p:nvPr/>
            </p:nvCxnSpPr>
            <p:spPr>
              <a:xfrm flipV="1">
                <a:off x="710535" y="5503179"/>
                <a:ext cx="626491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84" name="Таблица 8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9425798"/>
              </p:ext>
            </p:extLst>
          </p:nvPr>
        </p:nvGraphicFramePr>
        <p:xfrm>
          <a:off x="5688310" y="935515"/>
          <a:ext cx="6016928" cy="49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32798">
                  <a:extLst>
                    <a:ext uri="{9D8B030D-6E8A-4147-A177-3AD203B41FA5}">
                      <a16:colId xmlns:a16="http://schemas.microsoft.com/office/drawing/2014/main" val="969477957"/>
                    </a:ext>
                  </a:extLst>
                </a:gridCol>
                <a:gridCol w="1084130">
                  <a:extLst>
                    <a:ext uri="{9D8B030D-6E8A-4147-A177-3AD203B41FA5}">
                      <a16:colId xmlns:a16="http://schemas.microsoft.com/office/drawing/2014/main" val="9738019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85750" marR="0" lvl="0" indent="-28575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6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МП «Развитие ОБРАЗОВАНИЯ» </a:t>
                      </a: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85B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</a:pPr>
                      <a:r>
                        <a:rPr lang="ru-RU" sz="16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14 082</a:t>
                      </a:r>
                      <a:endParaRPr lang="ru-RU" sz="16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rgbClr val="85B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245976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 sz="200" dirty="0"/>
                    </a:p>
                  </a:txBody>
                  <a:tcPr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5B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" dirty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rgbClr val="85B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6684879"/>
                  </a:ext>
                </a:extLst>
              </a:tr>
            </a:tbl>
          </a:graphicData>
        </a:graphic>
      </p:graphicFrame>
      <p:graphicFrame>
        <p:nvGraphicFramePr>
          <p:cNvPr id="90" name="Таблица 8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4731183"/>
              </p:ext>
            </p:extLst>
          </p:nvPr>
        </p:nvGraphicFramePr>
        <p:xfrm>
          <a:off x="5713691" y="5462784"/>
          <a:ext cx="5999860" cy="7727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3653">
                  <a:extLst>
                    <a:ext uri="{9D8B030D-6E8A-4147-A177-3AD203B41FA5}">
                      <a16:colId xmlns:a16="http://schemas.microsoft.com/office/drawing/2014/main" val="969477957"/>
                    </a:ext>
                  </a:extLst>
                </a:gridCol>
                <a:gridCol w="996207">
                  <a:extLst>
                    <a:ext uri="{9D8B030D-6E8A-4147-A177-3AD203B41FA5}">
                      <a16:colId xmlns:a16="http://schemas.microsoft.com/office/drawing/2014/main" val="973801922"/>
                    </a:ext>
                  </a:extLst>
                </a:gridCol>
              </a:tblGrid>
              <a:tr h="581568">
                <a:tc>
                  <a:txBody>
                    <a:bodyPr/>
                    <a:lstStyle/>
                    <a:p>
                      <a:pPr marL="285750" marR="0" lvl="0" indent="-28575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6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МП «Развитие КУЛЬТУРЫ И ТУРИЗМА»</a:t>
                      </a: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6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724</a:t>
                      </a:r>
                      <a:endParaRPr lang="ru-RU" sz="16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2459762"/>
                  </a:ext>
                </a:extLst>
              </a:tr>
              <a:tr h="191201">
                <a:tc>
                  <a:txBody>
                    <a:bodyPr/>
                    <a:lstStyle/>
                    <a:p>
                      <a:endParaRPr lang="ru-RU" sz="200" dirty="0"/>
                    </a:p>
                  </a:txBody>
                  <a:tcPr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" dirty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6684879"/>
                  </a:ext>
                </a:extLst>
              </a:tr>
            </a:tbl>
          </a:graphicData>
        </a:graphic>
      </p:graphicFrame>
      <p:graphicFrame>
        <p:nvGraphicFramePr>
          <p:cNvPr id="96" name="Таблица 9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607396"/>
              </p:ext>
            </p:extLst>
          </p:nvPr>
        </p:nvGraphicFramePr>
        <p:xfrm>
          <a:off x="5719210" y="3856222"/>
          <a:ext cx="6016928" cy="94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78834">
                  <a:extLst>
                    <a:ext uri="{9D8B030D-6E8A-4147-A177-3AD203B41FA5}">
                      <a16:colId xmlns:a16="http://schemas.microsoft.com/office/drawing/2014/main" val="969477957"/>
                    </a:ext>
                  </a:extLst>
                </a:gridCol>
                <a:gridCol w="1038094">
                  <a:extLst>
                    <a:ext uri="{9D8B030D-6E8A-4147-A177-3AD203B41FA5}">
                      <a16:colId xmlns:a16="http://schemas.microsoft.com/office/drawing/2014/main" val="973801922"/>
                    </a:ext>
                  </a:extLst>
                </a:gridCol>
              </a:tblGrid>
              <a:tr h="377084">
                <a:tc>
                  <a:txBody>
                    <a:bodyPr/>
                    <a:lstStyle/>
                    <a:p>
                      <a:pPr marL="285750" marR="0" lvl="0" indent="-28575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6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МП «ПРОФИЛАКТИКА ТЕРРОРИЗМА И ЭКСТРИМИСТСКОЙ ДЕЯТЕЛЬНОСТИ НА ТЕРРИТОРИИ ГОРОДА ЛИПЕЦКА»</a:t>
                      </a: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</a:pPr>
                      <a:r>
                        <a:rPr lang="ru-RU" sz="16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206</a:t>
                      </a:r>
                      <a:endParaRPr lang="ru-RU" sz="16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245976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 sz="200" dirty="0"/>
                    </a:p>
                  </a:txBody>
                  <a:tcPr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" dirty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6684879"/>
                  </a:ext>
                </a:extLst>
              </a:tr>
            </a:tbl>
          </a:graphicData>
        </a:graphic>
      </p:graphicFrame>
      <p:graphicFrame>
        <p:nvGraphicFramePr>
          <p:cNvPr id="98" name="Таблица 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9262527"/>
              </p:ext>
            </p:extLst>
          </p:nvPr>
        </p:nvGraphicFramePr>
        <p:xfrm>
          <a:off x="5688310" y="4825331"/>
          <a:ext cx="6016928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3136">
                  <a:extLst>
                    <a:ext uri="{9D8B030D-6E8A-4147-A177-3AD203B41FA5}">
                      <a16:colId xmlns:a16="http://schemas.microsoft.com/office/drawing/2014/main" val="969477957"/>
                    </a:ext>
                  </a:extLst>
                </a:gridCol>
                <a:gridCol w="1013792">
                  <a:extLst>
                    <a:ext uri="{9D8B030D-6E8A-4147-A177-3AD203B41FA5}">
                      <a16:colId xmlns:a16="http://schemas.microsoft.com/office/drawing/2014/main" val="973801922"/>
                    </a:ext>
                  </a:extLst>
                </a:gridCol>
              </a:tblGrid>
              <a:tr h="574601">
                <a:tc>
                  <a:txBody>
                    <a:bodyPr/>
                    <a:lstStyle/>
                    <a:p>
                      <a:pPr marL="285750" marR="0" lvl="0" indent="-28575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6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МП «Развитие ФИЗИЧЕСКОЙ КУЛЬТУРЫ И СПОРТА»</a:t>
                      </a: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6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617</a:t>
                      </a:r>
                      <a:endParaRPr lang="ru-RU" sz="16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245976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 sz="200" dirty="0"/>
                    </a:p>
                  </a:txBody>
                  <a:tcPr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" dirty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6684879"/>
                  </a:ext>
                </a:extLst>
              </a:tr>
            </a:tbl>
          </a:graphicData>
        </a:graphic>
      </p:graphicFrame>
      <p:sp>
        <p:nvSpPr>
          <p:cNvPr id="67" name="TextBox 66"/>
          <p:cNvSpPr txBox="1"/>
          <p:nvPr/>
        </p:nvSpPr>
        <p:spPr>
          <a:xfrm>
            <a:off x="6079621" y="2834587"/>
            <a:ext cx="439201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rgbClr val="0C626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меры социальной поддержки </a:t>
            </a:r>
          </a:p>
          <a:p>
            <a:pPr lvl="1"/>
            <a:r>
              <a:rPr lang="ru-RU" sz="1200" i="1" cap="all" dirty="0" smtClean="0">
                <a:solidFill>
                  <a:srgbClr val="0C626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ru-RU" sz="1200" i="1" dirty="0" smtClean="0">
                <a:solidFill>
                  <a:srgbClr val="0C626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бесплатное горячее питание младших школьников, социальные выплаты на питание обучающихся, обеспечение питанием детей участников СВО)</a:t>
            </a:r>
            <a:endParaRPr lang="ru-RU" sz="1400" i="1" dirty="0">
              <a:solidFill>
                <a:srgbClr val="0C626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929977" y="1321952"/>
            <a:ext cx="46434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cap="all" dirty="0" smtClean="0">
                <a:solidFill>
                  <a:srgbClr val="0C626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Из них:</a:t>
            </a:r>
            <a:endParaRPr lang="ru-RU" sz="1050" i="1" dirty="0">
              <a:solidFill>
                <a:srgbClr val="0C626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6079621" y="1671031"/>
            <a:ext cx="3392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rgbClr val="0C626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модернизация  </a:t>
            </a:r>
            <a:r>
              <a:rPr lang="ru-RU" sz="1600" b="1" dirty="0">
                <a:solidFill>
                  <a:srgbClr val="0C626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школ  </a:t>
            </a:r>
            <a:endParaRPr lang="ru-RU" sz="1600" b="1" dirty="0" smtClean="0">
              <a:solidFill>
                <a:srgbClr val="0C626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r>
              <a:rPr lang="ru-RU" sz="1200" i="1" dirty="0" smtClean="0">
                <a:solidFill>
                  <a:srgbClr val="0C626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ru-RU" sz="1200" i="1" dirty="0">
                <a:solidFill>
                  <a:srgbClr val="0C626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19 учреждений)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6079622" y="2252346"/>
            <a:ext cx="4493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rgbClr val="0C626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модернизация  </a:t>
            </a:r>
            <a:r>
              <a:rPr lang="ru-RU" sz="1600" b="1" dirty="0">
                <a:solidFill>
                  <a:srgbClr val="0C626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ДОУ  </a:t>
            </a:r>
            <a:endParaRPr lang="ru-RU" sz="1600" b="1" dirty="0" smtClean="0">
              <a:solidFill>
                <a:srgbClr val="0C626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r>
              <a:rPr lang="ru-RU" sz="1200" i="1" dirty="0" smtClean="0">
                <a:solidFill>
                  <a:srgbClr val="0C626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ru-RU" sz="1200" i="1" dirty="0">
                <a:solidFill>
                  <a:srgbClr val="0C626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№ 38, 130 и дошкольное отделение школы № 59</a:t>
            </a:r>
            <a:r>
              <a:rPr lang="ru-RU" sz="1050" i="1" dirty="0">
                <a:solidFill>
                  <a:srgbClr val="0C626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10841163" y="3049542"/>
            <a:ext cx="824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cap="all" dirty="0" smtClean="0">
                <a:solidFill>
                  <a:srgbClr val="0C626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636</a:t>
            </a:r>
            <a:endParaRPr lang="ru-RU" sz="1100" i="1" dirty="0">
              <a:solidFill>
                <a:srgbClr val="0C626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10783822" y="1773289"/>
            <a:ext cx="824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cap="all" dirty="0" smtClean="0">
                <a:solidFill>
                  <a:srgbClr val="0C626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1 674</a:t>
            </a:r>
            <a:endParaRPr lang="ru-RU" sz="1100" i="1" dirty="0">
              <a:solidFill>
                <a:srgbClr val="0C626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10841164" y="2358506"/>
            <a:ext cx="824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cap="all" dirty="0" smtClean="0">
                <a:solidFill>
                  <a:srgbClr val="0C626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180</a:t>
            </a:r>
            <a:endParaRPr lang="ru-RU" sz="1100" i="1" dirty="0">
              <a:solidFill>
                <a:srgbClr val="0C626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147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Тема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Тема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2368</TotalTime>
  <Words>1618</Words>
  <Application>Microsoft Office PowerPoint</Application>
  <PresentationFormat>Широкоэкранный</PresentationFormat>
  <Paragraphs>487</Paragraphs>
  <Slides>16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Yu Gothic UI</vt:lpstr>
      <vt:lpstr>Arial</vt:lpstr>
      <vt:lpstr>Calibri</vt:lpstr>
      <vt:lpstr>Calibri Light</vt:lpstr>
      <vt:lpstr>Cambria</vt:lpstr>
      <vt:lpstr>Segoe UI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Бессонова И.В.</dc:creator>
  <cp:lastModifiedBy>Маклакова Е.А.</cp:lastModifiedBy>
  <cp:revision>331</cp:revision>
  <cp:lastPrinted>2025-12-04T05:29:21Z</cp:lastPrinted>
  <dcterms:created xsi:type="dcterms:W3CDTF">2021-11-23T12:58:26Z</dcterms:created>
  <dcterms:modified xsi:type="dcterms:W3CDTF">2025-12-05T07:47:54Z</dcterms:modified>
</cp:coreProperties>
</file>