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0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notesSlides/notesSlide7.xml" ContentType="application/vnd.openxmlformats-officedocument.presentationml.notesSlide+xml"/>
  <Override PartName="/ppt/charts/chart14.xml" ContentType="application/vnd.openxmlformats-officedocument.drawingml.chart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5.xml" ContentType="application/vnd.openxmlformats-officedocument.themeOverr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19.xml" ContentType="application/vnd.openxmlformats-officedocument.drawingml.chart+xml"/>
  <Override PartName="/ppt/notesSlides/notesSlide10.xml" ContentType="application/vnd.openxmlformats-officedocument.presentationml.notesSlide+xml"/>
  <Override PartName="/ppt/charts/chart20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21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2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1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15" r:id="rId4"/>
    <p:sldMasterId id="2147483727" r:id="rId5"/>
    <p:sldMasterId id="2147483747" r:id="rId6"/>
    <p:sldMasterId id="2147483778" r:id="rId7"/>
    <p:sldMasterId id="2147483790" r:id="rId8"/>
    <p:sldMasterId id="2147483802" r:id="rId9"/>
    <p:sldMasterId id="2147483838" r:id="rId10"/>
  </p:sldMasterIdLst>
  <p:notesMasterIdLst>
    <p:notesMasterId r:id="rId31"/>
  </p:notesMasterIdLst>
  <p:sldIdLst>
    <p:sldId id="289" r:id="rId11"/>
    <p:sldId id="332" r:id="rId12"/>
    <p:sldId id="333" r:id="rId13"/>
    <p:sldId id="334" r:id="rId14"/>
    <p:sldId id="335" r:id="rId15"/>
    <p:sldId id="336" r:id="rId16"/>
    <p:sldId id="306" r:id="rId17"/>
    <p:sldId id="307" r:id="rId18"/>
    <p:sldId id="258" r:id="rId19"/>
    <p:sldId id="331" r:id="rId20"/>
    <p:sldId id="330" r:id="rId21"/>
    <p:sldId id="329" r:id="rId22"/>
    <p:sldId id="328" r:id="rId23"/>
    <p:sldId id="326" r:id="rId24"/>
    <p:sldId id="280" r:id="rId25"/>
    <p:sldId id="320" r:id="rId26"/>
    <p:sldId id="337" r:id="rId27"/>
    <p:sldId id="297" r:id="rId28"/>
    <p:sldId id="277" r:id="rId29"/>
    <p:sldId id="338" r:id="rId30"/>
  </p:sldIdLst>
  <p:sldSz cx="12192000" cy="6858000"/>
  <p:notesSz cx="6451600" cy="93218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999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янская М.В." initials="ПМ" lastIdx="1" clrIdx="0">
    <p:extLst>
      <p:ext uri="{19B8F6BF-5375-455C-9EA6-DF929625EA0E}">
        <p15:presenceInfo xmlns:p15="http://schemas.microsoft.com/office/powerpoint/2012/main" userId="S-1-5-21-1838577942-841115098-2456931316-76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FFF2CC"/>
    <a:srgbClr val="DEEBF7"/>
    <a:srgbClr val="CCCCFF"/>
    <a:srgbClr val="D9EBCD"/>
    <a:srgbClr val="0F686A"/>
    <a:srgbClr val="FFDC62"/>
    <a:srgbClr val="EAAA7F"/>
    <a:srgbClr val="FFE769"/>
    <a:srgbClr val="DDA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5" autoAdjust="0"/>
    <p:restoredTop sz="94419" autoAdjust="0"/>
  </p:normalViewPr>
  <p:slideViewPr>
    <p:cSldViewPr snapToGrid="0" showGuides="1">
      <p:cViewPr varScale="1">
        <p:scale>
          <a:sx n="109" d="100"/>
          <a:sy n="109" d="100"/>
        </p:scale>
        <p:origin x="498" y="84"/>
      </p:cViewPr>
      <p:guideLst>
        <p:guide pos="3999"/>
        <p:guide orient="horz" pos="216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5.xlsx"/><Relationship Id="rId1" Type="http://schemas.openxmlformats.org/officeDocument/2006/relationships/themeOverride" Target="../theme/themeOverride5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0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1D1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0-603C-4A03-B6AA-5C1D9EB1DBA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D9EBCD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D9EBC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2-603C-4A03-B6AA-5C1D9EB1DBAA}"/>
              </c:ext>
            </c:extLst>
          </c:dPt>
          <c:dPt>
            <c:idx val="1"/>
            <c:invertIfNegative val="0"/>
            <c:bubble3D val="0"/>
            <c:spPr>
              <a:solidFill>
                <a:srgbClr val="D9EBC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4-603C-4A03-B6AA-5C1D9EB1DBAA}"/>
              </c:ext>
            </c:extLst>
          </c:dPt>
          <c:dLbls>
            <c:dLbl>
              <c:idx val="0"/>
              <c:layout>
                <c:manualLayout>
                  <c:x val="3.0332032623979197E-2"/>
                  <c:y val="-1.0567726953432987E-16"/>
                </c:manualLayout>
              </c:layout>
              <c:tx>
                <c:rich>
                  <a:bodyPr/>
                  <a:lstStyle/>
                  <a:p>
                    <a:fld id="{3E9DBA52-1889-4742-8EE5-9F4184468C1A}" type="VALUE">
                      <a:rPr lang="en-US" sz="110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03C-4A03-B6AA-5C1D9EB1DBAA}"/>
                </c:ext>
              </c:extLst>
            </c:dLbl>
            <c:dLbl>
              <c:idx val="1"/>
              <c:layout>
                <c:manualLayout>
                  <c:x val="1.102983004508334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100" dirty="0" smtClean="0"/>
                      <a:t>10</a:t>
                    </a:r>
                    <a:r>
                      <a:rPr lang="en-US" sz="1100" baseline="0" dirty="0" smtClean="0"/>
                      <a:t> 671</a:t>
                    </a:r>
                    <a:endParaRPr lang="en-US" sz="11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03C-4A03-B6AA-5C1D9EB1DBA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7657</c:v>
                </c:pt>
                <c:pt idx="1">
                  <c:v>10672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03C-4A03-B6AA-5C1D9EB1DBA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0C6264"/>
            </a:solidFill>
            <a:ln>
              <a:noFill/>
            </a:ln>
            <a:effectLst>
              <a:outerShdw blurRad="101600" dist="50800" dir="5400000" algn="ctr" rotWithShape="0">
                <a:srgbClr val="000000">
                  <a:alpha val="51000"/>
                </a:srgbClr>
              </a:outerShdw>
            </a:effectLst>
            <a:scene3d>
              <a:camera prst="orthographicFront"/>
              <a:lightRig rig="threePt" dir="t"/>
            </a:scene3d>
            <a:sp3d prstMaterial="metal"/>
          </c:spPr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14638</c:v>
                </c:pt>
                <c:pt idx="1">
                  <c:v>19753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03C-4A03-B6AA-5C1D9EB1DBA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76"/>
        <c:gapDepth val="3"/>
        <c:shape val="cylinder"/>
        <c:axId val="211302656"/>
        <c:axId val="211445632"/>
        <c:axId val="0"/>
      </c:bar3DChart>
      <c:catAx>
        <c:axId val="2113026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1445632"/>
        <c:crosses val="autoZero"/>
        <c:auto val="1"/>
        <c:lblAlgn val="ctr"/>
        <c:lblOffset val="100"/>
        <c:noMultiLvlLbl val="0"/>
      </c:catAx>
      <c:valAx>
        <c:axId val="211445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1302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118A8D"/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explosion val="6"/>
            <c:extLst>
              <c:ext xmlns:c16="http://schemas.microsoft.com/office/drawing/2014/chart" uri="{C3380CC4-5D6E-409C-BE32-E72D297353CC}">
                <c16:uniqueId val="{00000001-A37F-4F4A-B4E5-F4CCA857E631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A37F-4F4A-B4E5-F4CCA857E631}"/>
              </c:ext>
            </c:extLst>
          </c:dPt>
          <c:dPt>
            <c:idx val="2"/>
            <c:bubble3D val="0"/>
            <c:explosion val="6"/>
            <c:extLst>
              <c:ext xmlns:c16="http://schemas.microsoft.com/office/drawing/2014/chart" uri="{C3380CC4-5D6E-409C-BE32-E72D297353CC}">
                <c16:uniqueId val="{00000005-A37F-4F4A-B4E5-F4CCA857E631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7-A37F-4F4A-B4E5-F4CCA857E631}"/>
              </c:ext>
            </c:extLst>
          </c:dPt>
          <c:dLbls>
            <c:delete val="1"/>
          </c:dLbls>
          <c:cat>
            <c:strRef>
              <c:f>Лист1!$A$2</c:f>
              <c:strCache>
                <c:ptCount val="1"/>
                <c:pt idx="0">
                  <c:v>Кв.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37F-4F4A-B4E5-F4CCA857E631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275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 рамках НП</c:v>
                </c:pt>
              </c:strCache>
            </c:strRef>
          </c:tx>
          <c:spPr>
            <a:solidFill>
              <a:srgbClr val="D9EBCD"/>
            </a:solidFill>
            <a:ln>
              <a:noFill/>
              <a:prstDash val="lg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9095</c:v>
                </c:pt>
                <c:pt idx="1">
                  <c:v>9817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E5-4246-A1EA-04E23963876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#,##0</c:formatCode>
                <c:ptCount val="2"/>
                <c:pt idx="0" formatCode="General">
                  <c:v>18439</c:v>
                </c:pt>
                <c:pt idx="1">
                  <c:v>14389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E5-4246-A1EA-04E23963876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9311752"/>
        <c:axId val="529315360"/>
      </c:barChart>
      <c:catAx>
        <c:axId val="5293117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9315360"/>
        <c:crosses val="autoZero"/>
        <c:auto val="1"/>
        <c:lblAlgn val="ctr"/>
        <c:lblOffset val="100"/>
        <c:noMultiLvlLbl val="0"/>
      </c:catAx>
      <c:valAx>
        <c:axId val="5293153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9311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97337261995619E-2"/>
          <c:y val="5.9984492623394246E-2"/>
          <c:w val="0.83405511020736089"/>
          <c:h val="0.9015083871757806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A5052"/>
            </a:solidFill>
            <a:ln>
              <a:noFill/>
            </a:ln>
          </c:spPr>
          <c:dPt>
            <c:idx val="0"/>
            <c:bubble3D val="0"/>
            <c:spPr>
              <a:solidFill>
                <a:srgbClr val="0E7578"/>
              </a:solidFill>
              <a:ln w="9525" cap="flat" cmpd="sng" algn="ctr">
                <a:noFill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0E0-44D7-9DBB-00DEF24388FE}"/>
              </c:ext>
            </c:extLst>
          </c:dPt>
          <c:dPt>
            <c:idx val="1"/>
            <c:bubble3D val="0"/>
            <c:spPr>
              <a:solidFill>
                <a:srgbClr val="FFD963"/>
              </a:solidFill>
              <a:ln w="9525" cap="flat" cmpd="sng" algn="ctr">
                <a:noFill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0E0-44D7-9DBB-00DEF24388FE}"/>
              </c:ext>
            </c:extLst>
          </c:dPt>
          <c:dPt>
            <c:idx val="2"/>
            <c:bubble3D val="0"/>
            <c:spPr>
              <a:solidFill>
                <a:srgbClr val="BD92DE"/>
              </a:solidFill>
              <a:ln w="9525" cap="flat" cmpd="sng" algn="ctr">
                <a:noFill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0E0-44D7-9DBB-00DEF24388FE}"/>
              </c:ext>
            </c:extLst>
          </c:dPt>
          <c:dPt>
            <c:idx val="3"/>
            <c:bubble3D val="0"/>
            <c:spPr>
              <a:solidFill>
                <a:srgbClr val="0070C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D0E0-44D7-9DBB-00DEF24388FE}"/>
              </c:ext>
            </c:extLst>
          </c:dPt>
          <c:dPt>
            <c:idx val="4"/>
            <c:bubble3D val="0"/>
            <c:spPr>
              <a:solidFill>
                <a:srgbClr val="68D67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D0E0-44D7-9DBB-00DEF24388FE}"/>
              </c:ext>
            </c:extLst>
          </c:dPt>
          <c:dLbls>
            <c:delete val="1"/>
          </c:dLbls>
          <c:cat>
            <c:strRef>
              <c:f>Лист1!$A$2:$A$6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перечисления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15391</c:v>
                </c:pt>
                <c:pt idx="1">
                  <c:v>4600</c:v>
                </c:pt>
                <c:pt idx="2">
                  <c:v>3520</c:v>
                </c:pt>
                <c:pt idx="3">
                  <c:v>2555</c:v>
                </c:pt>
                <c:pt idx="4">
                  <c:v>1468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0E0-44D7-9DBB-00DEF24388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36"/>
        <c:holeSize val="5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64343316728485"/>
          <c:y val="6.0051235772567622E-2"/>
          <c:w val="0.83436817482513759"/>
          <c:h val="0.9250451030495697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91D150"/>
            </a:solidFill>
            <a:ln>
              <a:noFill/>
            </a:ln>
          </c:spPr>
          <c:dPt>
            <c:idx val="0"/>
            <c:bubble3D val="0"/>
            <c:explosion val="3"/>
            <c:spPr>
              <a:solidFill>
                <a:srgbClr val="65CB6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6CF-4D46-B095-5D892D595DD7}"/>
              </c:ext>
            </c:extLst>
          </c:dPt>
          <c:dPt>
            <c:idx val="1"/>
            <c:bubble3D val="0"/>
            <c:explosion val="2"/>
            <c:spPr>
              <a:solidFill>
                <a:srgbClr val="12545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6CF-4D46-B095-5D892D595DD7}"/>
              </c:ext>
            </c:extLst>
          </c:dPt>
          <c:cat>
            <c:strRef>
              <c:f>Лист1!$A$2:$A$3</c:f>
              <c:strCache>
                <c:ptCount val="1"/>
                <c:pt idx="0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470</c:v>
                </c:pt>
                <c:pt idx="1">
                  <c:v>23736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6CF-4D46-B095-5D892D595D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0"/>
        <c:holeSize val="58"/>
      </c:doughnutChart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DC3E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808C-4007-8820-431DF29DD56F}"/>
              </c:ext>
            </c:extLst>
          </c:dPt>
          <c:dPt>
            <c:idx val="1"/>
            <c:invertIfNegative val="0"/>
            <c:bubble3D val="0"/>
            <c:spPr>
              <a:solidFill>
                <a:srgbClr val="9DC3E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808C-4007-8820-431DF29DD56F}"/>
              </c:ext>
            </c:extLst>
          </c:dPt>
          <c:dLbls>
            <c:dLbl>
              <c:idx val="0"/>
              <c:layout>
                <c:manualLayout>
                  <c:x val="1.9302202578895852E-2"/>
                  <c:y val="3.0334262071304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8C-4007-8820-431DF29DD56F}"/>
                </c:ext>
              </c:extLst>
            </c:dLbl>
            <c:dLbl>
              <c:idx val="1"/>
              <c:layout>
                <c:manualLayout>
                  <c:x val="2.2059588362486317E-2"/>
                  <c:y val="-2.1669893181320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08C-4007-8820-431DF29DD56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7215</c:v>
                </c:pt>
                <c:pt idx="1">
                  <c:v>8456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8C-4007-8820-431DF29DD56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A9D18E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6-808C-4007-8820-431DF29DD56F}"/>
              </c:ext>
            </c:extLst>
          </c:dPt>
          <c:dPt>
            <c:idx val="1"/>
            <c:invertIfNegative val="0"/>
            <c:bubble3D val="0"/>
            <c:spPr>
              <a:solidFill>
                <a:srgbClr val="A9D18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8-808C-4007-8820-431DF29DD56F}"/>
              </c:ext>
            </c:extLst>
          </c:dPt>
          <c:dLbls>
            <c:dLbl>
              <c:idx val="0"/>
              <c:layout>
                <c:manualLayout>
                  <c:x val="2.7684652070475737E-2"/>
                  <c:y val="-3.03342620713040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08C-4007-8820-431DF29DD56F}"/>
                </c:ext>
              </c:extLst>
            </c:dLbl>
            <c:dLbl>
              <c:idx val="1"/>
              <c:layout>
                <c:manualLayout>
                  <c:x val="2.1619130344513949E-2"/>
                  <c:y val="-6.06685241426092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r>
                      <a:rPr lang="en-US" baseline="0" dirty="0" smtClean="0"/>
                      <a:t> 213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08C-4007-8820-431DF29DD56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3981</c:v>
                </c:pt>
                <c:pt idx="1">
                  <c:v>5213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08C-4007-8820-431DF29DD56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F4B183"/>
            </a:solidFill>
            <a:ln>
              <a:noFill/>
            </a:ln>
            <a:effectLst>
              <a:outerShdw blurRad="101600" dist="50800" dir="5400000" algn="ctr" rotWithShape="0">
                <a:srgbClr val="000000">
                  <a:alpha val="51000"/>
                </a:srgbClr>
              </a:outerShdw>
            </a:effectLst>
            <a:scene3d>
              <a:camera prst="orthographicFront"/>
              <a:lightRig rig="threePt" dir="t"/>
            </a:scene3d>
            <a:sp3d prstMaterial="metal"/>
          </c:spPr>
          <c:invertIfNegative val="0"/>
          <c:dPt>
            <c:idx val="1"/>
            <c:invertIfNegative val="0"/>
            <c:bubble3D val="0"/>
            <c:spPr>
              <a:solidFill>
                <a:srgbClr val="DDA077"/>
              </a:solidFill>
              <a:ln>
                <a:noFill/>
              </a:ln>
              <a:effectLst>
                <a:outerShdw blurRad="101600" dist="50800" dir="5400000" algn="ctr" rotWithShape="0">
                  <a:srgbClr val="000000">
                    <a:alpha val="51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B-808C-4007-8820-431DF29DD56F}"/>
              </c:ext>
            </c:extLst>
          </c:dPt>
          <c:dLbls>
            <c:dLbl>
              <c:idx val="0"/>
              <c:layout>
                <c:manualLayout>
                  <c:x val="1.9302202578895852E-2"/>
                  <c:y val="2.88214064528627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808C-4007-8820-431DF29DD56F}"/>
                </c:ext>
              </c:extLst>
            </c:dLbl>
            <c:dLbl>
              <c:idx val="1"/>
              <c:layout>
                <c:manualLayout>
                  <c:x val="1.654474506762501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en-US" baseline="0" dirty="0" smtClean="0"/>
                      <a:t> 722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08C-4007-8820-431DF29DD5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740</c:v>
                </c:pt>
                <c:pt idx="1">
                  <c:v>1722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08C-4007-8820-431DF29DD56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40"/>
        <c:gapDepth val="47"/>
        <c:shape val="cylinder"/>
        <c:axId val="211302656"/>
        <c:axId val="211445632"/>
        <c:axId val="0"/>
      </c:bar3DChart>
      <c:catAx>
        <c:axId val="2113026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1445632"/>
        <c:crosses val="autoZero"/>
        <c:auto val="1"/>
        <c:lblAlgn val="ctr"/>
        <c:lblOffset val="100"/>
        <c:noMultiLvlLbl val="0"/>
      </c:catAx>
      <c:valAx>
        <c:axId val="211445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1302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341"/>
      <c:rAngAx val="0"/>
    </c:view3D>
    <c:floor>
      <c:thickness val="0"/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3305972196061713"/>
          <c:y val="7.9316411465988765E-2"/>
          <c:w val="0.92744019529482269"/>
          <c:h val="0.9167506534582073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694309633584082E-2"/>
          <c:y val="0"/>
          <c:w val="0.87414525060672721"/>
          <c:h val="0.976180308264378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woPt" dir="t"/>
            </a:scene3d>
            <a:sp3d prstMaterial="softEdge"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91D-4E22-96DB-65437120F7AB}"/>
              </c:ext>
            </c:extLst>
          </c:dPt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591D-4E22-96DB-65437120F7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4"/>
        <c:axId val="152774912"/>
        <c:axId val="152956928"/>
      </c:barChart>
      <c:catAx>
        <c:axId val="1527749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2956928"/>
        <c:crosses val="autoZero"/>
        <c:auto val="1"/>
        <c:lblAlgn val="ctr"/>
        <c:lblOffset val="10"/>
        <c:noMultiLvlLbl val="0"/>
      </c:catAx>
      <c:valAx>
        <c:axId val="152956928"/>
        <c:scaling>
          <c:orientation val="minMax"/>
          <c:max val="3000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5277491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05972196061713"/>
          <c:y val="7.9316411465988765E-2"/>
          <c:w val="0.92744019529482269"/>
          <c:h val="0.9167506534582073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66CB70"/>
              </a:solidFill>
              <a:ln>
                <a:noFill/>
              </a:ln>
              <a:effectLst/>
              <a:sp3d contourW="19050" prstMaterial="flat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371-4AB8-B40B-171E8CBE7D20}"/>
              </c:ext>
            </c:extLst>
          </c:dPt>
          <c:dPt>
            <c:idx val="1"/>
            <c:bubble3D val="0"/>
            <c:spPr>
              <a:solidFill>
                <a:srgbClr val="0F5153"/>
              </a:solidFill>
              <a:ln>
                <a:noFill/>
              </a:ln>
              <a:effectLst/>
              <a:sp3d contourW="19050" prstMaterial="flat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371-4AB8-B40B-171E8CBE7D20}"/>
              </c:ext>
            </c:extLst>
          </c:dPt>
          <c:dPt>
            <c:idx val="2"/>
            <c:bubble3D val="0"/>
            <c:spPr>
              <a:pattFill prst="ltVert">
                <a:fgClr>
                  <a:schemeClr val="bg1"/>
                </a:fgClr>
                <a:bgClr>
                  <a:srgbClr val="FFC000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371-4AB8-B40B-171E8CBE7D20}"/>
              </c:ext>
            </c:extLst>
          </c:dPt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6627</c:v>
                </c:pt>
                <c:pt idx="1">
                  <c:v>7359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371-4AB8-B40B-171E8CBE7D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04"/>
        <c:holeSize val="59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99C9C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D17-4EDA-B305-73B9B5BC5663}"/>
              </c:ext>
            </c:extLst>
          </c:dPt>
          <c:dPt>
            <c:idx val="1"/>
            <c:bubble3D val="0"/>
            <c:spPr>
              <a:pattFill prst="wdUpDiag">
                <a:fgClr>
                  <a:srgbClr val="0C6264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D17-4EDA-B305-73B9B5BC5663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24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17-4EDA-B305-73B9B5BC56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6"/>
        <c:holeSize val="4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1D1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0-BB3F-43ED-A0BE-C726C8F0B41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D96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0-9F1B-431A-9E36-229247465E93}"/>
              </c:ext>
            </c:extLst>
          </c:dPt>
          <c:dPt>
            <c:idx val="1"/>
            <c:invertIfNegative val="0"/>
            <c:bubble3D val="0"/>
            <c:spPr>
              <a:solidFill>
                <a:srgbClr val="FFD96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3-F248-4520-B1D0-6DDA834A31A0}"/>
              </c:ext>
            </c:extLst>
          </c:dPt>
          <c:dLbls>
            <c:dLbl>
              <c:idx val="0"/>
              <c:layout>
                <c:manualLayout>
                  <c:x val="3.0332032623979197E-2"/>
                  <c:y val="-1.056772695343298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F1B-431A-9E36-229247465E93}"/>
                </c:ext>
              </c:extLst>
            </c:dLbl>
            <c:dLbl>
              <c:idx val="1"/>
              <c:layout>
                <c:manualLayout>
                  <c:x val="1.102983004508334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2 464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248-4520-B1D0-6DDA834A31A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1505</c:v>
                </c:pt>
                <c:pt idx="1">
                  <c:v>2464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3F-43ED-A0BE-C726C8F0B41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0C6264"/>
            </a:solidFill>
            <a:ln>
              <a:noFill/>
            </a:ln>
            <a:effectLst>
              <a:outerShdw blurRad="101600" dist="50800" dir="5400000" algn="ctr" rotWithShape="0">
                <a:srgbClr val="000000">
                  <a:alpha val="51000"/>
                </a:srgbClr>
              </a:outerShdw>
            </a:effectLst>
            <a:scene3d>
              <a:camera prst="orthographicFront"/>
              <a:lightRig rig="threePt" dir="t"/>
            </a:scene3d>
            <a:sp3d prstMaterial="metal"/>
          </c:spPr>
          <c:invertIfNegative val="0"/>
          <c:dLbls>
            <c:dLbl>
              <c:idx val="0"/>
              <c:layout>
                <c:manualLayout>
                  <c:x val="1.378728755635418E-2"/>
                  <c:y val="1.1528562581145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544-4EEA-9516-15BD663A71EE}"/>
                </c:ext>
              </c:extLst>
            </c:dLbl>
            <c:dLbl>
              <c:idx val="1"/>
              <c:layout>
                <c:manualLayout>
                  <c:x val="1.654474506762501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2 136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248-4520-B1D0-6DDA834A31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902</c:v>
                </c:pt>
                <c:pt idx="1">
                  <c:v>2136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77-427E-BF10-5B71EFFBCBF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40"/>
        <c:gapDepth val="47"/>
        <c:shape val="cylinder"/>
        <c:axId val="211302656"/>
        <c:axId val="211445632"/>
        <c:axId val="0"/>
      </c:bar3DChart>
      <c:catAx>
        <c:axId val="2113026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1445632"/>
        <c:crosses val="autoZero"/>
        <c:auto val="1"/>
        <c:lblAlgn val="ctr"/>
        <c:lblOffset val="100"/>
        <c:noMultiLvlLbl val="0"/>
      </c:catAx>
      <c:valAx>
        <c:axId val="211445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1302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1D1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</c:numCache>
            </c:numRef>
          </c:val>
          <c:extLst>
            <c:ext xmlns:c16="http://schemas.microsoft.com/office/drawing/2014/chart" uri="{C3380CC4-5D6E-409C-BE32-E72D297353CC}">
              <c16:uniqueId val="{00000000-228E-4F51-8D87-CB3F7908E8B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D9EBCD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D9EBC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2-228E-4F51-8D87-CB3F7908E8B9}"/>
              </c:ext>
            </c:extLst>
          </c:dPt>
          <c:dPt>
            <c:idx val="1"/>
            <c:invertIfNegative val="0"/>
            <c:bubble3D val="0"/>
            <c:spPr>
              <a:solidFill>
                <a:srgbClr val="D9EBC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4-228E-4F51-8D87-CB3F7908E8B9}"/>
              </c:ext>
            </c:extLst>
          </c:dPt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7766</c:v>
                </c:pt>
                <c:pt idx="1">
                  <c:v>7752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28E-4F51-8D87-CB3F7908E8B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0C6264"/>
            </a:solidFill>
            <a:ln>
              <a:noFill/>
            </a:ln>
            <a:effectLst>
              <a:outerShdw blurRad="101600" dist="50800" dir="5400000" algn="ctr" rotWithShape="0">
                <a:srgbClr val="000000">
                  <a:alpha val="51000"/>
                </a:srgbClr>
              </a:outerShdw>
            </a:effectLst>
            <a:scene3d>
              <a:camera prst="orthographicFront"/>
              <a:lightRig rig="threePt" dir="t"/>
            </a:scene3d>
            <a:sp3d prstMaterial="metal"/>
          </c:spPr>
          <c:invertIfNegative val="0"/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14638</c:v>
                </c:pt>
                <c:pt idx="1">
                  <c:v>19782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8E-4F51-8D87-CB3F7908E8B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76"/>
        <c:gapDepth val="3"/>
        <c:shape val="cylinder"/>
        <c:axId val="211302656"/>
        <c:axId val="211445632"/>
        <c:axId val="0"/>
      </c:bar3DChart>
      <c:catAx>
        <c:axId val="2113026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1445632"/>
        <c:crosses val="autoZero"/>
        <c:auto val="1"/>
        <c:lblAlgn val="ctr"/>
        <c:lblOffset val="100"/>
        <c:noMultiLvlLbl val="0"/>
      </c:catAx>
      <c:valAx>
        <c:axId val="211445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1302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 smtClean="0">
                <a:solidFill>
                  <a:schemeClr val="tx1"/>
                </a:solidFill>
              </a:rPr>
              <a:t>2023</a:t>
            </a:r>
            <a:endParaRPr lang="ru-RU" sz="1800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77D-478A-9C18-725914F11BE5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7D-478A-9C18-725914F11BE5}"/>
              </c:ext>
            </c:extLst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77D-478A-9C18-725914F11BE5}"/>
              </c:ext>
            </c:extLst>
          </c:dPt>
          <c:dPt>
            <c:idx val="3"/>
            <c:bubble3D val="0"/>
            <c:spPr>
              <a:solidFill>
                <a:srgbClr val="C9C9C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77D-478A-9C18-725914F11BE5}"/>
              </c:ext>
            </c:extLst>
          </c:dPt>
          <c:dPt>
            <c:idx val="4"/>
            <c:bubble3D val="0"/>
            <c:spPr>
              <a:pattFill prst="dkUp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A718-42B4-A7ED-FD9AF5CE6FBB}"/>
              </c:ext>
            </c:extLst>
          </c:dPt>
          <c:cat>
            <c:strRef>
              <c:f>Лист1!$A$2:$A$6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499.4</c:v>
                </c:pt>
                <c:pt idx="1">
                  <c:v>1814.9</c:v>
                </c:pt>
                <c:pt idx="2">
                  <c:v>980.3</c:v>
                </c:pt>
                <c:pt idx="3">
                  <c:v>123</c:v>
                </c:pt>
                <c:pt idx="4">
                  <c:v>1932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7D-478A-9C18-725914F11B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chemeClr val="tx1"/>
                </a:solidFill>
              </a:rPr>
              <a:t>2024</a:t>
            </a:r>
          </a:p>
        </c:rich>
      </c:tx>
      <c:layout>
        <c:manualLayout>
          <c:xMode val="edge"/>
          <c:yMode val="edge"/>
          <c:x val="0.4545971280213123"/>
          <c:y val="0.186320790852154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1042359997740349"/>
          <c:y val="0.21210795670273255"/>
          <c:w val="0.39819987631898501"/>
          <c:h val="0.72436937725506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dPt>
            <c:idx val="0"/>
            <c:bubble3D val="0"/>
            <c:spPr>
              <a:solidFill>
                <a:srgbClr val="9DC3E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50F-4326-B71F-A7FAFF89B721}"/>
              </c:ext>
            </c:extLst>
          </c:dPt>
          <c:dPt>
            <c:idx val="1"/>
            <c:bubble3D val="0"/>
            <c:spPr>
              <a:solidFill>
                <a:srgbClr val="A9D18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50F-4326-B71F-A7FAFF89B721}"/>
              </c:ext>
            </c:extLst>
          </c:dPt>
          <c:dPt>
            <c:idx val="2"/>
            <c:bubble3D val="0"/>
            <c:spPr>
              <a:solidFill>
                <a:srgbClr val="F4B18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50F-4326-B71F-A7FAFF89B721}"/>
              </c:ext>
            </c:extLst>
          </c:dPt>
          <c:dPt>
            <c:idx val="3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50F-4326-B71F-A7FAFF89B721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183.5</c:v>
                </c:pt>
                <c:pt idx="1">
                  <c:v>1000</c:v>
                </c:pt>
                <c:pt idx="2">
                  <c:v>1680.6</c:v>
                </c:pt>
                <c:pt idx="3">
                  <c:v>145.6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0F-4326-B71F-A7FAFF89B7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312141449093948E-2"/>
          <c:y val="1.381351627992785E-2"/>
          <c:w val="0.97668785855090601"/>
          <c:h val="0.226741539868328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D962"/>
            </a:solidFill>
            <a:ln>
              <a:solidFill>
                <a:srgbClr val="91D150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054-494B-987D-609CF56DDFD9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4 300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054-494B-987D-609CF56DDFD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054-494B-987D-609CF56DDFD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_-* #\ ##0.0_-;\-* #\ ##0.0_-;_-* &quot;-&quot;??_-;_-@_-">
                  <c:v>4300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54-494B-987D-609CF56DDFD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117074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/>
                      <a:t>1 256</a:t>
                    </a:r>
                    <a:endParaRPr lang="en-US" dirty="0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054-494B-987D-609CF56DDFD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054-494B-987D-609CF56DDFD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_-* #\ ##0.0_-;\-* #\ ##0.0_-;_-* &quot;-&quot;??_-;_-@_-">
                  <c:v>1256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054-494B-987D-609CF56DD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91487360"/>
        <c:axId val="191579264"/>
      </c:barChart>
      <c:catAx>
        <c:axId val="19148736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91579264"/>
        <c:crosses val="autoZero"/>
        <c:auto val="1"/>
        <c:lblAlgn val="ctr"/>
        <c:lblOffset val="100"/>
        <c:noMultiLvlLbl val="0"/>
      </c:catAx>
      <c:valAx>
        <c:axId val="191579264"/>
        <c:scaling>
          <c:orientation val="minMax"/>
        </c:scaling>
        <c:delete val="1"/>
        <c:axPos val="b"/>
        <c:numFmt formatCode="_-* #\ ##0.0_-;\-* #\ ##0.0_-;_-* &quot;-&quot;??_-;_-@_-" sourceLinked="1"/>
        <c:majorTickMark val="out"/>
        <c:minorTickMark val="none"/>
        <c:tickLblPos val="nextTo"/>
        <c:crossAx val="191487360"/>
        <c:crosses val="autoZero"/>
        <c:crossBetween val="between"/>
      </c:valAx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312141449093948E-2"/>
          <c:y val="1.381351627992785E-2"/>
          <c:w val="0.97668785855090601"/>
          <c:h val="0.226741539868328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D962"/>
            </a:solidFill>
            <a:ln>
              <a:solidFill>
                <a:srgbClr val="91D150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AAB-47E7-B76D-AC59991445EC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80-42AB-8C1D-C8921B27E03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_-* #\ ##0.0_-;\-* #\ ##0.0_-;_-* &quot;-&quot;??_-;_-@_-">
                  <c:v>5020.3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AB-47E7-B76D-AC59991445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117074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2CF-4E5A-865B-7690990AB22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80-42AB-8C1D-C8921B27E03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 formatCode="_-* #\ ##0.0_-;\-* #\ ##0.0_-;_-* &quot;-&quot;??_-;_-@_-">
                  <c:v>2074.5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AAB-47E7-B76D-AC59991445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91487360"/>
        <c:axId val="191579264"/>
      </c:barChart>
      <c:catAx>
        <c:axId val="19148736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91579264"/>
        <c:crosses val="autoZero"/>
        <c:auto val="1"/>
        <c:lblAlgn val="ctr"/>
        <c:lblOffset val="100"/>
        <c:noMultiLvlLbl val="0"/>
      </c:catAx>
      <c:valAx>
        <c:axId val="191579264"/>
        <c:scaling>
          <c:orientation val="minMax"/>
        </c:scaling>
        <c:delete val="1"/>
        <c:axPos val="b"/>
        <c:numFmt formatCode="_-* #\ ##0.0_-;\-* #\ ##0.0_-;_-* &quot;-&quot;??_-;_-@_-" sourceLinked="1"/>
        <c:majorTickMark val="out"/>
        <c:minorTickMark val="none"/>
        <c:tickLblPos val="nextTo"/>
        <c:crossAx val="191487360"/>
        <c:crosses val="autoZero"/>
        <c:crossBetween val="between"/>
      </c:valAx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692591757277669E-2"/>
          <c:y val="5.180647740429152E-2"/>
          <c:w val="0.96897366459332124"/>
          <c:h val="0.8963870451914169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34925" cap="sq">
              <a:solidFill>
                <a:srgbClr val="69CE73"/>
              </a:solidFill>
              <a:miter lim="800000"/>
              <a:headEnd type="none"/>
              <a:tailEnd type="triangle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1819212630672342E-2"/>
                  <c:y val="-8.87259495663570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2 827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2A1-4325-A92A-006721B8EB10}"/>
                </c:ext>
              </c:extLst>
            </c:dLbl>
            <c:dLbl>
              <c:idx val="1"/>
              <c:layout>
                <c:manualLayout>
                  <c:x val="-3.5127064665247343E-2"/>
                  <c:y val="-8.248445446500662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en-US" baseline="0" dirty="0" smtClean="0"/>
                      <a:t> 799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2A1-4325-A92A-006721B8EB10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2 767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2A1-4325-A92A-006721B8EB10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2 465</a:t>
                    </a:r>
                    <a:endParaRPr 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2A1-4325-A92A-006721B8EB10}"/>
                </c:ext>
              </c:extLst>
            </c:dLbl>
            <c:dLbl>
              <c:idx val="4"/>
              <c:layout>
                <c:manualLayout>
                  <c:x val="-5.2710023992052088E-2"/>
                  <c:y val="-9.3127303756155563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2 435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2A1-4325-A92A-006721B8EB1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F27-4912-8D91-979D69723B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на 01.01.2021</c:v>
                </c:pt>
                <c:pt idx="1">
                  <c:v>на 01.01.2022</c:v>
                </c:pt>
                <c:pt idx="2">
                  <c:v>на 01.01.2023</c:v>
                </c:pt>
                <c:pt idx="3">
                  <c:v>на 01.07.2023</c:v>
                </c:pt>
                <c:pt idx="4">
                  <c:v>на 01.01.2024</c:v>
                </c:pt>
                <c:pt idx="5">
                  <c:v>на 01.01.2025</c:v>
                </c:pt>
              </c:strCache>
            </c:strRef>
          </c:cat>
          <c:val>
            <c:numRef>
              <c:f>Лист1!$B$2:$B$7</c:f>
              <c:numCache>
                <c:formatCode>#\ ##0.0</c:formatCode>
                <c:ptCount val="6"/>
                <c:pt idx="0">
                  <c:v>2800</c:v>
                </c:pt>
                <c:pt idx="1">
                  <c:v>2780</c:v>
                </c:pt>
                <c:pt idx="2">
                  <c:v>2700</c:v>
                </c:pt>
                <c:pt idx="3">
                  <c:v>2450</c:v>
                </c:pt>
                <c:pt idx="4">
                  <c:v>2420</c:v>
                </c:pt>
                <c:pt idx="5">
                  <c:v>2340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B5-4948-99FB-CB448519383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0035968"/>
        <c:axId val="30038656"/>
      </c:lineChart>
      <c:dateAx>
        <c:axId val="300359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100"/>
            </a:pPr>
            <a:endParaRPr lang="ru-RU"/>
          </a:p>
        </c:txPr>
        <c:crossAx val="30038656"/>
        <c:crosses val="autoZero"/>
        <c:auto val="0"/>
        <c:lblOffset val="100"/>
        <c:baseTimeUnit val="days"/>
      </c:dateAx>
      <c:valAx>
        <c:axId val="30038656"/>
        <c:scaling>
          <c:orientation val="minMax"/>
          <c:max val="3000"/>
          <c:min val="1000"/>
        </c:scaling>
        <c:delete val="1"/>
        <c:axPos val="l"/>
        <c:numFmt formatCode="#\ ##0.0" sourceLinked="1"/>
        <c:majorTickMark val="out"/>
        <c:minorTickMark val="none"/>
        <c:tickLblPos val="nextTo"/>
        <c:crossAx val="30035968"/>
        <c:crosses val="autoZero"/>
        <c:crossBetween val="between"/>
        <c:majorUnit val="500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6616588212259845E-2"/>
          <c:y val="6.3474319348297004E-2"/>
          <c:w val="0.96918079259633072"/>
          <c:h val="0.77002929231548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197</c:v>
                </c:pt>
                <c:pt idx="1">
                  <c:v>152</c:v>
                </c:pt>
                <c:pt idx="2">
                  <c:v>80</c:v>
                </c:pt>
                <c:pt idx="3">
                  <c:v>18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63-4B19-BD45-245265EE0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2660824"/>
        <c:axId val="132661152"/>
        <c:axId val="0"/>
      </c:bar3DChart>
      <c:catAx>
        <c:axId val="1326608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661152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326611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266082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0070019862367841E-2"/>
          <c:y val="0"/>
          <c:w val="0.92992998013763217"/>
          <c:h val="0.8720271152282694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</c:spPr>
            <c:extLst>
              <c:ext xmlns:c16="http://schemas.microsoft.com/office/drawing/2014/chart" uri="{C3380CC4-5D6E-409C-BE32-E72D297353CC}">
                <c16:uniqueId val="{00000001-5F75-4EBB-B3DF-5476D8AE4E7E}"/>
              </c:ext>
            </c:extLst>
          </c:dPt>
          <c:dPt>
            <c:idx val="1"/>
            <c:invertIfNegative val="0"/>
            <c:bubble3D val="0"/>
            <c:spPr>
              <a:solidFill>
                <a:srgbClr val="91D150"/>
              </a:solidFill>
            </c:spPr>
            <c:extLst>
              <c:ext xmlns:c16="http://schemas.microsoft.com/office/drawing/2014/chart" uri="{C3380CC4-5D6E-409C-BE32-E72D297353CC}">
                <c16:uniqueId val="{00000003-5F75-4EBB-B3DF-5476D8AE4E7E}"/>
              </c:ext>
            </c:extLst>
          </c:dPt>
          <c:dLbls>
            <c:dLbl>
              <c:idx val="0"/>
              <c:layout>
                <c:manualLayout>
                  <c:x val="0.3916948878034292"/>
                  <c:y val="-0.4920129717335805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7 173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F75-4EBB-B3DF-5476D8AE4E7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F75-4EBB-B3DF-5476D8AE4E7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4665</c:v>
                </c:pt>
                <c:pt idx="1">
                  <c:v>7173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75-4EBB-B3DF-5476D8AE4E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3"/>
        <c:shape val="box"/>
        <c:axId val="187971456"/>
        <c:axId val="187972992"/>
        <c:axId val="0"/>
      </c:bar3DChart>
      <c:catAx>
        <c:axId val="1879714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87972992"/>
        <c:crosses val="autoZero"/>
        <c:auto val="1"/>
        <c:lblAlgn val="ctr"/>
        <c:lblOffset val="100"/>
        <c:noMultiLvlLbl val="0"/>
      </c:catAx>
      <c:valAx>
        <c:axId val="1879729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7971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345093029124936"/>
          <c:y val="0.18811791984298004"/>
          <c:w val="0.82343116606549038"/>
          <c:h val="0.8100165320318583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A5052"/>
            </a:solidFill>
          </c:spPr>
          <c:explosion val="4"/>
          <c:dPt>
            <c:idx val="0"/>
            <c:bubble3D val="0"/>
            <c:spPr>
              <a:solidFill>
                <a:srgbClr val="91D1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F83-40DD-82E3-BA44409FF906}"/>
              </c:ext>
            </c:extLst>
          </c:dPt>
          <c:dPt>
            <c:idx val="1"/>
            <c:bubble3D val="0"/>
            <c:spPr>
              <a:solidFill>
                <a:srgbClr val="084A4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F83-40DD-82E3-BA44409FF906}"/>
              </c:ext>
            </c:extLst>
          </c:dPt>
          <c:dPt>
            <c:idx val="2"/>
            <c:bubble3D val="0"/>
            <c:spPr>
              <a:solidFill>
                <a:srgbClr val="0A505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F83-40DD-82E3-BA44409FF906}"/>
              </c:ext>
            </c:extLst>
          </c:dPt>
          <c:dPt>
            <c:idx val="3"/>
            <c:bubble3D val="0"/>
            <c:spPr>
              <a:solidFill>
                <a:srgbClr val="0A505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F83-40DD-82E3-BA44409FF906}"/>
              </c:ext>
            </c:extLst>
          </c:dPt>
          <c:dPt>
            <c:idx val="4"/>
            <c:bubble3D val="0"/>
            <c:spPr>
              <a:solidFill>
                <a:srgbClr val="0A505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F83-40DD-82E3-BA44409FF906}"/>
              </c:ext>
            </c:extLst>
          </c:dPt>
          <c:dPt>
            <c:idx val="5"/>
            <c:bubble3D val="0"/>
            <c:spPr>
              <a:solidFill>
                <a:srgbClr val="0A505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F83-40DD-82E3-BA44409FF906}"/>
              </c:ext>
            </c:extLst>
          </c:dPt>
          <c:dPt>
            <c:idx val="6"/>
            <c:bubble3D val="0"/>
            <c:spPr>
              <a:solidFill>
                <a:srgbClr val="0A505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F83-40DD-82E3-BA44409FF906}"/>
              </c:ext>
            </c:extLst>
          </c:dPt>
          <c:dPt>
            <c:idx val="7"/>
            <c:bubble3D val="0"/>
            <c:spPr>
              <a:solidFill>
                <a:srgbClr val="0A505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F83-40DD-82E3-BA44409FF906}"/>
              </c:ext>
            </c:extLst>
          </c:dPt>
          <c:dPt>
            <c:idx val="8"/>
            <c:bubble3D val="0"/>
            <c:spPr>
              <a:solidFill>
                <a:srgbClr val="0A505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F83-40DD-82E3-BA44409FF906}"/>
              </c:ext>
            </c:extLst>
          </c:dPt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#,##0</c:formatCode>
                <c:ptCount val="2"/>
                <c:pt idx="0">
                  <c:v>7173</c:v>
                </c:pt>
                <c:pt idx="1">
                  <c:v>3498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F83-40DD-82E3-BA44409FF9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2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4579138907084759E-2"/>
          <c:y val="0.11562345751819954"/>
          <c:w val="0.92455838031108728"/>
          <c:h val="0.8438162935269847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1D15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DF46-4D71-BEDC-00C8211EB601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53</c:v>
                </c:pt>
                <c:pt idx="1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46-4D71-BEDC-00C8211EB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shape val="box"/>
        <c:axId val="187768192"/>
        <c:axId val="187790464"/>
        <c:axId val="0"/>
      </c:bar3DChart>
      <c:catAx>
        <c:axId val="1877681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87790464"/>
        <c:crosses val="autoZero"/>
        <c:auto val="1"/>
        <c:lblAlgn val="ctr"/>
        <c:lblOffset val="100"/>
        <c:noMultiLvlLbl val="0"/>
      </c:catAx>
      <c:valAx>
        <c:axId val="187790464"/>
        <c:scaling>
          <c:orientation val="minMax"/>
          <c:max val="250"/>
        </c:scaling>
        <c:delete val="1"/>
        <c:axPos val="l"/>
        <c:numFmt formatCode="General" sourceLinked="1"/>
        <c:majorTickMark val="out"/>
        <c:minorTickMark val="none"/>
        <c:tickLblPos val="nextTo"/>
        <c:crossAx val="1877681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2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0034870836112326E-2"/>
          <c:y val="3.8429931841252957E-2"/>
          <c:w val="0.85571902718769854"/>
          <c:h val="0.9070655773093655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1D15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4531-4ECB-A2DD-BD669348E61C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897</c:v>
                </c:pt>
                <c:pt idx="1">
                  <c:v>1500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31-4ECB-A2DD-BD669348E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shape val="box"/>
        <c:axId val="187937920"/>
        <c:axId val="187939456"/>
        <c:axId val="0"/>
      </c:bar3DChart>
      <c:catAx>
        <c:axId val="1879379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87939456"/>
        <c:crosses val="autoZero"/>
        <c:auto val="1"/>
        <c:lblAlgn val="ctr"/>
        <c:lblOffset val="100"/>
        <c:noMultiLvlLbl val="0"/>
      </c:catAx>
      <c:valAx>
        <c:axId val="187939456"/>
        <c:scaling>
          <c:orientation val="minMax"/>
          <c:max val="1200"/>
        </c:scaling>
        <c:delete val="1"/>
        <c:axPos val="l"/>
        <c:numFmt formatCode="General" sourceLinked="1"/>
        <c:majorTickMark val="out"/>
        <c:minorTickMark val="none"/>
        <c:tickLblPos val="nextTo"/>
        <c:crossAx val="1879379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2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4579138907084759E-2"/>
          <c:y val="0.11562345751819954"/>
          <c:w val="0.92455838031108728"/>
          <c:h val="0.8438162935269847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1D15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4A91-4A29-8EA8-DDF2B5A03261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117</c:v>
                </c:pt>
                <c:pt idx="1">
                  <c:v>170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91-4A29-8EA8-DDF2B5A032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shape val="box"/>
        <c:axId val="187768192"/>
        <c:axId val="187790464"/>
        <c:axId val="0"/>
      </c:bar3DChart>
      <c:catAx>
        <c:axId val="1877681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87790464"/>
        <c:crosses val="autoZero"/>
        <c:auto val="1"/>
        <c:lblAlgn val="ctr"/>
        <c:lblOffset val="100"/>
        <c:noMultiLvlLbl val="0"/>
      </c:catAx>
      <c:valAx>
        <c:axId val="187790464"/>
        <c:scaling>
          <c:orientation val="minMax"/>
          <c:max val="250"/>
        </c:scaling>
        <c:delete val="1"/>
        <c:axPos val="l"/>
        <c:numFmt formatCode="General" sourceLinked="1"/>
        <c:majorTickMark val="out"/>
        <c:minorTickMark val="none"/>
        <c:tickLblPos val="nextTo"/>
        <c:crossAx val="1877681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2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4579138907084759E-2"/>
          <c:y val="0.11562345751819954"/>
          <c:w val="0.92455838031108728"/>
          <c:h val="0.8438162935269847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1D15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4808-4847-821E-DE74630D3CA7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70</c:v>
                </c:pt>
                <c:pt idx="1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08-4847-821E-DE74630D3C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shape val="box"/>
        <c:axId val="187768192"/>
        <c:axId val="187790464"/>
        <c:axId val="0"/>
      </c:bar3DChart>
      <c:catAx>
        <c:axId val="1877681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87790464"/>
        <c:crosses val="autoZero"/>
        <c:auto val="1"/>
        <c:lblAlgn val="ctr"/>
        <c:lblOffset val="100"/>
        <c:noMultiLvlLbl val="0"/>
      </c:catAx>
      <c:valAx>
        <c:axId val="187790464"/>
        <c:scaling>
          <c:orientation val="minMax"/>
          <c:max val="250"/>
        </c:scaling>
        <c:delete val="1"/>
        <c:axPos val="l"/>
        <c:numFmt formatCode="General" sourceLinked="1"/>
        <c:majorTickMark val="out"/>
        <c:minorTickMark val="none"/>
        <c:tickLblPos val="nextTo"/>
        <c:crossAx val="1877681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562221171731776E-2"/>
          <c:y val="2.9867083993423683E-2"/>
          <c:w val="0.94487555765653641"/>
          <c:h val="0.8723860956644625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D962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rgbClr val="91D1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5D7-4E1E-95FF-DEE8FADABF02}"/>
              </c:ext>
            </c:extLst>
          </c:dPt>
          <c:dLbls>
            <c:dLbl>
              <c:idx val="0"/>
              <c:layout>
                <c:manualLayout>
                  <c:x val="4.8095780000994327E-2"/>
                  <c:y val="-0.4109693667352998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defRPr>
                    </a:pPr>
                    <a:r>
                      <a:rPr lang="en-US" dirty="0" smtClean="0"/>
                      <a:t>758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5D7-4E1E-95FF-DEE8FADABF0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D7-4E1E-95FF-DEE8FADABF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680</c:v>
                </c:pt>
                <c:pt idx="1">
                  <c:v>890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D7-4E1E-95FF-DEE8FADAB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7"/>
        <c:shape val="box"/>
        <c:axId val="188622720"/>
        <c:axId val="188624256"/>
        <c:axId val="0"/>
      </c:bar3DChart>
      <c:catAx>
        <c:axId val="1886227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8624256"/>
        <c:crosses val="autoZero"/>
        <c:auto val="1"/>
        <c:lblAlgn val="ctr"/>
        <c:lblOffset val="100"/>
        <c:noMultiLvlLbl val="0"/>
      </c:catAx>
      <c:valAx>
        <c:axId val="188624256"/>
        <c:scaling>
          <c:orientation val="minMax"/>
          <c:max val="700"/>
          <c:min val="6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8622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0.81378</cdr:x>
      <cdr:y>0.34627</cdr:y>
    </cdr:from>
    <cdr:to>
      <cdr:x>1</cdr:x>
      <cdr:y>0.43717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106371" y="856532"/>
          <a:ext cx="710841" cy="2248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200" i="1" kern="1200" dirty="0" smtClean="0">
              <a:solidFill>
                <a:srgbClr val="C00000"/>
              </a:solidFill>
              <a:cs typeface="Segoe UI" panose="020B0502040204020203" pitchFamily="34" charset="0"/>
            </a:rPr>
            <a:t>(56%)</a:t>
          </a:r>
          <a:endParaRPr lang="ru-RU" sz="1200" i="1" kern="1200" dirty="0">
            <a:solidFill>
              <a:srgbClr val="C00000"/>
            </a:solidFill>
            <a:cs typeface="Segoe UI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0.21352</cdr:x>
      <cdr:y>0.33569</cdr:y>
    </cdr:from>
    <cdr:to>
      <cdr:x>0.31374</cdr:x>
      <cdr:y>0.36495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66911" y="1260951"/>
          <a:ext cx="406906" cy="1099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0.72017</cdr:x>
      <cdr:y>0.35976</cdr:y>
    </cdr:from>
    <cdr:to>
      <cdr:x>1</cdr:x>
      <cdr:y>0.50148</cdr:y>
    </cdr:to>
    <cdr:grpSp>
      <cdr:nvGrpSpPr>
        <cdr:cNvPr id="32" name="Группа 31"/>
        <cdr:cNvGrpSpPr/>
      </cdr:nvGrpSpPr>
      <cdr:grpSpPr>
        <a:xfrm xmlns:a="http://schemas.openxmlformats.org/drawingml/2006/main">
          <a:off x="2749042" y="889895"/>
          <a:ext cx="1068170" cy="350555"/>
          <a:chOff x="430506" y="-11684832"/>
          <a:chExt cx="1170697" cy="462442"/>
        </a:xfrm>
      </cdr:grpSpPr>
      <cdr:sp macro="" textlink="">
        <cdr:nvSpPr>
          <cdr:cNvPr id="33" name="TextBox 2"/>
          <cdr:cNvSpPr txBox="1"/>
        </cdr:nvSpPr>
        <cdr:spPr>
          <a:xfrm xmlns:a="http://schemas.openxmlformats.org/drawingml/2006/main">
            <a:off x="430506" y="-11635721"/>
            <a:ext cx="1170697" cy="413331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 sz="1050" i="1" dirty="0">
              <a:solidFill>
                <a:srgbClr val="0C6264"/>
              </a:solidFill>
            </a:endParaRPr>
          </a:p>
        </cdr:txBody>
      </cdr:sp>
      <cdr:cxnSp macro="">
        <cdr:nvCxnSpPr>
          <cdr:cNvPr id="34" name="Прямая соединительная линия 33"/>
          <cdr:cNvCxnSpPr/>
        </cdr:nvCxnSpPr>
        <cdr:spPr>
          <a:xfrm xmlns:a="http://schemas.openxmlformats.org/drawingml/2006/main" flipH="1">
            <a:off x="435394" y="-11684500"/>
            <a:ext cx="539286" cy="243782"/>
          </a:xfrm>
          <a:prstGeom xmlns:a="http://schemas.openxmlformats.org/drawingml/2006/main" prst="line">
            <a:avLst/>
          </a:prstGeom>
        </cdr:spPr>
        <cdr:style>
          <a:lnRef xmlns:a="http://schemas.openxmlformats.org/drawingml/2006/main" idx="1">
            <a:schemeClr val="dk1"/>
          </a:lnRef>
          <a:fillRef xmlns:a="http://schemas.openxmlformats.org/drawingml/2006/main" idx="0">
            <a:schemeClr val="dk1"/>
          </a:fillRef>
          <a:effectRef xmlns:a="http://schemas.openxmlformats.org/drawingml/2006/main" idx="0">
            <a:schemeClr val="dk1"/>
          </a:effectRef>
          <a:fontRef xmlns:a="http://schemas.openxmlformats.org/drawingml/2006/main" idx="minor">
            <a:schemeClr val="tx1"/>
          </a:fontRef>
        </cdr:style>
      </cdr:cxnSp>
      <cdr:cxnSp macro="">
        <cdr:nvCxnSpPr>
          <cdr:cNvPr id="35" name="Прямая соединительная линия 34"/>
          <cdr:cNvCxnSpPr/>
        </cdr:nvCxnSpPr>
        <cdr:spPr>
          <a:xfrm xmlns:a="http://schemas.openxmlformats.org/drawingml/2006/main" flipV="1">
            <a:off x="978206" y="-11684832"/>
            <a:ext cx="622997" cy="6"/>
          </a:xfrm>
          <a:prstGeom xmlns:a="http://schemas.openxmlformats.org/drawingml/2006/main" prst="line">
            <a:avLst/>
          </a:prstGeom>
        </cdr:spPr>
        <cdr:style>
          <a:lnRef xmlns:a="http://schemas.openxmlformats.org/drawingml/2006/main" idx="1">
            <a:schemeClr val="dk1"/>
          </a:lnRef>
          <a:fillRef xmlns:a="http://schemas.openxmlformats.org/drawingml/2006/main" idx="0">
            <a:schemeClr val="dk1"/>
          </a:fillRef>
          <a:effectRef xmlns:a="http://schemas.openxmlformats.org/drawingml/2006/main" idx="0">
            <a:schemeClr val="dk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0.39903</cdr:x>
      <cdr:y>0.07379</cdr:y>
    </cdr:from>
    <cdr:to>
      <cdr:x>0.53451</cdr:x>
      <cdr:y>0.15444</cdr:y>
    </cdr:to>
    <cdr:sp macro="" textlink="">
      <cdr:nvSpPr>
        <cdr:cNvPr id="2" name="TextBox 1"/>
        <cdr:cNvSpPr txBox="1"/>
      </cdr:nvSpPr>
      <cdr:spPr>
        <a:xfrm xmlns:a="http://schemas.openxmlformats.org/drawingml/2006/main" rot="20045605">
          <a:off x="1914250" y="302703"/>
          <a:ext cx="649941" cy="3308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/>
            <a:t>+ </a:t>
          </a:r>
          <a:r>
            <a:rPr lang="ru-RU" sz="1600" b="1" dirty="0" smtClean="0"/>
            <a:t>29</a:t>
          </a:r>
          <a:r>
            <a:rPr lang="ru-RU" sz="1400" b="1" dirty="0" smtClean="0"/>
            <a:t>%</a:t>
          </a:r>
          <a:endParaRPr lang="ru-RU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18"/>
            <a:ext cx="2795693" cy="467709"/>
          </a:xfrm>
          <a:prstGeom prst="rect">
            <a:avLst/>
          </a:prstGeom>
        </p:spPr>
        <p:txBody>
          <a:bodyPr vert="horz" lIns="90039" tIns="45019" rIns="90039" bIns="4501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654418" y="18"/>
            <a:ext cx="2795693" cy="467709"/>
          </a:xfrm>
          <a:prstGeom prst="rect">
            <a:avLst/>
          </a:prstGeom>
        </p:spPr>
        <p:txBody>
          <a:bodyPr vert="horz" lIns="90039" tIns="45019" rIns="90039" bIns="45019" rtlCol="0"/>
          <a:lstStyle>
            <a:lvl1pPr algn="r">
              <a:defRPr sz="1200"/>
            </a:lvl1pPr>
          </a:lstStyle>
          <a:p>
            <a:fld id="{A9E2F50F-4978-48E8-B475-63028F33FFD5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162050"/>
            <a:ext cx="5600700" cy="314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039" tIns="45019" rIns="90039" bIns="4501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45160" y="4486132"/>
            <a:ext cx="5161280" cy="3670453"/>
          </a:xfrm>
          <a:prstGeom prst="rect">
            <a:avLst/>
          </a:prstGeom>
        </p:spPr>
        <p:txBody>
          <a:bodyPr vert="horz" lIns="90039" tIns="45019" rIns="90039" bIns="4501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8854108"/>
            <a:ext cx="2795693" cy="467709"/>
          </a:xfrm>
          <a:prstGeom prst="rect">
            <a:avLst/>
          </a:prstGeom>
        </p:spPr>
        <p:txBody>
          <a:bodyPr vert="horz" lIns="90039" tIns="45019" rIns="90039" bIns="4501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654418" y="8854108"/>
            <a:ext cx="2795693" cy="467709"/>
          </a:xfrm>
          <a:prstGeom prst="rect">
            <a:avLst/>
          </a:prstGeom>
        </p:spPr>
        <p:txBody>
          <a:bodyPr vert="horz" lIns="90039" tIns="45019" rIns="90039" bIns="45019" rtlCol="0" anchor="b"/>
          <a:lstStyle>
            <a:lvl1pPr algn="r">
              <a:defRPr sz="1200"/>
            </a:lvl1pPr>
          </a:lstStyle>
          <a:p>
            <a:fld id="{47EAD028-6544-4D89-A5FD-ED20D52111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075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75423">
              <a:defRPr/>
            </a:pPr>
            <a:fld id="{D705062A-99BE-49B3-8DDC-F6793007876D}" type="slidenum">
              <a:rPr lang="ru-RU" sz="1100">
                <a:solidFill>
                  <a:prstClr val="black"/>
                </a:solidFill>
                <a:latin typeface="Calibri"/>
              </a:rPr>
              <a:pPr defTabSz="875423">
                <a:defRPr/>
              </a:pPr>
              <a:t>2</a:t>
            </a:fld>
            <a:endParaRPr lang="ru-RU" sz="11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3988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D028-6544-4D89-A5FD-ED20D52111C6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2028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D028-6544-4D89-A5FD-ED20D52111C6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10657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6BF70-EFD2-4AA1-B9B8-5D81EBCBBCE9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4471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41625" y="812800"/>
            <a:ext cx="3906838" cy="2197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85621">
              <a:defRPr/>
            </a:pPr>
            <a:fld id="{0CF353D9-DD7F-4167-A2FB-9A8ADBDDFA39}" type="slidenum">
              <a:rPr lang="ru-RU" sz="1100">
                <a:solidFill>
                  <a:prstClr val="black"/>
                </a:solidFill>
                <a:latin typeface="Calibri"/>
              </a:rPr>
              <a:pPr defTabSz="885621">
                <a:defRPr/>
              </a:pPr>
              <a:t>4</a:t>
            </a:fld>
            <a:endParaRPr lang="ru-RU" sz="11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6186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11463" y="808038"/>
            <a:ext cx="3876675" cy="2181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78891">
              <a:defRPr/>
            </a:pPr>
            <a:fld id="{0CF353D9-DD7F-4167-A2FB-9A8ADBDDFA39}" type="slidenum">
              <a:rPr lang="ru-RU" sz="1100">
                <a:solidFill>
                  <a:prstClr val="black"/>
                </a:solidFill>
                <a:latin typeface="Calibri"/>
              </a:rPr>
              <a:pPr defTabSz="878891">
                <a:defRPr/>
              </a:pPr>
              <a:t>5</a:t>
            </a:fld>
            <a:endParaRPr lang="ru-RU" sz="11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3626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D028-6544-4D89-A5FD-ED20D52111C6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83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5450" y="1162050"/>
            <a:ext cx="5600700" cy="31496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D80C6-119F-40DA-827E-9F31B7D41305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763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5450" y="1162050"/>
            <a:ext cx="5600700" cy="31496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0377">
              <a:defRPr/>
            </a:pPr>
            <a:fld id="{217D80C6-119F-40DA-827E-9F31B7D41305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900377">
                <a:defRPr/>
              </a:pPr>
              <a:t>9</a:t>
            </a:fld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74104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D028-6544-4D89-A5FD-ED20D52111C6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222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D028-6544-4D89-A5FD-ED20D52111C6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918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AD028-6544-4D89-A5FD-ED20D52111C6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959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569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277"/>
            </a:lvl1pPr>
            <a:lvl2pPr marL="433848" indent="0" algn="ctr">
              <a:buNone/>
              <a:defRPr sz="1898"/>
            </a:lvl2pPr>
            <a:lvl3pPr marL="867696" indent="0" algn="ctr">
              <a:buNone/>
              <a:defRPr sz="1708"/>
            </a:lvl3pPr>
            <a:lvl4pPr marL="1301544" indent="0" algn="ctr">
              <a:buNone/>
              <a:defRPr sz="1518"/>
            </a:lvl4pPr>
            <a:lvl5pPr marL="1735391" indent="0" algn="ctr">
              <a:buNone/>
              <a:defRPr sz="1518"/>
            </a:lvl5pPr>
            <a:lvl6pPr marL="2169239" indent="0" algn="ctr">
              <a:buNone/>
              <a:defRPr sz="1518"/>
            </a:lvl6pPr>
            <a:lvl7pPr marL="2603087" indent="0" algn="ctr">
              <a:buNone/>
              <a:defRPr sz="1518"/>
            </a:lvl7pPr>
            <a:lvl8pPr marL="3036936" indent="0" algn="ctr">
              <a:buNone/>
              <a:defRPr sz="1518"/>
            </a:lvl8pPr>
            <a:lvl9pPr marL="3470783" indent="0" algn="ctr">
              <a:buNone/>
              <a:defRPr sz="151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157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52526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73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473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60375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20346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37135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1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42" y="273093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1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86882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20221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16778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10" y="27467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464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8" y="365125"/>
            <a:ext cx="773429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364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569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277"/>
            </a:lvl1pPr>
            <a:lvl2pPr marL="433837" indent="0" algn="ctr">
              <a:buNone/>
              <a:defRPr sz="1898"/>
            </a:lvl2pPr>
            <a:lvl3pPr marL="867674" indent="0" algn="ctr">
              <a:buNone/>
              <a:defRPr sz="1708"/>
            </a:lvl3pPr>
            <a:lvl4pPr marL="1301511" indent="0" algn="ctr">
              <a:buNone/>
              <a:defRPr sz="1518"/>
            </a:lvl4pPr>
            <a:lvl5pPr marL="1735348" indent="0" algn="ctr">
              <a:buNone/>
              <a:defRPr sz="1518"/>
            </a:lvl5pPr>
            <a:lvl6pPr marL="2169185" indent="0" algn="ctr">
              <a:buNone/>
              <a:defRPr sz="1518"/>
            </a:lvl6pPr>
            <a:lvl7pPr marL="2603022" indent="0" algn="ctr">
              <a:buNone/>
              <a:defRPr sz="1518"/>
            </a:lvl7pPr>
            <a:lvl8pPr marL="3036860" indent="0" algn="ctr">
              <a:buNone/>
              <a:defRPr sz="1518"/>
            </a:lvl8pPr>
            <a:lvl9pPr marL="3470697" indent="0" algn="ctr">
              <a:buNone/>
              <a:defRPr sz="151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452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920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45"/>
            <a:ext cx="10515600" cy="2852737"/>
          </a:xfrm>
        </p:spPr>
        <p:txBody>
          <a:bodyPr anchor="b"/>
          <a:lstStyle>
            <a:lvl1pPr>
              <a:defRPr sz="569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631"/>
            <a:ext cx="10515600" cy="1500187"/>
          </a:xfrm>
        </p:spPr>
        <p:txBody>
          <a:bodyPr/>
          <a:lstStyle>
            <a:lvl1pPr marL="0" indent="0">
              <a:buNone/>
              <a:defRPr sz="2277">
                <a:solidFill>
                  <a:schemeClr val="tx1"/>
                </a:solidFill>
              </a:defRPr>
            </a:lvl1pPr>
            <a:lvl2pPr marL="433837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2pPr>
            <a:lvl3pPr marL="867674" indent="0">
              <a:buNone/>
              <a:defRPr sz="1708">
                <a:solidFill>
                  <a:schemeClr val="tx1">
                    <a:tint val="75000"/>
                  </a:schemeClr>
                </a:solidFill>
              </a:defRPr>
            </a:lvl3pPr>
            <a:lvl4pPr marL="1301511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4pPr>
            <a:lvl5pPr marL="1735348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5pPr>
            <a:lvl6pPr marL="2169185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6pPr>
            <a:lvl7pPr marL="2603022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7pPr>
            <a:lvl8pPr marL="3036860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8pPr>
            <a:lvl9pPr marL="3470697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571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3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88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3" y="1681163"/>
            <a:ext cx="5157787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37" indent="0">
              <a:buNone/>
              <a:defRPr sz="1898" b="1"/>
            </a:lvl2pPr>
            <a:lvl3pPr marL="867674" indent="0">
              <a:buNone/>
              <a:defRPr sz="1708" b="1"/>
            </a:lvl3pPr>
            <a:lvl4pPr marL="1301511" indent="0">
              <a:buNone/>
              <a:defRPr sz="1518" b="1"/>
            </a:lvl4pPr>
            <a:lvl5pPr marL="1735348" indent="0">
              <a:buNone/>
              <a:defRPr sz="1518" b="1"/>
            </a:lvl5pPr>
            <a:lvl6pPr marL="2169185" indent="0">
              <a:buNone/>
              <a:defRPr sz="1518" b="1"/>
            </a:lvl6pPr>
            <a:lvl7pPr marL="2603022" indent="0">
              <a:buNone/>
              <a:defRPr sz="1518" b="1"/>
            </a:lvl7pPr>
            <a:lvl8pPr marL="3036860" indent="0">
              <a:buNone/>
              <a:defRPr sz="1518" b="1"/>
            </a:lvl8pPr>
            <a:lvl9pPr marL="3470697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3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311" y="1681163"/>
            <a:ext cx="5183189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37" indent="0">
              <a:buNone/>
              <a:defRPr sz="1898" b="1"/>
            </a:lvl2pPr>
            <a:lvl3pPr marL="867674" indent="0">
              <a:buNone/>
              <a:defRPr sz="1708" b="1"/>
            </a:lvl3pPr>
            <a:lvl4pPr marL="1301511" indent="0">
              <a:buNone/>
              <a:defRPr sz="1518" b="1"/>
            </a:lvl4pPr>
            <a:lvl5pPr marL="1735348" indent="0">
              <a:buNone/>
              <a:defRPr sz="1518" b="1"/>
            </a:lvl5pPr>
            <a:lvl6pPr marL="2169185" indent="0">
              <a:buNone/>
              <a:defRPr sz="1518" b="1"/>
            </a:lvl6pPr>
            <a:lvl7pPr marL="2603022" indent="0">
              <a:buNone/>
              <a:defRPr sz="1518" b="1"/>
            </a:lvl7pPr>
            <a:lvl8pPr marL="3036860" indent="0">
              <a:buNone/>
              <a:defRPr sz="1518" b="1"/>
            </a:lvl8pPr>
            <a:lvl9pPr marL="3470697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311" y="2505075"/>
            <a:ext cx="5183189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206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9668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36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29"/>
            <a:ext cx="6172199" cy="4873625"/>
          </a:xfrm>
        </p:spPr>
        <p:txBody>
          <a:bodyPr/>
          <a:lstStyle>
            <a:lvl1pPr>
              <a:defRPr sz="3036"/>
            </a:lvl1pPr>
            <a:lvl2pPr>
              <a:defRPr sz="2657"/>
            </a:lvl2pPr>
            <a:lvl3pPr>
              <a:defRPr sz="2277"/>
            </a:lvl3pPr>
            <a:lvl4pPr>
              <a:defRPr sz="1898"/>
            </a:lvl4pPr>
            <a:lvl5pPr>
              <a:defRPr sz="1898"/>
            </a:lvl5pPr>
            <a:lvl6pPr>
              <a:defRPr sz="1898"/>
            </a:lvl6pPr>
            <a:lvl7pPr>
              <a:defRPr sz="1898"/>
            </a:lvl7pPr>
            <a:lvl8pPr>
              <a:defRPr sz="1898"/>
            </a:lvl8pPr>
            <a:lvl9pPr>
              <a:defRPr sz="18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37" indent="0">
              <a:buNone/>
              <a:defRPr sz="1328"/>
            </a:lvl2pPr>
            <a:lvl3pPr marL="867674" indent="0">
              <a:buNone/>
              <a:defRPr sz="1139"/>
            </a:lvl3pPr>
            <a:lvl4pPr marL="1301511" indent="0">
              <a:buNone/>
              <a:defRPr sz="949"/>
            </a:lvl4pPr>
            <a:lvl5pPr marL="1735348" indent="0">
              <a:buNone/>
              <a:defRPr sz="949"/>
            </a:lvl5pPr>
            <a:lvl6pPr marL="2169185" indent="0">
              <a:buNone/>
              <a:defRPr sz="949"/>
            </a:lvl6pPr>
            <a:lvl7pPr marL="2603022" indent="0">
              <a:buNone/>
              <a:defRPr sz="949"/>
            </a:lvl7pPr>
            <a:lvl8pPr marL="3036860" indent="0">
              <a:buNone/>
              <a:defRPr sz="949"/>
            </a:lvl8pPr>
            <a:lvl9pPr marL="3470697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91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163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29"/>
            <a:ext cx="6172199" cy="4873625"/>
          </a:xfrm>
        </p:spPr>
        <p:txBody>
          <a:bodyPr anchor="t"/>
          <a:lstStyle>
            <a:lvl1pPr marL="0" indent="0">
              <a:buNone/>
              <a:defRPr sz="3036"/>
            </a:lvl1pPr>
            <a:lvl2pPr marL="433837" indent="0">
              <a:buNone/>
              <a:defRPr sz="2657"/>
            </a:lvl2pPr>
            <a:lvl3pPr marL="867674" indent="0">
              <a:buNone/>
              <a:defRPr sz="2277"/>
            </a:lvl3pPr>
            <a:lvl4pPr marL="1301511" indent="0">
              <a:buNone/>
              <a:defRPr sz="1898"/>
            </a:lvl4pPr>
            <a:lvl5pPr marL="1735348" indent="0">
              <a:buNone/>
              <a:defRPr sz="1898"/>
            </a:lvl5pPr>
            <a:lvl6pPr marL="2169185" indent="0">
              <a:buNone/>
              <a:defRPr sz="1898"/>
            </a:lvl6pPr>
            <a:lvl7pPr marL="2603022" indent="0">
              <a:buNone/>
              <a:defRPr sz="1898"/>
            </a:lvl7pPr>
            <a:lvl8pPr marL="3036860" indent="0">
              <a:buNone/>
              <a:defRPr sz="1898"/>
            </a:lvl8pPr>
            <a:lvl9pPr marL="3470697" indent="0">
              <a:buNone/>
              <a:defRPr sz="1898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37" indent="0">
              <a:buNone/>
              <a:defRPr sz="1328"/>
            </a:lvl2pPr>
            <a:lvl3pPr marL="867674" indent="0">
              <a:buNone/>
              <a:defRPr sz="1139"/>
            </a:lvl3pPr>
            <a:lvl4pPr marL="1301511" indent="0">
              <a:buNone/>
              <a:defRPr sz="949"/>
            </a:lvl4pPr>
            <a:lvl5pPr marL="1735348" indent="0">
              <a:buNone/>
              <a:defRPr sz="949"/>
            </a:lvl5pPr>
            <a:lvl6pPr marL="2169185" indent="0">
              <a:buNone/>
              <a:defRPr sz="949"/>
            </a:lvl6pPr>
            <a:lvl7pPr marL="2603022" indent="0">
              <a:buNone/>
              <a:defRPr sz="949"/>
            </a:lvl7pPr>
            <a:lvl8pPr marL="3036860" indent="0">
              <a:buNone/>
              <a:defRPr sz="949"/>
            </a:lvl8pPr>
            <a:lvl9pPr marL="3470697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1447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8919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7" y="365125"/>
            <a:ext cx="773429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593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95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3016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778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07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0182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1069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79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479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2952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803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54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4" y="1709747"/>
            <a:ext cx="10515600" cy="2852737"/>
          </a:xfrm>
        </p:spPr>
        <p:txBody>
          <a:bodyPr anchor="b"/>
          <a:lstStyle>
            <a:lvl1pPr>
              <a:defRPr sz="569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4" y="4589633"/>
            <a:ext cx="10515600" cy="1500187"/>
          </a:xfrm>
        </p:spPr>
        <p:txBody>
          <a:bodyPr/>
          <a:lstStyle>
            <a:lvl1pPr marL="0" indent="0">
              <a:buNone/>
              <a:defRPr sz="2277">
                <a:solidFill>
                  <a:schemeClr val="tx1"/>
                </a:solidFill>
              </a:defRPr>
            </a:lvl1pPr>
            <a:lvl2pPr marL="433848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2pPr>
            <a:lvl3pPr marL="867696" indent="0">
              <a:buNone/>
              <a:defRPr sz="1708">
                <a:solidFill>
                  <a:schemeClr val="tx1">
                    <a:tint val="75000"/>
                  </a:schemeClr>
                </a:solidFill>
              </a:defRPr>
            </a:lvl3pPr>
            <a:lvl4pPr marL="1301544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4pPr>
            <a:lvl5pPr marL="1735391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5pPr>
            <a:lvl6pPr marL="2169239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6pPr>
            <a:lvl7pPr marL="2603087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7pPr>
            <a:lvl8pPr marL="3036936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8pPr>
            <a:lvl9pPr marL="3470783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3677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1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8" y="273097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1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2872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9839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7867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5" y="27468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8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5903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6510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5637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6361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5618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3029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360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3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8038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87679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8089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193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784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61609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8909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569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277"/>
            </a:lvl1pPr>
            <a:lvl2pPr marL="433843" indent="0" algn="ctr">
              <a:buNone/>
              <a:defRPr sz="1898"/>
            </a:lvl2pPr>
            <a:lvl3pPr marL="867687" indent="0" algn="ctr">
              <a:buNone/>
              <a:defRPr sz="1708"/>
            </a:lvl3pPr>
            <a:lvl4pPr marL="1301530" indent="0" algn="ctr">
              <a:buNone/>
              <a:defRPr sz="1518"/>
            </a:lvl4pPr>
            <a:lvl5pPr marL="1735375" indent="0" algn="ctr">
              <a:buNone/>
              <a:defRPr sz="1518"/>
            </a:lvl5pPr>
            <a:lvl6pPr marL="2169218" indent="0" algn="ctr">
              <a:buNone/>
              <a:defRPr sz="1518"/>
            </a:lvl6pPr>
            <a:lvl7pPr marL="2603061" indent="0" algn="ctr">
              <a:buNone/>
              <a:defRPr sz="1518"/>
            </a:lvl7pPr>
            <a:lvl8pPr marL="3036905" indent="0" algn="ctr">
              <a:buNone/>
              <a:defRPr sz="1518"/>
            </a:lvl8pPr>
            <a:lvl9pPr marL="3470749" indent="0" algn="ctr">
              <a:buNone/>
              <a:defRPr sz="151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116783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83010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4" y="1709746"/>
            <a:ext cx="10515600" cy="2852737"/>
          </a:xfrm>
        </p:spPr>
        <p:txBody>
          <a:bodyPr anchor="b"/>
          <a:lstStyle>
            <a:lvl1pPr>
              <a:defRPr sz="5693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4" y="4589471"/>
            <a:ext cx="10515600" cy="1500187"/>
          </a:xfrm>
        </p:spPr>
        <p:txBody>
          <a:bodyPr/>
          <a:lstStyle>
            <a:lvl1pPr marL="0" indent="0">
              <a:buNone/>
              <a:defRPr sz="2277">
                <a:solidFill>
                  <a:schemeClr val="tx1"/>
                </a:solidFill>
              </a:defRPr>
            </a:lvl1pPr>
            <a:lvl2pPr marL="433843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2pPr>
            <a:lvl3pPr marL="867687" indent="0">
              <a:buNone/>
              <a:defRPr sz="1708">
                <a:solidFill>
                  <a:schemeClr val="tx1">
                    <a:tint val="75000"/>
                  </a:schemeClr>
                </a:solidFill>
              </a:defRPr>
            </a:lvl3pPr>
            <a:lvl4pPr marL="1301530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4pPr>
            <a:lvl5pPr marL="1735375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5pPr>
            <a:lvl6pPr marL="2169218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6pPr>
            <a:lvl7pPr marL="2603061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7pPr>
            <a:lvl8pPr marL="3036905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8pPr>
            <a:lvl9pPr marL="3470749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197887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2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50224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3" y="1681163"/>
            <a:ext cx="5157787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48" indent="0">
              <a:buNone/>
              <a:defRPr sz="1898" b="1"/>
            </a:lvl2pPr>
            <a:lvl3pPr marL="867696" indent="0">
              <a:buNone/>
              <a:defRPr sz="1708" b="1"/>
            </a:lvl3pPr>
            <a:lvl4pPr marL="1301544" indent="0">
              <a:buNone/>
              <a:defRPr sz="1518" b="1"/>
            </a:lvl4pPr>
            <a:lvl5pPr marL="1735391" indent="0">
              <a:buNone/>
              <a:defRPr sz="1518" b="1"/>
            </a:lvl5pPr>
            <a:lvl6pPr marL="2169239" indent="0">
              <a:buNone/>
              <a:defRPr sz="1518" b="1"/>
            </a:lvl6pPr>
            <a:lvl7pPr marL="2603087" indent="0">
              <a:buNone/>
              <a:defRPr sz="1518" b="1"/>
            </a:lvl7pPr>
            <a:lvl8pPr marL="3036936" indent="0">
              <a:buNone/>
              <a:defRPr sz="1518" b="1"/>
            </a:lvl8pPr>
            <a:lvl9pPr marL="3470783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3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312" y="1681163"/>
            <a:ext cx="5183189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48" indent="0">
              <a:buNone/>
              <a:defRPr sz="1898" b="1"/>
            </a:lvl2pPr>
            <a:lvl3pPr marL="867696" indent="0">
              <a:buNone/>
              <a:defRPr sz="1708" b="1"/>
            </a:lvl3pPr>
            <a:lvl4pPr marL="1301544" indent="0">
              <a:buNone/>
              <a:defRPr sz="1518" b="1"/>
            </a:lvl4pPr>
            <a:lvl5pPr marL="1735391" indent="0">
              <a:buNone/>
              <a:defRPr sz="1518" b="1"/>
            </a:lvl5pPr>
            <a:lvl6pPr marL="2169239" indent="0">
              <a:buNone/>
              <a:defRPr sz="1518" b="1"/>
            </a:lvl6pPr>
            <a:lvl7pPr marL="2603087" indent="0">
              <a:buNone/>
              <a:defRPr sz="1518" b="1"/>
            </a:lvl7pPr>
            <a:lvl8pPr marL="3036936" indent="0">
              <a:buNone/>
              <a:defRPr sz="1518" b="1"/>
            </a:lvl8pPr>
            <a:lvl9pPr marL="3470783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312" y="2505075"/>
            <a:ext cx="5183189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6564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2" y="1681163"/>
            <a:ext cx="5157787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43" indent="0">
              <a:buNone/>
              <a:defRPr sz="1898" b="1"/>
            </a:lvl2pPr>
            <a:lvl3pPr marL="867687" indent="0">
              <a:buNone/>
              <a:defRPr sz="1708" b="1"/>
            </a:lvl3pPr>
            <a:lvl4pPr marL="1301530" indent="0">
              <a:buNone/>
              <a:defRPr sz="1518" b="1"/>
            </a:lvl4pPr>
            <a:lvl5pPr marL="1735375" indent="0">
              <a:buNone/>
              <a:defRPr sz="1518" b="1"/>
            </a:lvl5pPr>
            <a:lvl6pPr marL="2169218" indent="0">
              <a:buNone/>
              <a:defRPr sz="1518" b="1"/>
            </a:lvl6pPr>
            <a:lvl7pPr marL="2603061" indent="0">
              <a:buNone/>
              <a:defRPr sz="1518" b="1"/>
            </a:lvl7pPr>
            <a:lvl8pPr marL="3036905" indent="0">
              <a:buNone/>
              <a:defRPr sz="1518" b="1"/>
            </a:lvl8pPr>
            <a:lvl9pPr marL="3470749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2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4" y="1681163"/>
            <a:ext cx="5183189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43" indent="0">
              <a:buNone/>
              <a:defRPr sz="1898" b="1"/>
            </a:lvl2pPr>
            <a:lvl3pPr marL="867687" indent="0">
              <a:buNone/>
              <a:defRPr sz="1708" b="1"/>
            </a:lvl3pPr>
            <a:lvl4pPr marL="1301530" indent="0">
              <a:buNone/>
              <a:defRPr sz="1518" b="1"/>
            </a:lvl4pPr>
            <a:lvl5pPr marL="1735375" indent="0">
              <a:buNone/>
              <a:defRPr sz="1518" b="1"/>
            </a:lvl5pPr>
            <a:lvl6pPr marL="2169218" indent="0">
              <a:buNone/>
              <a:defRPr sz="1518" b="1"/>
            </a:lvl6pPr>
            <a:lvl7pPr marL="2603061" indent="0">
              <a:buNone/>
              <a:defRPr sz="1518" b="1"/>
            </a:lvl7pPr>
            <a:lvl8pPr marL="3036905" indent="0">
              <a:buNone/>
              <a:defRPr sz="1518" b="1"/>
            </a:lvl8pPr>
            <a:lvl9pPr marL="3470749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4" y="2505075"/>
            <a:ext cx="5183189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973849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589652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64689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33"/>
            <a:ext cx="6172199" cy="4873625"/>
          </a:xfrm>
        </p:spPr>
        <p:txBody>
          <a:bodyPr/>
          <a:lstStyle>
            <a:lvl1pPr>
              <a:defRPr sz="3036"/>
            </a:lvl1pPr>
            <a:lvl2pPr>
              <a:defRPr sz="2658"/>
            </a:lvl2pPr>
            <a:lvl3pPr>
              <a:defRPr sz="2277"/>
            </a:lvl3pPr>
            <a:lvl4pPr>
              <a:defRPr sz="1898"/>
            </a:lvl4pPr>
            <a:lvl5pPr>
              <a:defRPr sz="1898"/>
            </a:lvl5pPr>
            <a:lvl6pPr>
              <a:defRPr sz="1898"/>
            </a:lvl6pPr>
            <a:lvl7pPr>
              <a:defRPr sz="1898"/>
            </a:lvl7pPr>
            <a:lvl8pPr>
              <a:defRPr sz="1898"/>
            </a:lvl8pPr>
            <a:lvl9pPr>
              <a:defRPr sz="18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43" indent="0">
              <a:buNone/>
              <a:defRPr sz="1328"/>
            </a:lvl2pPr>
            <a:lvl3pPr marL="867687" indent="0">
              <a:buNone/>
              <a:defRPr sz="1139"/>
            </a:lvl3pPr>
            <a:lvl4pPr marL="1301530" indent="0">
              <a:buNone/>
              <a:defRPr sz="949"/>
            </a:lvl4pPr>
            <a:lvl5pPr marL="1735375" indent="0">
              <a:buNone/>
              <a:defRPr sz="949"/>
            </a:lvl5pPr>
            <a:lvl6pPr marL="2169218" indent="0">
              <a:buNone/>
              <a:defRPr sz="949"/>
            </a:lvl6pPr>
            <a:lvl7pPr marL="2603061" indent="0">
              <a:buNone/>
              <a:defRPr sz="949"/>
            </a:lvl7pPr>
            <a:lvl8pPr marL="3036905" indent="0">
              <a:buNone/>
              <a:defRPr sz="949"/>
            </a:lvl8pPr>
            <a:lvl9pPr marL="3470749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64237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33"/>
            <a:ext cx="6172199" cy="4873625"/>
          </a:xfrm>
        </p:spPr>
        <p:txBody>
          <a:bodyPr anchor="t"/>
          <a:lstStyle>
            <a:lvl1pPr marL="0" indent="0">
              <a:buNone/>
              <a:defRPr sz="3036"/>
            </a:lvl1pPr>
            <a:lvl2pPr marL="433843" indent="0">
              <a:buNone/>
              <a:defRPr sz="2658"/>
            </a:lvl2pPr>
            <a:lvl3pPr marL="867687" indent="0">
              <a:buNone/>
              <a:defRPr sz="2277"/>
            </a:lvl3pPr>
            <a:lvl4pPr marL="1301530" indent="0">
              <a:buNone/>
              <a:defRPr sz="1898"/>
            </a:lvl4pPr>
            <a:lvl5pPr marL="1735375" indent="0">
              <a:buNone/>
              <a:defRPr sz="1898"/>
            </a:lvl5pPr>
            <a:lvl6pPr marL="2169218" indent="0">
              <a:buNone/>
              <a:defRPr sz="1898"/>
            </a:lvl6pPr>
            <a:lvl7pPr marL="2603061" indent="0">
              <a:buNone/>
              <a:defRPr sz="1898"/>
            </a:lvl7pPr>
            <a:lvl8pPr marL="3036905" indent="0">
              <a:buNone/>
              <a:defRPr sz="1898"/>
            </a:lvl8pPr>
            <a:lvl9pPr marL="3470749" indent="0">
              <a:buNone/>
              <a:defRPr sz="1898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43" indent="0">
              <a:buNone/>
              <a:defRPr sz="1328"/>
            </a:lvl2pPr>
            <a:lvl3pPr marL="867687" indent="0">
              <a:buNone/>
              <a:defRPr sz="1139"/>
            </a:lvl3pPr>
            <a:lvl4pPr marL="1301530" indent="0">
              <a:buNone/>
              <a:defRPr sz="949"/>
            </a:lvl4pPr>
            <a:lvl5pPr marL="1735375" indent="0">
              <a:buNone/>
              <a:defRPr sz="949"/>
            </a:lvl5pPr>
            <a:lvl6pPr marL="2169218" indent="0">
              <a:buNone/>
              <a:defRPr sz="949"/>
            </a:lvl6pPr>
            <a:lvl7pPr marL="2603061" indent="0">
              <a:buNone/>
              <a:defRPr sz="949"/>
            </a:lvl7pPr>
            <a:lvl8pPr marL="3036905" indent="0">
              <a:buNone/>
              <a:defRPr sz="949"/>
            </a:lvl8pPr>
            <a:lvl9pPr marL="3470749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991542"/>
      </p:ext>
    </p:extLst>
  </p:cSld>
  <p:clrMapOvr>
    <a:masterClrMapping/>
  </p:clrMapOvr>
  <p:transition spd="slow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72733"/>
      </p:ext>
    </p:extLst>
  </p:cSld>
  <p:clrMapOvr>
    <a:masterClrMapping/>
  </p:clrMapOvr>
  <p:transition spd="slow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29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994315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926" y="2125981"/>
            <a:ext cx="10369156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852" y="3840481"/>
            <a:ext cx="8539304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1D8BD707-D9CF-40AE-B4C6-C98DA3205C09}" type="datetimeFigureOut">
              <a:rPr lang="en-US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6/19/2025</a:t>
            </a:fld>
            <a:endParaRPr lang="en-US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B6F15528-21DE-4FAA-801E-634DDDAF4B2B}" type="slidenum">
              <a:rPr lang="ru-RU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‹#›</a:t>
            </a:fld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79146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381331" y="6311854"/>
            <a:ext cx="4436767" cy="541826"/>
          </a:xfrm>
          <a:custGeom>
            <a:avLst/>
            <a:gdLst/>
            <a:ahLst/>
            <a:cxnLst/>
            <a:rect l="l" t="t" r="r" b="b"/>
            <a:pathLst>
              <a:path w="4020820" h="626109">
                <a:moveTo>
                  <a:pt x="4020669" y="0"/>
                </a:moveTo>
                <a:lnTo>
                  <a:pt x="35472" y="0"/>
                </a:lnTo>
                <a:lnTo>
                  <a:pt x="0" y="625919"/>
                </a:lnTo>
                <a:lnTo>
                  <a:pt x="3621536" y="625919"/>
                </a:lnTo>
                <a:lnTo>
                  <a:pt x="4020669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" y="6311854"/>
            <a:ext cx="7627707" cy="541826"/>
          </a:xfrm>
          <a:custGeom>
            <a:avLst/>
            <a:gdLst/>
            <a:ahLst/>
            <a:cxnLst/>
            <a:rect l="l" t="t" r="r" b="b"/>
            <a:pathLst>
              <a:path w="6912609" h="626109">
                <a:moveTo>
                  <a:pt x="6911999" y="0"/>
                </a:moveTo>
                <a:lnTo>
                  <a:pt x="0" y="0"/>
                </a:lnTo>
                <a:lnTo>
                  <a:pt x="0" y="625919"/>
                </a:lnTo>
                <a:lnTo>
                  <a:pt x="6706283" y="625919"/>
                </a:lnTo>
                <a:lnTo>
                  <a:pt x="6911999" y="0"/>
                </a:lnTo>
                <a:close/>
              </a:path>
            </a:pathLst>
          </a:custGeom>
          <a:solidFill>
            <a:srgbClr val="055090"/>
          </a:solidFill>
        </p:spPr>
        <p:txBody>
          <a:bodyPr wrap="square" lIns="0" tIns="0" rIns="0" bIns="0" rtlCol="0"/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0649471" y="6311854"/>
            <a:ext cx="1546422" cy="541826"/>
          </a:xfrm>
          <a:custGeom>
            <a:avLst/>
            <a:gdLst/>
            <a:ahLst/>
            <a:cxnLst/>
            <a:rect l="l" t="t" r="r" b="b"/>
            <a:pathLst>
              <a:path w="1401445" h="626109">
                <a:moveTo>
                  <a:pt x="1400913" y="0"/>
                </a:moveTo>
                <a:lnTo>
                  <a:pt x="205716" y="0"/>
                </a:lnTo>
                <a:lnTo>
                  <a:pt x="0" y="625919"/>
                </a:lnTo>
                <a:lnTo>
                  <a:pt x="1400913" y="625919"/>
                </a:lnTo>
                <a:lnTo>
                  <a:pt x="1400913" y="0"/>
                </a:lnTo>
                <a:close/>
              </a:path>
            </a:pathLst>
          </a:custGeom>
          <a:solidFill>
            <a:srgbClr val="D94650"/>
          </a:solidFill>
        </p:spPr>
        <p:txBody>
          <a:bodyPr wrap="square" lIns="0" tIns="0" rIns="0" bIns="0" rtlCol="0"/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9060" y="553037"/>
            <a:ext cx="9928072" cy="279628"/>
          </a:xfrm>
        </p:spPr>
        <p:txBody>
          <a:bodyPr lIns="0" tIns="0" rIns="0" bIns="0"/>
          <a:lstStyle>
            <a:lvl1pPr>
              <a:defRPr sz="1817" b="0" i="0">
                <a:solidFill>
                  <a:srgbClr val="4278B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9023" y="2190176"/>
            <a:ext cx="10230069" cy="279628"/>
          </a:xfrm>
        </p:spPr>
        <p:txBody>
          <a:bodyPr lIns="0" tIns="0" rIns="0" bIns="0"/>
          <a:lstStyle>
            <a:lvl1pPr>
              <a:defRPr sz="1817" b="0" i="0">
                <a:solidFill>
                  <a:srgbClr val="4278B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1D8BD707-D9CF-40AE-B4C6-C98DA3205C09}" type="datetimeFigureOut">
              <a:rPr lang="en-US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6/19/2025</a:t>
            </a:fld>
            <a:endParaRPr lang="en-US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B6F15528-21DE-4FAA-801E-634DDDAF4B2B}" type="slidenum">
              <a:rPr lang="ru-RU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‹#›</a:t>
            </a:fld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1395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381331" y="6311854"/>
            <a:ext cx="4436767" cy="541826"/>
          </a:xfrm>
          <a:custGeom>
            <a:avLst/>
            <a:gdLst/>
            <a:ahLst/>
            <a:cxnLst/>
            <a:rect l="l" t="t" r="r" b="b"/>
            <a:pathLst>
              <a:path w="4020820" h="626109">
                <a:moveTo>
                  <a:pt x="4020669" y="0"/>
                </a:moveTo>
                <a:lnTo>
                  <a:pt x="35472" y="0"/>
                </a:lnTo>
                <a:lnTo>
                  <a:pt x="0" y="625919"/>
                </a:lnTo>
                <a:lnTo>
                  <a:pt x="3621536" y="625919"/>
                </a:lnTo>
                <a:lnTo>
                  <a:pt x="4020669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" y="6311854"/>
            <a:ext cx="7627707" cy="541826"/>
          </a:xfrm>
          <a:custGeom>
            <a:avLst/>
            <a:gdLst/>
            <a:ahLst/>
            <a:cxnLst/>
            <a:rect l="l" t="t" r="r" b="b"/>
            <a:pathLst>
              <a:path w="6912609" h="626109">
                <a:moveTo>
                  <a:pt x="6911999" y="0"/>
                </a:moveTo>
                <a:lnTo>
                  <a:pt x="0" y="0"/>
                </a:lnTo>
                <a:lnTo>
                  <a:pt x="0" y="625919"/>
                </a:lnTo>
                <a:lnTo>
                  <a:pt x="6706283" y="625919"/>
                </a:lnTo>
                <a:lnTo>
                  <a:pt x="6911999" y="0"/>
                </a:lnTo>
                <a:close/>
              </a:path>
            </a:pathLst>
          </a:custGeom>
          <a:solidFill>
            <a:srgbClr val="055090"/>
          </a:solidFill>
        </p:spPr>
        <p:txBody>
          <a:bodyPr wrap="square" lIns="0" tIns="0" rIns="0" bIns="0" rtlCol="0"/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0649471" y="6311854"/>
            <a:ext cx="1546422" cy="541826"/>
          </a:xfrm>
          <a:custGeom>
            <a:avLst/>
            <a:gdLst/>
            <a:ahLst/>
            <a:cxnLst/>
            <a:rect l="l" t="t" r="r" b="b"/>
            <a:pathLst>
              <a:path w="1401445" h="626109">
                <a:moveTo>
                  <a:pt x="1400913" y="0"/>
                </a:moveTo>
                <a:lnTo>
                  <a:pt x="205716" y="0"/>
                </a:lnTo>
                <a:lnTo>
                  <a:pt x="0" y="625919"/>
                </a:lnTo>
                <a:lnTo>
                  <a:pt x="1400913" y="625919"/>
                </a:lnTo>
                <a:lnTo>
                  <a:pt x="1400913" y="0"/>
                </a:lnTo>
                <a:close/>
              </a:path>
            </a:pathLst>
          </a:custGeom>
          <a:solidFill>
            <a:srgbClr val="D94650"/>
          </a:solidFill>
        </p:spPr>
        <p:txBody>
          <a:bodyPr wrap="square" lIns="0" tIns="0" rIns="0" bIns="0" rtlCol="0"/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9060" y="553037"/>
            <a:ext cx="9928072" cy="279628"/>
          </a:xfrm>
        </p:spPr>
        <p:txBody>
          <a:bodyPr lIns="0" tIns="0" rIns="0" bIns="0"/>
          <a:lstStyle>
            <a:lvl1pPr>
              <a:defRPr sz="1817" b="0" i="0">
                <a:solidFill>
                  <a:srgbClr val="4278B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51" y="1577341"/>
            <a:ext cx="5306568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489" y="1577341"/>
            <a:ext cx="5306568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1D8BD707-D9CF-40AE-B4C6-C98DA3205C09}" type="datetimeFigureOut">
              <a:rPr lang="en-US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6/19/2025</a:t>
            </a:fld>
            <a:endParaRPr lang="en-US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B6F15528-21DE-4FAA-801E-634DDDAF4B2B}" type="slidenum">
              <a:rPr lang="ru-RU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‹#›</a:t>
            </a:fld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12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5388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9060" y="553037"/>
            <a:ext cx="9928072" cy="279628"/>
          </a:xfrm>
        </p:spPr>
        <p:txBody>
          <a:bodyPr lIns="0" tIns="0" rIns="0" bIns="0"/>
          <a:lstStyle>
            <a:lvl1pPr>
              <a:defRPr sz="1817" b="0" i="0">
                <a:solidFill>
                  <a:srgbClr val="4278B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1D8BD707-D9CF-40AE-B4C6-C98DA3205C09}" type="datetimeFigureOut">
              <a:rPr lang="en-US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6/19/2025</a:t>
            </a:fld>
            <a:endParaRPr lang="en-US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B6F15528-21DE-4FAA-801E-634DDDAF4B2B}" type="slidenum">
              <a:rPr lang="ru-RU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‹#›</a:t>
            </a:fld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7230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380744" y="2"/>
            <a:ext cx="4437467" cy="542375"/>
          </a:xfrm>
          <a:custGeom>
            <a:avLst/>
            <a:gdLst/>
            <a:ahLst/>
            <a:cxnLst/>
            <a:rect l="l" t="t" r="r" b="b"/>
            <a:pathLst>
              <a:path w="4021454" h="626745">
                <a:moveTo>
                  <a:pt x="4021201" y="0"/>
                </a:moveTo>
                <a:lnTo>
                  <a:pt x="36004" y="0"/>
                </a:lnTo>
                <a:lnTo>
                  <a:pt x="0" y="626300"/>
                </a:lnTo>
                <a:lnTo>
                  <a:pt x="3616083" y="626300"/>
                </a:lnTo>
                <a:lnTo>
                  <a:pt x="4021201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2" y="2"/>
            <a:ext cx="7627707" cy="542375"/>
          </a:xfrm>
          <a:custGeom>
            <a:avLst/>
            <a:gdLst/>
            <a:ahLst/>
            <a:cxnLst/>
            <a:rect l="l" t="t" r="r" b="b"/>
            <a:pathLst>
              <a:path w="6912609" h="626745">
                <a:moveTo>
                  <a:pt x="6912000" y="0"/>
                </a:moveTo>
                <a:lnTo>
                  <a:pt x="0" y="0"/>
                </a:lnTo>
                <a:lnTo>
                  <a:pt x="0" y="626300"/>
                </a:lnTo>
                <a:lnTo>
                  <a:pt x="6703199" y="626300"/>
                </a:lnTo>
                <a:lnTo>
                  <a:pt x="6912000" y="0"/>
                </a:lnTo>
                <a:close/>
              </a:path>
            </a:pathLst>
          </a:custGeom>
          <a:solidFill>
            <a:srgbClr val="055090"/>
          </a:solidFill>
        </p:spPr>
        <p:txBody>
          <a:bodyPr wrap="square" lIns="0" tIns="0" rIns="0" bIns="0" rtlCol="0"/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0646070" y="2"/>
            <a:ext cx="1549925" cy="542375"/>
          </a:xfrm>
          <a:custGeom>
            <a:avLst/>
            <a:gdLst/>
            <a:ahLst/>
            <a:cxnLst/>
            <a:rect l="l" t="t" r="r" b="b"/>
            <a:pathLst>
              <a:path w="1404620" h="626745">
                <a:moveTo>
                  <a:pt x="1403997" y="0"/>
                </a:moveTo>
                <a:lnTo>
                  <a:pt x="208800" y="0"/>
                </a:lnTo>
                <a:lnTo>
                  <a:pt x="0" y="626300"/>
                </a:lnTo>
                <a:lnTo>
                  <a:pt x="1403997" y="626300"/>
                </a:lnTo>
                <a:lnTo>
                  <a:pt x="1403997" y="0"/>
                </a:lnTo>
                <a:close/>
              </a:path>
            </a:pathLst>
          </a:custGeom>
          <a:solidFill>
            <a:srgbClr val="D94650"/>
          </a:solidFill>
        </p:spPr>
        <p:txBody>
          <a:bodyPr wrap="square" lIns="0" tIns="0" rIns="0" bIns="0" rtlCol="0"/>
          <a:lstStyle/>
          <a:p>
            <a:pPr marL="0" marR="0" lvl="0" indent="0" algn="l" defTabSz="7978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1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1D8BD707-D9CF-40AE-B4C6-C98DA3205C09}" type="datetimeFigureOut">
              <a:rPr lang="en-US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6/19/2025</a:t>
            </a:fld>
            <a:endParaRPr lang="en-US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B6F15528-21DE-4FAA-801E-634DDDAF4B2B}" type="slidenum">
              <a:rPr lang="ru-RU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‹#›</a:t>
            </a:fld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4365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951" y="6377941"/>
            <a:ext cx="2805771" cy="276999"/>
          </a:xfrm>
        </p:spPr>
        <p:txBody>
          <a:bodyPr/>
          <a:lstStyle/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47664" y="6377941"/>
            <a:ext cx="3903683" cy="2769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83287" y="6377941"/>
            <a:ext cx="2805771" cy="276999"/>
          </a:xfrm>
        </p:spPr>
        <p:txBody>
          <a:bodyPr/>
          <a:lstStyle/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1850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1" indent="0" algn="ctr">
              <a:buNone/>
              <a:defRPr sz="2000"/>
            </a:lvl2pPr>
            <a:lvl3pPr marL="914423" indent="0" algn="ctr">
              <a:buNone/>
              <a:defRPr sz="1801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1172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991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9462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3726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6175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2930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962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8084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6600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5131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2837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84624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1" indent="0" algn="ctr">
              <a:buNone/>
              <a:defRPr sz="2000"/>
            </a:lvl2pPr>
            <a:lvl3pPr marL="914423" indent="0" algn="ctr">
              <a:buNone/>
              <a:defRPr sz="1801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6952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51443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5812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1480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1" indent="0">
              <a:buNone/>
              <a:defRPr sz="2000" b="1"/>
            </a:lvl2pPr>
            <a:lvl3pPr marL="914423" indent="0">
              <a:buNone/>
              <a:defRPr sz="1801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68604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580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31"/>
            <a:ext cx="6172199" cy="4873625"/>
          </a:xfrm>
        </p:spPr>
        <p:txBody>
          <a:bodyPr/>
          <a:lstStyle>
            <a:lvl1pPr>
              <a:defRPr sz="3036"/>
            </a:lvl1pPr>
            <a:lvl2pPr>
              <a:defRPr sz="2657"/>
            </a:lvl2pPr>
            <a:lvl3pPr>
              <a:defRPr sz="2277"/>
            </a:lvl3pPr>
            <a:lvl4pPr>
              <a:defRPr sz="1898"/>
            </a:lvl4pPr>
            <a:lvl5pPr>
              <a:defRPr sz="1898"/>
            </a:lvl5pPr>
            <a:lvl6pPr>
              <a:defRPr sz="1898"/>
            </a:lvl6pPr>
            <a:lvl7pPr>
              <a:defRPr sz="1898"/>
            </a:lvl7pPr>
            <a:lvl8pPr>
              <a:defRPr sz="1898"/>
            </a:lvl8pPr>
            <a:lvl9pPr>
              <a:defRPr sz="18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48" indent="0">
              <a:buNone/>
              <a:defRPr sz="1328"/>
            </a:lvl2pPr>
            <a:lvl3pPr marL="867696" indent="0">
              <a:buNone/>
              <a:defRPr sz="1138"/>
            </a:lvl3pPr>
            <a:lvl4pPr marL="1301544" indent="0">
              <a:buNone/>
              <a:defRPr sz="949"/>
            </a:lvl4pPr>
            <a:lvl5pPr marL="1735391" indent="0">
              <a:buNone/>
              <a:defRPr sz="949"/>
            </a:lvl5pPr>
            <a:lvl6pPr marL="2169239" indent="0">
              <a:buNone/>
              <a:defRPr sz="949"/>
            </a:lvl6pPr>
            <a:lvl7pPr marL="2603087" indent="0">
              <a:buNone/>
              <a:defRPr sz="949"/>
            </a:lvl7pPr>
            <a:lvl8pPr marL="3036936" indent="0">
              <a:buNone/>
              <a:defRPr sz="949"/>
            </a:lvl8pPr>
            <a:lvl9pPr marL="3470783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727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170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1930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11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1" indent="0">
              <a:buNone/>
              <a:defRPr sz="1401"/>
            </a:lvl2pPr>
            <a:lvl3pPr marL="914423" indent="0">
              <a:buNone/>
              <a:defRPr sz="1200"/>
            </a:lvl3pPr>
            <a:lvl4pPr marL="1371634" indent="0">
              <a:buNone/>
              <a:defRPr sz="1001"/>
            </a:lvl4pPr>
            <a:lvl5pPr marL="1828846" indent="0">
              <a:buNone/>
              <a:defRPr sz="1001"/>
            </a:lvl5pPr>
            <a:lvl6pPr marL="2286057" indent="0">
              <a:buNone/>
              <a:defRPr sz="1001"/>
            </a:lvl6pPr>
            <a:lvl7pPr marL="2743269" indent="0">
              <a:buNone/>
              <a:defRPr sz="1001"/>
            </a:lvl7pPr>
            <a:lvl8pPr marL="3200480" indent="0">
              <a:buNone/>
              <a:defRPr sz="1001"/>
            </a:lvl8pPr>
            <a:lvl9pPr marL="3657691" indent="0">
              <a:buNone/>
              <a:defRPr sz="100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17864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2806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098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569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277"/>
            </a:lvl1pPr>
            <a:lvl2pPr marL="433848" indent="0" algn="ctr">
              <a:buNone/>
              <a:defRPr sz="1898"/>
            </a:lvl2pPr>
            <a:lvl3pPr marL="867696" indent="0" algn="ctr">
              <a:buNone/>
              <a:defRPr sz="1708"/>
            </a:lvl3pPr>
            <a:lvl4pPr marL="1301544" indent="0" algn="ctr">
              <a:buNone/>
              <a:defRPr sz="1518"/>
            </a:lvl4pPr>
            <a:lvl5pPr marL="1735391" indent="0" algn="ctr">
              <a:buNone/>
              <a:defRPr sz="1518"/>
            </a:lvl5pPr>
            <a:lvl6pPr marL="2169239" indent="0" algn="ctr">
              <a:buNone/>
              <a:defRPr sz="1518"/>
            </a:lvl6pPr>
            <a:lvl7pPr marL="2603087" indent="0" algn="ctr">
              <a:buNone/>
              <a:defRPr sz="1518"/>
            </a:lvl7pPr>
            <a:lvl8pPr marL="3036936" indent="0" algn="ctr">
              <a:buNone/>
              <a:defRPr sz="1518"/>
            </a:lvl8pPr>
            <a:lvl9pPr marL="3470783" indent="0" algn="ctr">
              <a:buNone/>
              <a:defRPr sz="151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08827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71133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4" y="1709747"/>
            <a:ext cx="10515600" cy="2852737"/>
          </a:xfrm>
        </p:spPr>
        <p:txBody>
          <a:bodyPr anchor="b"/>
          <a:lstStyle>
            <a:lvl1pPr>
              <a:defRPr sz="569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4" y="4589633"/>
            <a:ext cx="10515600" cy="1500187"/>
          </a:xfrm>
        </p:spPr>
        <p:txBody>
          <a:bodyPr/>
          <a:lstStyle>
            <a:lvl1pPr marL="0" indent="0">
              <a:buNone/>
              <a:defRPr sz="2277">
                <a:solidFill>
                  <a:schemeClr val="tx1"/>
                </a:solidFill>
              </a:defRPr>
            </a:lvl1pPr>
            <a:lvl2pPr marL="433848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2pPr>
            <a:lvl3pPr marL="867696" indent="0">
              <a:buNone/>
              <a:defRPr sz="1708">
                <a:solidFill>
                  <a:schemeClr val="tx1">
                    <a:tint val="75000"/>
                  </a:schemeClr>
                </a:solidFill>
              </a:defRPr>
            </a:lvl3pPr>
            <a:lvl4pPr marL="1301544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4pPr>
            <a:lvl5pPr marL="1735391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5pPr>
            <a:lvl6pPr marL="2169239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6pPr>
            <a:lvl7pPr marL="2603087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7pPr>
            <a:lvl8pPr marL="3036936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8pPr>
            <a:lvl9pPr marL="3470783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0961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3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2742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3" y="1681163"/>
            <a:ext cx="5157787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48" indent="0">
              <a:buNone/>
              <a:defRPr sz="1898" b="1"/>
            </a:lvl2pPr>
            <a:lvl3pPr marL="867696" indent="0">
              <a:buNone/>
              <a:defRPr sz="1708" b="1"/>
            </a:lvl3pPr>
            <a:lvl4pPr marL="1301544" indent="0">
              <a:buNone/>
              <a:defRPr sz="1518" b="1"/>
            </a:lvl4pPr>
            <a:lvl5pPr marL="1735391" indent="0">
              <a:buNone/>
              <a:defRPr sz="1518" b="1"/>
            </a:lvl5pPr>
            <a:lvl6pPr marL="2169239" indent="0">
              <a:buNone/>
              <a:defRPr sz="1518" b="1"/>
            </a:lvl6pPr>
            <a:lvl7pPr marL="2603087" indent="0">
              <a:buNone/>
              <a:defRPr sz="1518" b="1"/>
            </a:lvl7pPr>
            <a:lvl8pPr marL="3036936" indent="0">
              <a:buNone/>
              <a:defRPr sz="1518" b="1"/>
            </a:lvl8pPr>
            <a:lvl9pPr marL="3470783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3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312" y="1681163"/>
            <a:ext cx="5183189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48" indent="0">
              <a:buNone/>
              <a:defRPr sz="1898" b="1"/>
            </a:lvl2pPr>
            <a:lvl3pPr marL="867696" indent="0">
              <a:buNone/>
              <a:defRPr sz="1708" b="1"/>
            </a:lvl3pPr>
            <a:lvl4pPr marL="1301544" indent="0">
              <a:buNone/>
              <a:defRPr sz="1518" b="1"/>
            </a:lvl4pPr>
            <a:lvl5pPr marL="1735391" indent="0">
              <a:buNone/>
              <a:defRPr sz="1518" b="1"/>
            </a:lvl5pPr>
            <a:lvl6pPr marL="2169239" indent="0">
              <a:buNone/>
              <a:defRPr sz="1518" b="1"/>
            </a:lvl6pPr>
            <a:lvl7pPr marL="2603087" indent="0">
              <a:buNone/>
              <a:defRPr sz="1518" b="1"/>
            </a:lvl7pPr>
            <a:lvl8pPr marL="3036936" indent="0">
              <a:buNone/>
              <a:defRPr sz="1518" b="1"/>
            </a:lvl8pPr>
            <a:lvl9pPr marL="3470783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312" y="2505075"/>
            <a:ext cx="5183189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35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31"/>
            <a:ext cx="6172199" cy="4873625"/>
          </a:xfrm>
        </p:spPr>
        <p:txBody>
          <a:bodyPr anchor="t"/>
          <a:lstStyle>
            <a:lvl1pPr marL="0" indent="0">
              <a:buNone/>
              <a:defRPr sz="3036"/>
            </a:lvl1pPr>
            <a:lvl2pPr marL="433848" indent="0">
              <a:buNone/>
              <a:defRPr sz="2657"/>
            </a:lvl2pPr>
            <a:lvl3pPr marL="867696" indent="0">
              <a:buNone/>
              <a:defRPr sz="2277"/>
            </a:lvl3pPr>
            <a:lvl4pPr marL="1301544" indent="0">
              <a:buNone/>
              <a:defRPr sz="1898"/>
            </a:lvl4pPr>
            <a:lvl5pPr marL="1735391" indent="0">
              <a:buNone/>
              <a:defRPr sz="1898"/>
            </a:lvl5pPr>
            <a:lvl6pPr marL="2169239" indent="0">
              <a:buNone/>
              <a:defRPr sz="1898"/>
            </a:lvl6pPr>
            <a:lvl7pPr marL="2603087" indent="0">
              <a:buNone/>
              <a:defRPr sz="1898"/>
            </a:lvl7pPr>
            <a:lvl8pPr marL="3036936" indent="0">
              <a:buNone/>
              <a:defRPr sz="1898"/>
            </a:lvl8pPr>
            <a:lvl9pPr marL="3470783" indent="0">
              <a:buNone/>
              <a:defRPr sz="1898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48" indent="0">
              <a:buNone/>
              <a:defRPr sz="1328"/>
            </a:lvl2pPr>
            <a:lvl3pPr marL="867696" indent="0">
              <a:buNone/>
              <a:defRPr sz="1138"/>
            </a:lvl3pPr>
            <a:lvl4pPr marL="1301544" indent="0">
              <a:buNone/>
              <a:defRPr sz="949"/>
            </a:lvl4pPr>
            <a:lvl5pPr marL="1735391" indent="0">
              <a:buNone/>
              <a:defRPr sz="949"/>
            </a:lvl5pPr>
            <a:lvl6pPr marL="2169239" indent="0">
              <a:buNone/>
              <a:defRPr sz="949"/>
            </a:lvl6pPr>
            <a:lvl7pPr marL="2603087" indent="0">
              <a:buNone/>
              <a:defRPr sz="949"/>
            </a:lvl7pPr>
            <a:lvl8pPr marL="3036936" indent="0">
              <a:buNone/>
              <a:defRPr sz="949"/>
            </a:lvl8pPr>
            <a:lvl9pPr marL="3470783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42574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508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1372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31"/>
            <a:ext cx="6172199" cy="4873625"/>
          </a:xfrm>
        </p:spPr>
        <p:txBody>
          <a:bodyPr/>
          <a:lstStyle>
            <a:lvl1pPr>
              <a:defRPr sz="3036"/>
            </a:lvl1pPr>
            <a:lvl2pPr>
              <a:defRPr sz="2657"/>
            </a:lvl2pPr>
            <a:lvl3pPr>
              <a:defRPr sz="2277"/>
            </a:lvl3pPr>
            <a:lvl4pPr>
              <a:defRPr sz="1898"/>
            </a:lvl4pPr>
            <a:lvl5pPr>
              <a:defRPr sz="1898"/>
            </a:lvl5pPr>
            <a:lvl6pPr>
              <a:defRPr sz="1898"/>
            </a:lvl6pPr>
            <a:lvl7pPr>
              <a:defRPr sz="1898"/>
            </a:lvl7pPr>
            <a:lvl8pPr>
              <a:defRPr sz="1898"/>
            </a:lvl8pPr>
            <a:lvl9pPr>
              <a:defRPr sz="18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48" indent="0">
              <a:buNone/>
              <a:defRPr sz="1328"/>
            </a:lvl2pPr>
            <a:lvl3pPr marL="867696" indent="0">
              <a:buNone/>
              <a:defRPr sz="1138"/>
            </a:lvl3pPr>
            <a:lvl4pPr marL="1301544" indent="0">
              <a:buNone/>
              <a:defRPr sz="949"/>
            </a:lvl4pPr>
            <a:lvl5pPr marL="1735391" indent="0">
              <a:buNone/>
              <a:defRPr sz="949"/>
            </a:lvl5pPr>
            <a:lvl6pPr marL="2169239" indent="0">
              <a:buNone/>
              <a:defRPr sz="949"/>
            </a:lvl6pPr>
            <a:lvl7pPr marL="2603087" indent="0">
              <a:buNone/>
              <a:defRPr sz="949"/>
            </a:lvl7pPr>
            <a:lvl8pPr marL="3036936" indent="0">
              <a:buNone/>
              <a:defRPr sz="949"/>
            </a:lvl8pPr>
            <a:lvl9pPr marL="3470783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4628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31"/>
            <a:ext cx="6172199" cy="4873625"/>
          </a:xfrm>
        </p:spPr>
        <p:txBody>
          <a:bodyPr anchor="t"/>
          <a:lstStyle>
            <a:lvl1pPr marL="0" indent="0">
              <a:buNone/>
              <a:defRPr sz="3036"/>
            </a:lvl1pPr>
            <a:lvl2pPr marL="433848" indent="0">
              <a:buNone/>
              <a:defRPr sz="2657"/>
            </a:lvl2pPr>
            <a:lvl3pPr marL="867696" indent="0">
              <a:buNone/>
              <a:defRPr sz="2277"/>
            </a:lvl3pPr>
            <a:lvl4pPr marL="1301544" indent="0">
              <a:buNone/>
              <a:defRPr sz="1898"/>
            </a:lvl4pPr>
            <a:lvl5pPr marL="1735391" indent="0">
              <a:buNone/>
              <a:defRPr sz="1898"/>
            </a:lvl5pPr>
            <a:lvl6pPr marL="2169239" indent="0">
              <a:buNone/>
              <a:defRPr sz="1898"/>
            </a:lvl6pPr>
            <a:lvl7pPr marL="2603087" indent="0">
              <a:buNone/>
              <a:defRPr sz="1898"/>
            </a:lvl7pPr>
            <a:lvl8pPr marL="3036936" indent="0">
              <a:buNone/>
              <a:defRPr sz="1898"/>
            </a:lvl8pPr>
            <a:lvl9pPr marL="3470783" indent="0">
              <a:buNone/>
              <a:defRPr sz="1898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48" indent="0">
              <a:buNone/>
              <a:defRPr sz="1328"/>
            </a:lvl2pPr>
            <a:lvl3pPr marL="867696" indent="0">
              <a:buNone/>
              <a:defRPr sz="1138"/>
            </a:lvl3pPr>
            <a:lvl4pPr marL="1301544" indent="0">
              <a:buNone/>
              <a:defRPr sz="949"/>
            </a:lvl4pPr>
            <a:lvl5pPr marL="1735391" indent="0">
              <a:buNone/>
              <a:defRPr sz="949"/>
            </a:lvl5pPr>
            <a:lvl6pPr marL="2169239" indent="0">
              <a:buNone/>
              <a:defRPr sz="949"/>
            </a:lvl6pPr>
            <a:lvl7pPr marL="2603087" indent="0">
              <a:buNone/>
              <a:defRPr sz="949"/>
            </a:lvl7pPr>
            <a:lvl8pPr marL="3036936" indent="0">
              <a:buNone/>
              <a:defRPr sz="949"/>
            </a:lvl8pPr>
            <a:lvl9pPr marL="3470783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0177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055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8" y="365125"/>
            <a:ext cx="773429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0692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93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16245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201370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06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70616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27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6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6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3" y="63565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5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5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68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67696" rtl="0" eaLnBrk="1" latinLnBrk="0" hangingPunct="1">
        <a:lnSpc>
          <a:spcPct val="90000"/>
        </a:lnSpc>
        <a:spcBef>
          <a:spcPct val="0"/>
        </a:spcBef>
        <a:buNone/>
        <a:defRPr sz="41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925" indent="-216925" algn="l" defTabSz="867696" rtl="0" eaLnBrk="1" latinLnBrk="0" hangingPunct="1">
        <a:lnSpc>
          <a:spcPct val="90000"/>
        </a:lnSpc>
        <a:spcBef>
          <a:spcPts val="949"/>
        </a:spcBef>
        <a:buFont typeface="Arial" panose="020B0604020202020204" pitchFamily="34" charset="0"/>
        <a:buChar char="•"/>
        <a:defRPr sz="2657" kern="1200">
          <a:solidFill>
            <a:schemeClr val="tx1"/>
          </a:solidFill>
          <a:latin typeface="+mn-lt"/>
          <a:ea typeface="+mn-ea"/>
          <a:cs typeface="+mn-cs"/>
        </a:defRPr>
      </a:lvl1pPr>
      <a:lvl2pPr marL="650772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7" kern="1200">
          <a:solidFill>
            <a:schemeClr val="tx1"/>
          </a:solidFill>
          <a:latin typeface="+mn-lt"/>
          <a:ea typeface="+mn-ea"/>
          <a:cs typeface="+mn-cs"/>
        </a:defRPr>
      </a:lvl2pPr>
      <a:lvl3pPr marL="1084620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3pPr>
      <a:lvl4pPr marL="1518467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952316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386164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820011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253860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687707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1pPr>
      <a:lvl2pPr marL="433848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2pPr>
      <a:lvl3pPr marL="867696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3pPr>
      <a:lvl4pPr marL="1301544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735391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169239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603087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036936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470783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1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18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6" y="635651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84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6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6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3" y="63565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51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5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85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67674" rtl="0" eaLnBrk="1" latinLnBrk="0" hangingPunct="1">
        <a:lnSpc>
          <a:spcPct val="90000"/>
        </a:lnSpc>
        <a:spcBef>
          <a:spcPct val="0"/>
        </a:spcBef>
        <a:buNone/>
        <a:defRPr sz="41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919" indent="-216919" algn="l" defTabSz="867674" rtl="0" eaLnBrk="1" latinLnBrk="0" hangingPunct="1">
        <a:lnSpc>
          <a:spcPct val="90000"/>
        </a:lnSpc>
        <a:spcBef>
          <a:spcPts val="949"/>
        </a:spcBef>
        <a:buFont typeface="Arial" panose="020B0604020202020204" pitchFamily="34" charset="0"/>
        <a:buChar char="•"/>
        <a:defRPr sz="2657" kern="1200">
          <a:solidFill>
            <a:schemeClr val="tx1"/>
          </a:solidFill>
          <a:latin typeface="+mn-lt"/>
          <a:ea typeface="+mn-ea"/>
          <a:cs typeface="+mn-cs"/>
        </a:defRPr>
      </a:lvl1pPr>
      <a:lvl2pPr marL="650756" indent="-216919" algn="l" defTabSz="867674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7" kern="1200">
          <a:solidFill>
            <a:schemeClr val="tx1"/>
          </a:solidFill>
          <a:latin typeface="+mn-lt"/>
          <a:ea typeface="+mn-ea"/>
          <a:cs typeface="+mn-cs"/>
        </a:defRPr>
      </a:lvl2pPr>
      <a:lvl3pPr marL="1084593" indent="-216919" algn="l" defTabSz="867674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3pPr>
      <a:lvl4pPr marL="1518430" indent="-216919" algn="l" defTabSz="867674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952267" indent="-216919" algn="l" defTabSz="867674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386104" indent="-216919" algn="l" defTabSz="867674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819941" indent="-216919" algn="l" defTabSz="867674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253778" indent="-216919" algn="l" defTabSz="867674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687615" indent="-216919" algn="l" defTabSz="867674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7674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1pPr>
      <a:lvl2pPr marL="433837" algn="l" defTabSz="867674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2pPr>
      <a:lvl3pPr marL="867674" algn="l" defTabSz="867674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3pPr>
      <a:lvl4pPr marL="1301511" algn="l" defTabSz="867674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735348" algn="l" defTabSz="867674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169185" algn="l" defTabSz="867674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603022" algn="l" defTabSz="867674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036860" algn="l" defTabSz="867674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470697" algn="l" defTabSz="867674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2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2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6" y="635652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91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27627-3A1A-40E1-8B31-6E67030F7B32}" type="datetimeFigureOut">
              <a:rPr lang="ru-RU" smtClean="0"/>
              <a:t>19.06.2025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559F6-3518-4EAE-9AE0-5A2CC4EC1D2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512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4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4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2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096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 spd="slow">
    <p:wipe/>
  </p:transition>
  <p:txStyles>
    <p:titleStyle>
      <a:lvl1pPr algn="l" defTabSz="867687" rtl="0" eaLnBrk="1" latinLnBrk="0" hangingPunct="1">
        <a:lnSpc>
          <a:spcPct val="90000"/>
        </a:lnSpc>
        <a:spcBef>
          <a:spcPct val="0"/>
        </a:spcBef>
        <a:buNone/>
        <a:defRPr sz="41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922" indent="-216922" algn="l" defTabSz="867687" rtl="0" eaLnBrk="1" latinLnBrk="0" hangingPunct="1">
        <a:lnSpc>
          <a:spcPct val="90000"/>
        </a:lnSpc>
        <a:spcBef>
          <a:spcPts val="949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1pPr>
      <a:lvl2pPr marL="650765" indent="-216922" algn="l" defTabSz="86768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7" kern="1200">
          <a:solidFill>
            <a:schemeClr val="tx1"/>
          </a:solidFill>
          <a:latin typeface="+mn-lt"/>
          <a:ea typeface="+mn-ea"/>
          <a:cs typeface="+mn-cs"/>
        </a:defRPr>
      </a:lvl2pPr>
      <a:lvl3pPr marL="1084610" indent="-216922" algn="l" defTabSz="86768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3pPr>
      <a:lvl4pPr marL="1518453" indent="-216922" algn="l" defTabSz="86768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952296" indent="-216922" algn="l" defTabSz="86768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386140" indent="-216922" algn="l" defTabSz="86768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819984" indent="-216922" algn="l" defTabSz="86768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253826" indent="-216922" algn="l" defTabSz="86768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687671" indent="-216922" algn="l" defTabSz="867687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7687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1pPr>
      <a:lvl2pPr marL="433843" algn="l" defTabSz="867687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2pPr>
      <a:lvl3pPr marL="867687" algn="l" defTabSz="867687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3pPr>
      <a:lvl4pPr marL="1301530" algn="l" defTabSz="867687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735375" algn="l" defTabSz="867687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169218" algn="l" defTabSz="867687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603061" algn="l" defTabSz="867687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036905" algn="l" defTabSz="867687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470749" algn="l" defTabSz="867687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9060" y="553037"/>
            <a:ext cx="9928072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4278B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9023" y="2190177"/>
            <a:ext cx="10230069" cy="323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4278B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664" y="6377941"/>
            <a:ext cx="3903683" cy="2417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51" y="6377941"/>
            <a:ext cx="2805771" cy="2417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1D8BD707-D9CF-40AE-B4C6-C98DA3205C09}" type="datetimeFigureOut">
              <a:rPr lang="en-US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6/19/2025</a:t>
            </a:fld>
            <a:endParaRPr lang="en-US" sz="1571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3287" y="6377941"/>
            <a:ext cx="2805771" cy="2417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97811"/>
            <a:fld id="{B6F15528-21DE-4FAA-801E-634DDDAF4B2B}" type="slidenum">
              <a:rPr lang="ru-RU" sz="1571" smtClean="0">
                <a:solidFill>
                  <a:prstClr val="black">
                    <a:tint val="75000"/>
                  </a:prstClr>
                </a:solidFill>
              </a:rPr>
              <a:pPr defTabSz="797811"/>
              <a:t>‹#›</a:t>
            </a:fld>
            <a:endParaRPr lang="ru-RU" sz="1571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482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95650">
        <a:defRPr>
          <a:latin typeface="+mn-lt"/>
          <a:ea typeface="+mn-ea"/>
          <a:cs typeface="+mn-cs"/>
        </a:defRPr>
      </a:lvl2pPr>
      <a:lvl3pPr marL="791300">
        <a:defRPr>
          <a:latin typeface="+mn-lt"/>
          <a:ea typeface="+mn-ea"/>
          <a:cs typeface="+mn-cs"/>
        </a:defRPr>
      </a:lvl3pPr>
      <a:lvl4pPr marL="1186951">
        <a:defRPr>
          <a:latin typeface="+mn-lt"/>
          <a:ea typeface="+mn-ea"/>
          <a:cs typeface="+mn-cs"/>
        </a:defRPr>
      </a:lvl4pPr>
      <a:lvl5pPr marL="1582601">
        <a:defRPr>
          <a:latin typeface="+mn-lt"/>
          <a:ea typeface="+mn-ea"/>
          <a:cs typeface="+mn-cs"/>
        </a:defRPr>
      </a:lvl5pPr>
      <a:lvl6pPr marL="1978251">
        <a:defRPr>
          <a:latin typeface="+mn-lt"/>
          <a:ea typeface="+mn-ea"/>
          <a:cs typeface="+mn-cs"/>
        </a:defRPr>
      </a:lvl6pPr>
      <a:lvl7pPr marL="2373902">
        <a:defRPr>
          <a:latin typeface="+mn-lt"/>
          <a:ea typeface="+mn-ea"/>
          <a:cs typeface="+mn-cs"/>
        </a:defRPr>
      </a:lvl7pPr>
      <a:lvl8pPr marL="2769552">
        <a:defRPr>
          <a:latin typeface="+mn-lt"/>
          <a:ea typeface="+mn-ea"/>
          <a:cs typeface="+mn-cs"/>
        </a:defRPr>
      </a:lvl8pPr>
      <a:lvl9pPr marL="316520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95650">
        <a:defRPr>
          <a:latin typeface="+mn-lt"/>
          <a:ea typeface="+mn-ea"/>
          <a:cs typeface="+mn-cs"/>
        </a:defRPr>
      </a:lvl2pPr>
      <a:lvl3pPr marL="791300">
        <a:defRPr>
          <a:latin typeface="+mn-lt"/>
          <a:ea typeface="+mn-ea"/>
          <a:cs typeface="+mn-cs"/>
        </a:defRPr>
      </a:lvl3pPr>
      <a:lvl4pPr marL="1186951">
        <a:defRPr>
          <a:latin typeface="+mn-lt"/>
          <a:ea typeface="+mn-ea"/>
          <a:cs typeface="+mn-cs"/>
        </a:defRPr>
      </a:lvl4pPr>
      <a:lvl5pPr marL="1582601">
        <a:defRPr>
          <a:latin typeface="+mn-lt"/>
          <a:ea typeface="+mn-ea"/>
          <a:cs typeface="+mn-cs"/>
        </a:defRPr>
      </a:lvl5pPr>
      <a:lvl6pPr marL="1978251">
        <a:defRPr>
          <a:latin typeface="+mn-lt"/>
          <a:ea typeface="+mn-ea"/>
          <a:cs typeface="+mn-cs"/>
        </a:defRPr>
      </a:lvl6pPr>
      <a:lvl7pPr marL="2373902">
        <a:defRPr>
          <a:latin typeface="+mn-lt"/>
          <a:ea typeface="+mn-ea"/>
          <a:cs typeface="+mn-cs"/>
        </a:defRPr>
      </a:lvl7pPr>
      <a:lvl8pPr marL="2769552">
        <a:defRPr>
          <a:latin typeface="+mn-lt"/>
          <a:ea typeface="+mn-ea"/>
          <a:cs typeface="+mn-cs"/>
        </a:defRPr>
      </a:lvl8pPr>
      <a:lvl9pPr marL="3165203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25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3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9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1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3BE76-1549-45AE-B42C-C92E75E7473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38DAD-33A0-443E-B59B-8023CDE92B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88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l" defTabSz="914423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9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1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6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6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3" y="63565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19.06.2025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5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5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679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defTabSz="867696" rtl="0" eaLnBrk="1" latinLnBrk="0" hangingPunct="1">
        <a:lnSpc>
          <a:spcPct val="90000"/>
        </a:lnSpc>
        <a:spcBef>
          <a:spcPct val="0"/>
        </a:spcBef>
        <a:buNone/>
        <a:defRPr sz="41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925" indent="-216925" algn="l" defTabSz="867696" rtl="0" eaLnBrk="1" latinLnBrk="0" hangingPunct="1">
        <a:lnSpc>
          <a:spcPct val="90000"/>
        </a:lnSpc>
        <a:spcBef>
          <a:spcPts val="949"/>
        </a:spcBef>
        <a:buFont typeface="Arial" panose="020B0604020202020204" pitchFamily="34" charset="0"/>
        <a:buChar char="•"/>
        <a:defRPr sz="2657" kern="1200">
          <a:solidFill>
            <a:schemeClr val="tx1"/>
          </a:solidFill>
          <a:latin typeface="+mn-lt"/>
          <a:ea typeface="+mn-ea"/>
          <a:cs typeface="+mn-cs"/>
        </a:defRPr>
      </a:lvl1pPr>
      <a:lvl2pPr marL="650772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7" kern="1200">
          <a:solidFill>
            <a:schemeClr val="tx1"/>
          </a:solidFill>
          <a:latin typeface="+mn-lt"/>
          <a:ea typeface="+mn-ea"/>
          <a:cs typeface="+mn-cs"/>
        </a:defRPr>
      </a:lvl2pPr>
      <a:lvl3pPr marL="1084620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3pPr>
      <a:lvl4pPr marL="1518467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952316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386164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820011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253860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687707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1pPr>
      <a:lvl2pPr marL="433848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2pPr>
      <a:lvl3pPr marL="867696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3pPr>
      <a:lvl4pPr marL="1301544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735391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169239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603087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036936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470783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7.jpe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1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2.jpeg"/><Relationship Id="rId5" Type="http://schemas.openxmlformats.org/officeDocument/2006/relationships/chart" Target="../charts/chart19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3.jpeg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17.pn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4" Type="http://schemas.openxmlformats.org/officeDocument/2006/relationships/chart" Target="../charts/char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0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Relationship Id="rId4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2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0.xml"/><Relationship Id="rId5" Type="http://schemas.openxmlformats.org/officeDocument/2006/relationships/chart" Target="../charts/chart11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F9934C-F541-4F98-AF35-6B97BC9FDF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4" r="40434" b="4994"/>
          <a:stretch/>
        </p:blipFill>
        <p:spPr>
          <a:xfrm>
            <a:off x="0" y="0"/>
            <a:ext cx="6393243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59BCD8-4822-488A-8501-D6C85B453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574" y="599084"/>
            <a:ext cx="1657090" cy="58688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E0A121-D981-4875-BE35-5123B0099B4A}"/>
              </a:ext>
            </a:extLst>
          </p:cNvPr>
          <p:cNvSpPr/>
          <p:nvPr/>
        </p:nvSpPr>
        <p:spPr>
          <a:xfrm>
            <a:off x="6650182" y="3971982"/>
            <a:ext cx="4768482" cy="45719"/>
          </a:xfrm>
          <a:prstGeom prst="rect">
            <a:avLst/>
          </a:prstGeom>
          <a:solidFill>
            <a:srgbClr val="EFF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99EDAE-8EA6-4014-96BB-CE3347F67187}"/>
              </a:ext>
            </a:extLst>
          </p:cNvPr>
          <p:cNvSpPr txBox="1"/>
          <p:nvPr/>
        </p:nvSpPr>
        <p:spPr>
          <a:xfrm>
            <a:off x="5297580" y="2211442"/>
            <a:ext cx="65072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Отчет об исполнении </a:t>
            </a:r>
            <a:br>
              <a:rPr lang="ru-RU" sz="36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6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бюджета города Липецка </a:t>
            </a:r>
            <a:br>
              <a:rPr lang="ru-RU" sz="36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6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 </a:t>
            </a:r>
            <a:r>
              <a:rPr lang="ru-RU" sz="36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2024 </a:t>
            </a:r>
            <a:r>
              <a:rPr lang="ru-RU" sz="36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год </a:t>
            </a:r>
          </a:p>
          <a:p>
            <a:pPr algn="ctr"/>
            <a:r>
              <a:rPr lang="ru-RU" sz="36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граждан</a:t>
            </a:r>
            <a:endParaRPr lang="ru-RU" sz="3600" b="1" dirty="0">
              <a:solidFill>
                <a:srgbClr val="0A505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504485" y="5995339"/>
            <a:ext cx="2687515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cap="all" spc="-1" dirty="0" smtClean="0">
                <a:solidFill>
                  <a:srgbClr val="0A505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                                                                    </a:t>
            </a:r>
            <a:r>
              <a:rPr lang="ru-RU" b="1" cap="all" spc="-1" dirty="0">
                <a:solidFill>
                  <a:srgbClr val="0A505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</a:t>
            </a:r>
            <a:r>
              <a:rPr lang="ru-RU" b="1" cap="all" spc="-1" dirty="0" smtClean="0">
                <a:solidFill>
                  <a:srgbClr val="0A505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Липецк, </a:t>
            </a:r>
            <a:r>
              <a:rPr lang="en-US" b="1" cap="all" spc="-1" dirty="0" smtClean="0">
                <a:solidFill>
                  <a:srgbClr val="0A505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202</a:t>
            </a:r>
            <a:r>
              <a:rPr lang="ru-RU" b="1" cap="all" spc="-1" dirty="0" smtClean="0">
                <a:solidFill>
                  <a:srgbClr val="0A5052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 год</a:t>
            </a:r>
            <a:endParaRPr lang="en-US" b="1" cap="all" spc="-1" dirty="0">
              <a:solidFill>
                <a:srgbClr val="0A505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endParaRPr lang="ru-RU" sz="1700" b="1" cap="all" spc="-1" dirty="0">
              <a:solidFill>
                <a:srgbClr val="0A5052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86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594163" y="132459"/>
            <a:ext cx="910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Расходы на финансирование отраслей социально-культурной сферы</a:t>
            </a:r>
          </a:p>
        </p:txBody>
      </p:sp>
      <p:graphicFrame>
        <p:nvGraphicFramePr>
          <p:cNvPr id="110" name="Таблица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437846"/>
              </p:ext>
            </p:extLst>
          </p:nvPr>
        </p:nvGraphicFramePr>
        <p:xfrm>
          <a:off x="6225057" y="1405276"/>
          <a:ext cx="5286509" cy="3310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4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7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08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0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000" b="0" i="1" kern="1200" cap="none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ru-RU" sz="1100" b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867696" rtl="0" eaLnBrk="1" latinLnBrk="0" hangingPunct="1">
                        <a:buNone/>
                      </a:pPr>
                      <a:r>
                        <a:rPr lang="ru-RU" sz="1100" b="1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2023 год</a:t>
                      </a:r>
                      <a:endParaRPr lang="ru-RU" sz="11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867696" rtl="0" eaLnBrk="1" latinLnBrk="0" hangingPunct="1">
                        <a:buNone/>
                      </a:pPr>
                      <a:r>
                        <a:rPr lang="ru-RU" sz="1100" b="1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2024 год</a:t>
                      </a:r>
                      <a:endParaRPr lang="ru-RU" sz="11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Модернизация и оснащение оборудованием школ</a:t>
                      </a: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0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405</a:t>
                      </a:r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1 185</a:t>
                      </a:r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505471"/>
                  </a:ext>
                </a:extLst>
              </a:tr>
              <a:tr h="2777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Капитальный ремонт учреждений, из них:</a:t>
                      </a: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0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138</a:t>
                      </a:r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494</a:t>
                      </a:r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4397072"/>
                  </a:ext>
                </a:extLst>
              </a:tr>
              <a:tr h="2671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стадион Металлург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0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730909"/>
                  </a:ext>
                </a:extLst>
              </a:tr>
              <a:tr h="2671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спортивные школы</a:t>
                      </a: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0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134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827816"/>
                  </a:ext>
                </a:extLst>
              </a:tr>
              <a:tr h="2671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учреждения образования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0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122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252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953163"/>
                  </a:ext>
                </a:extLst>
              </a:tr>
              <a:tr h="448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учреждений физической охраной, ремонт пожарной сигнализации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0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220</a:t>
                      </a:r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279</a:t>
                      </a:r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975773"/>
                  </a:ext>
                </a:extLst>
              </a:tr>
              <a:tr h="2696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Строительство, из них</a:t>
                      </a:r>
                      <a:r>
                        <a:rPr lang="en-US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ru-RU" sz="1200" b="1" i="0" kern="1200" cap="none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0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1 195</a:t>
                      </a:r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1 774</a:t>
                      </a:r>
                      <a:endParaRPr lang="ru-RU" sz="12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298514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школа в микрорайоне «Елецкий»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ru-RU" sz="1050" b="0" i="1" kern="1200" dirty="0">
                        <a:solidFill>
                          <a:srgbClr val="E2671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347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1 270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ФОК в с. </a:t>
                      </a:r>
                      <a:r>
                        <a:rPr lang="ru-RU" sz="1100" b="0" i="1" kern="1200" cap="none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Сселки</a:t>
                      </a:r>
                      <a:endParaRPr lang="ru-RU" sz="1100" b="0" i="1" kern="1200" cap="none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100" b="0" i="1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3,3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350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962838"/>
                  </a:ext>
                </a:extLst>
              </a:tr>
              <a:tr h="2859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спортивная «Умная» площадка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ru-RU" sz="1050" b="0" i="1" kern="1200" dirty="0">
                        <a:solidFill>
                          <a:srgbClr val="E2671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135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/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154</a:t>
                      </a:r>
                      <a:endParaRPr lang="ru-RU" sz="11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485814"/>
                  </a:ext>
                </a:extLst>
              </a:tr>
            </a:tbl>
          </a:graphicData>
        </a:graphic>
      </p:graphicFrame>
      <p:sp>
        <p:nvSpPr>
          <p:cNvPr id="86" name="TextBox 22"/>
          <p:cNvSpPr txBox="1"/>
          <p:nvPr/>
        </p:nvSpPr>
        <p:spPr>
          <a:xfrm>
            <a:off x="10965742" y="414596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/>
          </p:nvPr>
        </p:nvGraphicFramePr>
        <p:xfrm>
          <a:off x="298800" y="737036"/>
          <a:ext cx="5460977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2046">
                  <a:extLst>
                    <a:ext uri="{9D8B030D-6E8A-4147-A177-3AD203B41FA5}">
                      <a16:colId xmlns:a16="http://schemas.microsoft.com/office/drawing/2014/main" val="969477957"/>
                    </a:ext>
                  </a:extLst>
                </a:gridCol>
                <a:gridCol w="1078931">
                  <a:extLst>
                    <a:ext uri="{9D8B030D-6E8A-4147-A177-3AD203B41FA5}">
                      <a16:colId xmlns:a16="http://schemas.microsoft.com/office/drawing/2014/main" val="97380192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образования»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12 831</a:t>
                      </a:r>
                      <a:endParaRPr lang="ru-RU" sz="16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45976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«Развитие  физической культуры и спорта»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1 482</a:t>
                      </a:r>
                      <a:endParaRPr lang="ru-RU" sz="16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999405"/>
                  </a:ext>
                </a:extLst>
              </a:tr>
            </a:tbl>
          </a:graphicData>
        </a:graphic>
      </p:graphicFrame>
      <p:graphicFrame>
        <p:nvGraphicFramePr>
          <p:cNvPr id="62" name="Таблица 61"/>
          <p:cNvGraphicFramePr>
            <a:graphicFrameLocks noGrp="1"/>
          </p:cNvGraphicFramePr>
          <p:nvPr>
            <p:extLst/>
          </p:nvPr>
        </p:nvGraphicFramePr>
        <p:xfrm>
          <a:off x="6206152" y="737036"/>
          <a:ext cx="576000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000">
                  <a:extLst>
                    <a:ext uri="{9D8B030D-6E8A-4147-A177-3AD203B41FA5}">
                      <a16:colId xmlns:a16="http://schemas.microsoft.com/office/drawing/2014/main" val="368101140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177147994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cap="all" baseline="0" noProof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«Развитие культуры и туризма»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720</a:t>
                      </a:r>
                      <a:endParaRPr lang="ru-RU" sz="16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66073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Прочие МП и непрограммные расходы 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358</a:t>
                      </a:r>
                      <a:endParaRPr lang="ru-RU" sz="16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5817328"/>
                  </a:ext>
                </a:extLst>
              </a:tr>
            </a:tbl>
          </a:graphicData>
        </a:graphic>
      </p:graphicFrame>
      <p:sp>
        <p:nvSpPr>
          <p:cNvPr id="89" name="TextBox 88"/>
          <p:cNvSpPr txBox="1"/>
          <p:nvPr/>
        </p:nvSpPr>
        <p:spPr>
          <a:xfrm>
            <a:off x="11740305" y="6599277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</a:t>
            </a:r>
            <a:endParaRPr lang="ru-RU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1435665" y="3546051"/>
            <a:ext cx="1091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12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1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4" t="15315" r="-795"/>
          <a:stretch/>
        </p:blipFill>
        <p:spPr bwMode="auto">
          <a:xfrm>
            <a:off x="-2849856" y="3913019"/>
            <a:ext cx="2625760" cy="1726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4" r="19648" b="34842"/>
          <a:stretch/>
        </p:blipFill>
        <p:spPr bwMode="auto">
          <a:xfrm>
            <a:off x="-2862399" y="2082920"/>
            <a:ext cx="2625759" cy="1739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9648" y="414596"/>
            <a:ext cx="2103008" cy="1577255"/>
          </a:xfrm>
          <a:prstGeom prst="rect">
            <a:avLst/>
          </a:prstGeom>
        </p:spPr>
      </p:pic>
      <p:grpSp>
        <p:nvGrpSpPr>
          <p:cNvPr id="53" name="Группа 52"/>
          <p:cNvGrpSpPr/>
          <p:nvPr/>
        </p:nvGrpSpPr>
        <p:grpSpPr>
          <a:xfrm rot="16200000">
            <a:off x="-1365195" y="5579869"/>
            <a:ext cx="454124" cy="514310"/>
            <a:chOff x="8512174" y="5631270"/>
            <a:chExt cx="685258" cy="975720"/>
          </a:xfrm>
        </p:grpSpPr>
        <p:sp>
          <p:nvSpPr>
            <p:cNvPr id="54" name="Шеврон 57"/>
            <p:cNvSpPr/>
            <p:nvPr/>
          </p:nvSpPr>
          <p:spPr>
            <a:xfrm rot="5400000">
              <a:off x="8626204" y="6035761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092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801" dirty="0">
                <a:solidFill>
                  <a:srgbClr val="5B9BD5">
                    <a:lumMod val="50000"/>
                  </a:srgbClr>
                </a:solidFill>
              </a:endParaRPr>
            </a:p>
          </p:txBody>
        </p:sp>
        <p:sp>
          <p:nvSpPr>
            <p:cNvPr id="55" name="Шеврон 59"/>
            <p:cNvSpPr/>
            <p:nvPr/>
          </p:nvSpPr>
          <p:spPr>
            <a:xfrm rot="5400000">
              <a:off x="8626204" y="5769864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0B050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801" dirty="0">
                <a:solidFill>
                  <a:prstClr val="black"/>
                </a:solidFill>
              </a:endParaRPr>
            </a:p>
          </p:txBody>
        </p:sp>
        <p:sp>
          <p:nvSpPr>
            <p:cNvPr id="56" name="Шеврон 62"/>
            <p:cNvSpPr/>
            <p:nvPr/>
          </p:nvSpPr>
          <p:spPr>
            <a:xfrm rot="5400000">
              <a:off x="8626203" y="5517241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9CE4A3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801" dirty="0">
                <a:solidFill>
                  <a:prstClr val="black"/>
                </a:solidFill>
              </a:endParaRPr>
            </a:p>
          </p:txBody>
        </p:sp>
      </p:grpSp>
      <p:sp>
        <p:nvSpPr>
          <p:cNvPr id="28" name="TextBox 22"/>
          <p:cNvSpPr txBox="1"/>
          <p:nvPr/>
        </p:nvSpPr>
        <p:spPr>
          <a:xfrm>
            <a:off x="298800" y="1530595"/>
            <a:ext cx="5319575" cy="564514"/>
          </a:xfrm>
          <a:prstGeom prst="rect">
            <a:avLst/>
          </a:prstGeom>
          <a:solidFill>
            <a:srgbClr val="0C626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600" b="1" cap="all" dirty="0" smtClean="0">
              <a:solidFill>
                <a:prstClr val="white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234" b="1" cap="all" dirty="0" smtClean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Структура и Динамика расходов на социально-культурную сферу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234" b="1" cap="all" dirty="0" smtClean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 </a:t>
            </a:r>
            <a:endParaRPr lang="ru-RU" sz="1234" b="1" cap="all" dirty="0">
              <a:solidFill>
                <a:prstClr val="white"/>
              </a:solidFill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370162" y="3884605"/>
            <a:ext cx="10918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100" b="1" i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3,6 раза</a:t>
            </a:r>
            <a:endParaRPr lang="ru-RU" sz="12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370162" y="1738875"/>
            <a:ext cx="10062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100" b="1" i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3 раза</a:t>
            </a:r>
            <a:endParaRPr lang="ru-RU" sz="12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8942354" y="4889187"/>
            <a:ext cx="2955643" cy="1864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graphicFrame>
        <p:nvGraphicFramePr>
          <p:cNvPr id="43" name="Диаграмма 42"/>
          <p:cNvGraphicFramePr/>
          <p:nvPr>
            <p:extLst>
              <p:ext uri="{D42A27DB-BD31-4B8C-83A1-F6EECF244321}">
                <p14:modId xmlns:p14="http://schemas.microsoft.com/office/powerpoint/2010/main" val="554868554"/>
              </p:ext>
            </p:extLst>
          </p:nvPr>
        </p:nvGraphicFramePr>
        <p:xfrm>
          <a:off x="-25559" y="2095109"/>
          <a:ext cx="4797279" cy="4102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4" name="TextBox 1"/>
          <p:cNvSpPr txBox="1"/>
          <p:nvPr/>
        </p:nvSpPr>
        <p:spPr>
          <a:xfrm>
            <a:off x="2828014" y="2095109"/>
            <a:ext cx="1027549" cy="29655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ln w="9525">
                  <a:noFill/>
                </a:ln>
                <a:solidFill>
                  <a:prstClr val="black"/>
                </a:solidFill>
                <a:cs typeface="Segoe UI" panose="020B0502040204020203" pitchFamily="34" charset="0"/>
              </a:rPr>
              <a:t>15 391</a:t>
            </a:r>
            <a:endParaRPr lang="ru-RU" sz="1800" b="1" dirty="0">
              <a:ln w="9525">
                <a:noFill/>
              </a:ln>
              <a:solidFill>
                <a:prstClr val="black"/>
              </a:solidFill>
              <a:cs typeface="Segoe UI" panose="020B0502040204020203" pitchFamily="34" charset="0"/>
            </a:endParaRPr>
          </a:p>
        </p:txBody>
      </p:sp>
      <p:sp>
        <p:nvSpPr>
          <p:cNvPr id="45" name="TextBox 1"/>
          <p:cNvSpPr txBox="1"/>
          <p:nvPr/>
        </p:nvSpPr>
        <p:spPr>
          <a:xfrm>
            <a:off x="868583" y="2813065"/>
            <a:ext cx="980483" cy="3804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ln w="9525">
                  <a:noFill/>
                </a:ln>
                <a:solidFill>
                  <a:prstClr val="black"/>
                </a:solidFill>
                <a:cs typeface="Segoe UI" panose="020B0502040204020203" pitchFamily="34" charset="0"/>
              </a:rPr>
              <a:t>11 936</a:t>
            </a:r>
            <a:endParaRPr lang="ru-RU" sz="1800" b="1" dirty="0">
              <a:ln w="9525">
                <a:noFill/>
              </a:ln>
              <a:solidFill>
                <a:prstClr val="black"/>
              </a:solidFill>
              <a:cs typeface="Segoe UI" panose="020B0502040204020203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9241" y="6010337"/>
            <a:ext cx="12922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300" b="1" i="1" kern="0" dirty="0" smtClean="0">
                <a:solidFill>
                  <a:prstClr val="black"/>
                </a:solidFill>
                <a:cs typeface="Segoe UI" panose="020B0502040204020203" pitchFamily="34" charset="0"/>
              </a:rPr>
              <a:t>2023 </a:t>
            </a:r>
            <a:r>
              <a:rPr lang="ru-RU" sz="1300" b="1" i="1" kern="0" dirty="0">
                <a:solidFill>
                  <a:prstClr val="black"/>
                </a:solidFill>
                <a:cs typeface="Segoe UI" panose="020B0502040204020203" pitchFamily="34" charset="0"/>
              </a:rPr>
              <a:t>год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687877" y="6010337"/>
            <a:ext cx="12922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300" b="1" i="1" kern="0" dirty="0" smtClean="0">
                <a:solidFill>
                  <a:prstClr val="black"/>
                </a:solidFill>
                <a:cs typeface="Segoe UI" panose="020B0502040204020203" pitchFamily="34" charset="0"/>
              </a:rPr>
              <a:t>2024 </a:t>
            </a:r>
            <a:r>
              <a:rPr lang="ru-RU" sz="1300" b="1" i="1" kern="0" dirty="0">
                <a:solidFill>
                  <a:prstClr val="black"/>
                </a:solidFill>
                <a:cs typeface="Segoe UI" panose="020B0502040204020203" pitchFamily="34" charset="0"/>
              </a:rPr>
              <a:t>год 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09000" y="6356316"/>
            <a:ext cx="1883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kern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федеральный бюджет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792053" y="6363287"/>
            <a:ext cx="1917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г</a:t>
            </a:r>
            <a:r>
              <a:rPr lang="ru-RU" sz="1200" kern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ородской бюджет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849066" y="6599277"/>
            <a:ext cx="1917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kern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областной бюджет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397030" y="6394529"/>
            <a:ext cx="211970" cy="175667"/>
          </a:xfrm>
          <a:prstGeom prst="rect">
            <a:avLst/>
          </a:prstGeom>
          <a:solidFill>
            <a:srgbClr val="F4B18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708" kern="0" dirty="0" smtClean="0">
              <a:solidFill>
                <a:prstClr val="white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578261" y="6394529"/>
            <a:ext cx="213791" cy="176666"/>
          </a:xfrm>
          <a:prstGeom prst="rect">
            <a:avLst/>
          </a:prstGeom>
          <a:solidFill>
            <a:srgbClr val="A9D18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708" kern="0" dirty="0" smtClean="0">
              <a:solidFill>
                <a:prstClr val="white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626082" y="6649942"/>
            <a:ext cx="211970" cy="175667"/>
          </a:xfrm>
          <a:prstGeom prst="rect">
            <a:avLst/>
          </a:prstGeom>
          <a:solidFill>
            <a:srgbClr val="9DC3E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708" kern="0" dirty="0" smtClean="0">
              <a:solidFill>
                <a:prstClr val="white"/>
              </a:solidFill>
            </a:endParaRP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426" y="4905317"/>
            <a:ext cx="3105483" cy="1832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sp>
        <p:nvSpPr>
          <p:cNvPr id="3" name="Стрелка вправо 2"/>
          <p:cNvSpPr/>
          <p:nvPr/>
        </p:nvSpPr>
        <p:spPr>
          <a:xfrm rot="20007325">
            <a:off x="1914315" y="2690577"/>
            <a:ext cx="844593" cy="1511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11391616" y="2070154"/>
            <a:ext cx="1048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100" b="1" i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3,5 раза</a:t>
            </a:r>
            <a:endParaRPr lang="ru-RU" sz="12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70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606627" y="331966"/>
            <a:ext cx="910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Реализация мероприятий, направленных на повышение оплаты труда</a:t>
            </a:r>
          </a:p>
        </p:txBody>
      </p:sp>
      <p:graphicFrame>
        <p:nvGraphicFramePr>
          <p:cNvPr id="8" name="Диаграмма 7"/>
          <p:cNvGraphicFramePr/>
          <p:nvPr>
            <p:extLst/>
          </p:nvPr>
        </p:nvGraphicFramePr>
        <p:xfrm>
          <a:off x="-53622" y="1435637"/>
          <a:ext cx="2810018" cy="2335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4" name="Диаграмма 63"/>
          <p:cNvGraphicFramePr/>
          <p:nvPr>
            <p:extLst/>
          </p:nvPr>
        </p:nvGraphicFramePr>
        <p:xfrm>
          <a:off x="7815906" y="4700686"/>
          <a:ext cx="2845286" cy="977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8" name="TextBox 1"/>
          <p:cNvSpPr txBox="1"/>
          <p:nvPr/>
        </p:nvSpPr>
        <p:spPr>
          <a:xfrm>
            <a:off x="754623" y="4005637"/>
            <a:ext cx="9906569" cy="36519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328" b="1" cap="all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Информация о Средней заработной плате </a:t>
            </a:r>
            <a:r>
              <a:rPr lang="ru-RU" sz="1328" b="1" cap="all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отдельных категорий </a:t>
            </a:r>
            <a:r>
              <a:rPr lang="ru-RU" sz="1328" b="1" cap="all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работников</a:t>
            </a:r>
            <a:endParaRPr lang="ru-RU" sz="1328" cap="all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TextBox 1"/>
          <p:cNvSpPr txBox="1"/>
          <p:nvPr/>
        </p:nvSpPr>
        <p:spPr>
          <a:xfrm>
            <a:off x="3061554" y="5275415"/>
            <a:ext cx="1330078" cy="30744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4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5" name="TextBox 1"/>
          <p:cNvSpPr txBox="1"/>
          <p:nvPr/>
        </p:nvSpPr>
        <p:spPr>
          <a:xfrm>
            <a:off x="8412105" y="5312057"/>
            <a:ext cx="922232" cy="3369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708" b="1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41 520</a:t>
            </a:r>
            <a:endParaRPr lang="ru-RU" sz="1708" b="1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76" name="TextBox 1"/>
          <p:cNvSpPr txBox="1"/>
          <p:nvPr/>
        </p:nvSpPr>
        <p:spPr>
          <a:xfrm>
            <a:off x="8679298" y="6255820"/>
            <a:ext cx="1310078" cy="3369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14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TextBox 1"/>
          <p:cNvSpPr txBox="1"/>
          <p:nvPr/>
        </p:nvSpPr>
        <p:spPr>
          <a:xfrm>
            <a:off x="6079883" y="5208250"/>
            <a:ext cx="790872" cy="3369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708" b="1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41 520</a:t>
            </a:r>
            <a:endParaRPr lang="ru-RU" sz="1708" b="1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-2681033" y="667453"/>
            <a:ext cx="198842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3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Расходы на оплату труда</a:t>
            </a:r>
            <a:endParaRPr lang="ru-RU" sz="13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-5148409" y="755705"/>
            <a:ext cx="4290574" cy="2452645"/>
            <a:chOff x="2554642" y="1723016"/>
            <a:chExt cx="6440245" cy="4246270"/>
          </a:xfrm>
        </p:grpSpPr>
        <p:graphicFrame>
          <p:nvGraphicFramePr>
            <p:cNvPr id="45" name="Диаграмма 44"/>
            <p:cNvGraphicFramePr/>
            <p:nvPr>
              <p:extLst/>
            </p:nvPr>
          </p:nvGraphicFramePr>
          <p:xfrm>
            <a:off x="2554642" y="1723016"/>
            <a:ext cx="4542378" cy="424627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46" name="TextBox 45"/>
            <p:cNvSpPr txBox="1"/>
            <p:nvPr/>
          </p:nvSpPr>
          <p:spPr>
            <a:xfrm>
              <a:off x="3894140" y="3346870"/>
              <a:ext cx="2173178" cy="1240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b="1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Всего расходов</a:t>
              </a:r>
            </a:p>
            <a:p>
              <a:pPr algn="ctr"/>
              <a:r>
                <a:rPr lang="ru-RU" sz="2657" b="1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13 986,2</a:t>
              </a:r>
              <a:endParaRPr lang="ru-RU" sz="1898" b="1" dirty="0">
                <a:solidFill>
                  <a:prstClr val="black"/>
                </a:solidFill>
                <a:cs typeface="Times New Roman" panose="02020603050405020304" pitchFamily="18" charset="0"/>
              </a:endParaRPr>
            </a:p>
          </p:txBody>
        </p:sp>
        <p:grpSp>
          <p:nvGrpSpPr>
            <p:cNvPr id="47" name="Группа 46"/>
            <p:cNvGrpSpPr/>
            <p:nvPr/>
          </p:nvGrpSpPr>
          <p:grpSpPr>
            <a:xfrm flipV="1">
              <a:off x="5846597" y="2093855"/>
              <a:ext cx="3074866" cy="395693"/>
              <a:chOff x="2984291" y="5584404"/>
              <a:chExt cx="3074866" cy="395693"/>
            </a:xfrm>
          </p:grpSpPr>
          <p:cxnSp>
            <p:nvCxnSpPr>
              <p:cNvPr id="50" name="Прямая соединительная линия 49"/>
              <p:cNvCxnSpPr/>
              <p:nvPr/>
            </p:nvCxnSpPr>
            <p:spPr>
              <a:xfrm>
                <a:off x="2984291" y="5584404"/>
                <a:ext cx="455983" cy="39569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>
              <a:xfrm flipV="1">
                <a:off x="3440270" y="5980097"/>
                <a:ext cx="2618887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Прямоугольник 47"/>
            <p:cNvSpPr/>
            <p:nvPr/>
          </p:nvSpPr>
          <p:spPr>
            <a:xfrm>
              <a:off x="7563640" y="2224723"/>
              <a:ext cx="1431247" cy="6655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altLang="ru-RU" sz="1898" b="1" i="1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(47 %) </a:t>
              </a:r>
              <a:endParaRPr lang="ru-RU" sz="1898" dirty="0">
                <a:solidFill>
                  <a:prstClr val="black"/>
                </a:solidFill>
              </a:endParaRPr>
            </a:p>
          </p:txBody>
        </p:sp>
        <p:sp>
          <p:nvSpPr>
            <p:cNvPr id="49" name="TextBox 41"/>
            <p:cNvSpPr txBox="1">
              <a:spLocks noChangeArrowheads="1"/>
            </p:cNvSpPr>
            <p:nvPr/>
          </p:nvSpPr>
          <p:spPr bwMode="auto">
            <a:xfrm>
              <a:off x="5915416" y="2093854"/>
              <a:ext cx="2541946" cy="766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2277" b="1" dirty="0" smtClean="0">
                  <a:solidFill>
                    <a:srgbClr val="000000"/>
                  </a:solidFill>
                  <a:latin typeface="Calibri" panose="020F0502020204030204"/>
                  <a:cs typeface="Times New Roman" panose="02020603050405020304" pitchFamily="18" charset="0"/>
                </a:rPr>
                <a:t>6 627</a:t>
              </a:r>
              <a:endParaRPr lang="ru-RU" altLang="ru-RU" sz="2277" b="1" i="1" dirty="0">
                <a:solidFill>
                  <a:srgbClr val="175150"/>
                </a:solidFill>
                <a:latin typeface="Calibri" panose="020F0502020204030204"/>
                <a:cs typeface="Times New Roman" panose="02020603050405020304" pitchFamily="18" charset="0"/>
              </a:endParaRPr>
            </a:p>
          </p:txBody>
        </p:sp>
      </p:grpSp>
      <p:sp>
        <p:nvSpPr>
          <p:cNvPr id="52" name="TextBox 22"/>
          <p:cNvSpPr txBox="1"/>
          <p:nvPr/>
        </p:nvSpPr>
        <p:spPr>
          <a:xfrm>
            <a:off x="-5141818" y="519111"/>
            <a:ext cx="1067728" cy="2966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1328" i="1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млн. </a:t>
            </a:r>
            <a:r>
              <a:rPr lang="ru-RU" sz="1328" i="1" dirty="0" smtClean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рублей</a:t>
            </a:r>
            <a:endParaRPr lang="ru-RU" sz="1328" i="1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17803" y="944869"/>
            <a:ext cx="5084461" cy="559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866"/>
              </a:buClr>
            </a:pPr>
            <a:r>
              <a:rPr lang="ru-RU" sz="1518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Всего расходы бюджета: </a:t>
            </a:r>
            <a:r>
              <a:rPr lang="ru-RU" sz="1518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518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28 млрд. рублей</a:t>
            </a:r>
            <a:br>
              <a:rPr lang="ru-RU" sz="1518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518" b="1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 них </a:t>
            </a:r>
            <a:r>
              <a:rPr lang="ru-RU" sz="1518" b="1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фонд оплаты труда </a:t>
            </a:r>
            <a:r>
              <a:rPr lang="en-US" sz="1518" b="1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</a:t>
            </a:r>
            <a:r>
              <a:rPr lang="ru-RU" sz="1518" b="1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млрд. рублей</a:t>
            </a:r>
            <a:endParaRPr lang="ru-RU" sz="1518" b="1" i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435182" y="3396880"/>
            <a:ext cx="3743337" cy="325923"/>
            <a:chOff x="2645604" y="3062691"/>
            <a:chExt cx="3536002" cy="325923"/>
          </a:xfrm>
        </p:grpSpPr>
        <p:sp>
          <p:nvSpPr>
            <p:cNvPr id="54" name="Прямоугольник 53"/>
            <p:cNvSpPr/>
            <p:nvPr/>
          </p:nvSpPr>
          <p:spPr>
            <a:xfrm>
              <a:off x="2645604" y="3109798"/>
              <a:ext cx="328433" cy="207387"/>
            </a:xfrm>
            <a:prstGeom prst="rect">
              <a:avLst/>
            </a:prstGeom>
            <a:pattFill prst="wdDnDiag">
              <a:fgClr>
                <a:srgbClr val="0C6264"/>
              </a:fgClr>
              <a:bgClr>
                <a:schemeClr val="bg1"/>
              </a:bgClr>
            </a:pattFill>
            <a:ln>
              <a:solidFill>
                <a:srgbClr val="0C62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55" name="TextBox 66"/>
            <p:cNvSpPr txBox="1">
              <a:spLocks noChangeArrowheads="1"/>
            </p:cNvSpPr>
            <p:nvPr/>
          </p:nvSpPr>
          <p:spPr bwMode="auto">
            <a:xfrm>
              <a:off x="2974037" y="3062691"/>
              <a:ext cx="3207569" cy="325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Arial" charset="0"/>
                <a:buNone/>
              </a:pPr>
              <a:r>
                <a:rPr lang="ru-RU" altLang="ru-RU" sz="1518" b="1" i="1" dirty="0" smtClean="0">
                  <a:solidFill>
                    <a:srgbClr val="0C626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ФОТ </a:t>
              </a:r>
              <a:endParaRPr lang="ru-RU" altLang="ru-RU" sz="1518" b="1" i="1" dirty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</a:t>
            </a:r>
            <a:endParaRPr lang="ru-RU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6" name="Правая фигурная скобка 65"/>
          <p:cNvSpPr/>
          <p:nvPr/>
        </p:nvSpPr>
        <p:spPr>
          <a:xfrm rot="5400000">
            <a:off x="8478679" y="-186642"/>
            <a:ext cx="262739" cy="6478887"/>
          </a:xfrm>
          <a:prstGeom prst="rightBrace">
            <a:avLst>
              <a:gd name="adj1" fmla="val 54022"/>
              <a:gd name="adj2" fmla="val 49562"/>
            </a:avLst>
          </a:prstGeom>
          <a:ln w="15875">
            <a:solidFill>
              <a:srgbClr val="0A50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708" dirty="0">
              <a:solidFill>
                <a:prstClr val="black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6779431" y="3172210"/>
            <a:ext cx="3632939" cy="559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36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495</a:t>
            </a:r>
            <a:r>
              <a:rPr lang="ru-RU" sz="3036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sz="1898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млн</a:t>
            </a:r>
            <a:r>
              <a:rPr lang="ru-RU" sz="1898" b="1" dirty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ru-RU" sz="1898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рублей</a:t>
            </a:r>
            <a:endParaRPr lang="ru-RU" sz="1898" dirty="0">
              <a:solidFill>
                <a:srgbClr val="C000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103028" y="1063721"/>
            <a:ext cx="429544" cy="38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148" indent="-271148">
              <a:buClr>
                <a:srgbClr val="0A5052"/>
              </a:buClr>
              <a:buFont typeface="Wingdings" panose="05000000000000000000" pitchFamily="2" charset="2"/>
              <a:buChar char="Ø"/>
            </a:pPr>
            <a:r>
              <a:rPr lang="ru-RU" sz="1898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103028" y="2633730"/>
            <a:ext cx="429544" cy="38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148" indent="-271148">
              <a:buClr>
                <a:srgbClr val="0A5052"/>
              </a:buClr>
              <a:buFont typeface="Wingdings" panose="05000000000000000000" pitchFamily="2" charset="2"/>
              <a:buChar char="Ø"/>
            </a:pPr>
            <a:r>
              <a:rPr lang="ru-RU" sz="1898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103028" y="2228821"/>
            <a:ext cx="429544" cy="38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148" indent="-271148">
              <a:buClr>
                <a:srgbClr val="0A5052"/>
              </a:buClr>
              <a:buFont typeface="Wingdings" panose="05000000000000000000" pitchFamily="2" charset="2"/>
              <a:buChar char="Ø"/>
            </a:pPr>
            <a:r>
              <a:rPr lang="ru-RU" sz="1898" b="1" dirty="0">
                <a:solidFill>
                  <a:srgbClr val="C00000"/>
                </a:solidFill>
              </a:rPr>
              <a:t> 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2435182" y="1652568"/>
            <a:ext cx="783226" cy="558788"/>
            <a:chOff x="2435182" y="1652568"/>
            <a:chExt cx="783226" cy="558788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2435182" y="1937678"/>
              <a:ext cx="241090" cy="2736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flipV="1">
              <a:off x="2687904" y="1940901"/>
              <a:ext cx="490266" cy="278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Прямоугольник 14"/>
            <p:cNvSpPr/>
            <p:nvPr/>
          </p:nvSpPr>
          <p:spPr>
            <a:xfrm>
              <a:off x="2676272" y="1652568"/>
              <a:ext cx="54213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600" b="1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3</a:t>
              </a:r>
              <a:r>
                <a:rPr lang="en-US" sz="1600" b="1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6</a:t>
              </a:r>
              <a:r>
                <a:rPr lang="ru-RU" sz="1600" b="1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%</a:t>
              </a:r>
              <a:endParaRPr lang="ru-RU" dirty="0"/>
            </a:p>
          </p:txBody>
        </p:sp>
      </p:grpSp>
      <p:graphicFrame>
        <p:nvGraphicFramePr>
          <p:cNvPr id="14" name="Диаграмма 13"/>
          <p:cNvGraphicFramePr/>
          <p:nvPr>
            <p:extLst/>
          </p:nvPr>
        </p:nvGraphicFramePr>
        <p:xfrm>
          <a:off x="-219250" y="1386621"/>
          <a:ext cx="3612004" cy="2550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2" name="Прямоугольник 61"/>
          <p:cNvSpPr/>
          <p:nvPr/>
        </p:nvSpPr>
        <p:spPr>
          <a:xfrm>
            <a:off x="929782" y="2405714"/>
            <a:ext cx="1286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C6264"/>
                </a:solidFill>
                <a:cs typeface="Times New Roman" panose="02020603050405020304" pitchFamily="18" charset="0"/>
              </a:rPr>
              <a:t>28</a:t>
            </a:r>
            <a:endParaRPr lang="ru-RU" sz="1600" dirty="0">
              <a:solidFill>
                <a:srgbClr val="0C6264"/>
              </a:solidFill>
            </a:endParaRPr>
          </a:p>
        </p:txBody>
      </p:sp>
      <p:graphicFrame>
        <p:nvGraphicFramePr>
          <p:cNvPr id="65" name="Таблица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392818"/>
              </p:ext>
            </p:extLst>
          </p:nvPr>
        </p:nvGraphicFramePr>
        <p:xfrm>
          <a:off x="1146168" y="4467836"/>
          <a:ext cx="10084902" cy="2202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695">
                  <a:extLst>
                    <a:ext uri="{9D8B030D-6E8A-4147-A177-3AD203B41FA5}">
                      <a16:colId xmlns:a16="http://schemas.microsoft.com/office/drawing/2014/main" val="2852898548"/>
                    </a:ext>
                  </a:extLst>
                </a:gridCol>
                <a:gridCol w="6102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65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312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00" b="0" i="1" kern="1200" cap="none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00" b="0" i="1" kern="1200" cap="none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r>
                        <a:rPr lang="ru-RU" sz="1600" b="1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2024 год</a:t>
                      </a:r>
                      <a:endParaRPr lang="ru-RU" sz="16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12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518" b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Целевой показатель</a:t>
                      </a:r>
                    </a:p>
                  </a:txBody>
                  <a:tcPr marL="86768" marR="86768" marT="43384" marB="43384" anchor="ctr">
                    <a:lnL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518" b="1" kern="1200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49 555</a:t>
                      </a:r>
                      <a:endParaRPr lang="ru-RU" sz="16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505471"/>
                  </a:ext>
                </a:extLst>
              </a:tr>
              <a:tr h="1010138">
                <a:tc rowSpan="2">
                  <a:txBody>
                    <a:bodyPr/>
                    <a:lstStyle/>
                    <a:p>
                      <a:pPr marL="0" indent="0" algn="l" defTabSz="867696" rtl="0" eaLnBrk="1" latinLnBrk="0" hangingPunct="1">
                        <a:buFont typeface="Wingdings" panose="05000000000000000000" pitchFamily="2" charset="2"/>
                        <a:buNone/>
                      </a:pPr>
                      <a:r>
                        <a:rPr lang="ru-RU" sz="1518" b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Достигнутый уровень</a:t>
                      </a:r>
                    </a:p>
                  </a:txBody>
                  <a:tcPr marL="86768" marR="86768" marT="43384" marB="43384" anchor="ctr">
                    <a:lnL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ru-RU" sz="100" b="1" kern="0" cap="all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r>
                        <a:rPr lang="ru-RU" sz="1518" b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Педагогические работники</a:t>
                      </a:r>
                      <a:r>
                        <a:rPr lang="ru-RU" sz="1518" b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518" b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учреждений дополнительного образования 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ru-RU" sz="1400" b="0" i="1" kern="0" cap="all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b="0" i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Департаменты образования, культуры</a:t>
                      </a:r>
                      <a:r>
                        <a:rPr lang="ru-RU" sz="1400" b="0" i="1" baseline="0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и туризма, по физической культуре и спорту</a:t>
                      </a:r>
                      <a:r>
                        <a:rPr lang="ru-RU" sz="1400" b="0" i="1" kern="0" cap="all" dirty="0" smtClean="0">
                          <a:solidFill>
                            <a:prstClr val="black"/>
                          </a:solidFill>
                          <a:cs typeface="+mn-cs"/>
                        </a:rPr>
                        <a:t>)</a:t>
                      </a:r>
                      <a:endParaRPr lang="ru-RU" sz="1400" b="0" i="1" dirty="0" smtClean="0">
                        <a:solidFill>
                          <a:prstClr val="black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b">
                    <a:lnL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49 9</a:t>
                      </a:r>
                      <a:r>
                        <a:rPr lang="ru-RU" sz="1600" b="0" i="1" kern="1200" cap="none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ru-RU" sz="16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877701"/>
                  </a:ext>
                </a:extLst>
              </a:tr>
              <a:tr h="439059">
                <a:tc vMerge="1"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cap="all" dirty="0">
                        <a:solidFill>
                          <a:prstClr val="black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518" b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Работники культуры</a:t>
                      </a:r>
                    </a:p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cap="all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1" cap="all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b="0" i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Департамент культуры и туризма</a:t>
                      </a:r>
                      <a:r>
                        <a:rPr lang="ru-RU" sz="1400" b="0" i="1" cap="all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0" i="1" cap="all" dirty="0">
                        <a:solidFill>
                          <a:prstClr val="black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b">
                    <a:lnL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52 695</a:t>
                      </a:r>
                      <a:endParaRPr lang="ru-RU" sz="16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1212250" y="4222492"/>
            <a:ext cx="461986" cy="296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</a:t>
            </a:r>
            <a:r>
              <a:rPr lang="ru-RU" sz="12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уб</a:t>
            </a:r>
            <a:r>
              <a:rPr lang="ru-RU" sz="1328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1328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433025" y="852181"/>
            <a:ext cx="6651237" cy="2194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6866"/>
              </a:buClr>
            </a:pPr>
            <a:r>
              <a:rPr lang="ru-RU" sz="1518" dirty="0">
                <a:solidFill>
                  <a:prstClr val="black"/>
                </a:solidFill>
                <a:cs typeface="Times New Roman" panose="02020603050405020304" pitchFamily="18" charset="0"/>
              </a:rPr>
              <a:t>Реализация </a:t>
            </a:r>
            <a:r>
              <a:rPr lang="ru-RU" sz="1518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Указов </a:t>
            </a:r>
            <a:r>
              <a:rPr lang="ru-RU" sz="1518" dirty="0">
                <a:solidFill>
                  <a:prstClr val="black"/>
                </a:solidFill>
                <a:cs typeface="Times New Roman" panose="02020603050405020304" pitchFamily="18" charset="0"/>
              </a:rPr>
              <a:t>Президента Российской </a:t>
            </a:r>
            <a:r>
              <a:rPr lang="ru-RU" sz="1518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Федерации </a:t>
            </a:r>
            <a:r>
              <a:rPr lang="ru-RU" sz="1518" dirty="0">
                <a:solidFill>
                  <a:prstClr val="black"/>
                </a:solidFill>
                <a:cs typeface="Times New Roman" panose="02020603050405020304" pitchFamily="18" charset="0"/>
              </a:rPr>
              <a:t>от 07.05.2012 </a:t>
            </a:r>
            <a:r>
              <a:rPr lang="ru-RU" sz="1518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№ 597 </a:t>
            </a:r>
            <a:br>
              <a:rPr lang="ru-RU" sz="1518" dirty="0" smtClean="0">
                <a:solidFill>
                  <a:prstClr val="black"/>
                </a:solidFill>
                <a:cs typeface="Times New Roman" panose="02020603050405020304" pitchFamily="18" charset="0"/>
              </a:rPr>
            </a:br>
            <a:r>
              <a:rPr lang="ru-RU" sz="1518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«</a:t>
            </a:r>
            <a:r>
              <a:rPr lang="ru-RU" sz="1518" dirty="0">
                <a:solidFill>
                  <a:prstClr val="black"/>
                </a:solidFill>
                <a:cs typeface="Times New Roman" panose="02020603050405020304" pitchFamily="18" charset="0"/>
              </a:rPr>
              <a:t>О мероприятиях по реализации государственной социальной политики» и </a:t>
            </a:r>
            <a:r>
              <a:rPr lang="ru-RU" sz="1518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№ 761 </a:t>
            </a:r>
            <a:r>
              <a:rPr lang="ru-RU" sz="1518" dirty="0">
                <a:solidFill>
                  <a:prstClr val="black"/>
                </a:solidFill>
                <a:cs typeface="Times New Roman" panose="02020603050405020304" pitchFamily="18" charset="0"/>
              </a:rPr>
              <a:t>от 01.06.2012 «О национальной стратегии в интересах детей</a:t>
            </a:r>
            <a:r>
              <a:rPr lang="ru-RU" sz="1518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»;</a:t>
            </a:r>
          </a:p>
          <a:p>
            <a:pPr algn="just">
              <a:buClr>
                <a:srgbClr val="006866"/>
              </a:buClr>
            </a:pPr>
            <a:endParaRPr lang="ru-RU" sz="1518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just">
              <a:buClr>
                <a:srgbClr val="006866"/>
              </a:buClr>
            </a:pPr>
            <a:r>
              <a:rPr lang="ru-RU" sz="1518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Повышение оплаты труда с 01.03.2024 на 5%</a:t>
            </a:r>
          </a:p>
          <a:p>
            <a:pPr algn="just">
              <a:buClr>
                <a:srgbClr val="006866"/>
              </a:buClr>
            </a:pPr>
            <a:endParaRPr lang="ru-RU" sz="1518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just">
              <a:buClr>
                <a:srgbClr val="006866"/>
              </a:buClr>
            </a:pPr>
            <a:r>
              <a:rPr lang="ru-RU" sz="1518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Повышение оплаты труда с 01.07.2024 на 10%</a:t>
            </a:r>
          </a:p>
          <a:p>
            <a:pPr algn="just">
              <a:buClr>
                <a:srgbClr val="006866"/>
              </a:buClr>
            </a:pPr>
            <a:endParaRPr lang="ru-RU" sz="1518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just">
              <a:buClr>
                <a:srgbClr val="006866"/>
              </a:buClr>
            </a:pPr>
            <a:r>
              <a:rPr lang="ru-RU" sz="1518" dirty="0">
                <a:solidFill>
                  <a:prstClr val="black"/>
                </a:solidFill>
                <a:cs typeface="Times New Roman" panose="02020603050405020304" pitchFamily="18" charset="0"/>
              </a:rPr>
              <a:t>Повышение минимального размера оплаты </a:t>
            </a:r>
            <a:r>
              <a:rPr lang="ru-RU" sz="1518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труда (в 2024 году – 19 242 руб.)</a:t>
            </a:r>
            <a:endParaRPr lang="ru-RU" sz="1518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103028" y="1745477"/>
            <a:ext cx="429544" cy="384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148" indent="-271148">
              <a:buClr>
                <a:srgbClr val="0A5052"/>
              </a:buClr>
              <a:buFont typeface="Wingdings" panose="05000000000000000000" pitchFamily="2" charset="2"/>
              <a:buChar char="Ø"/>
            </a:pPr>
            <a:r>
              <a:rPr lang="ru-RU" sz="1898" b="1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117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053" y="2423013"/>
            <a:ext cx="3186488" cy="1822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419" y="4703371"/>
            <a:ext cx="3193420" cy="1931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Текст 2"/>
          <p:cNvSpPr txBox="1">
            <a:spLocks/>
          </p:cNvSpPr>
          <p:nvPr/>
        </p:nvSpPr>
        <p:spPr>
          <a:xfrm>
            <a:off x="1647830" y="56550"/>
            <a:ext cx="910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Исполнение бюджета города Липецка в рамках дорожного фонда </a:t>
            </a:r>
          </a:p>
        </p:txBody>
      </p:sp>
      <p:sp>
        <p:nvSpPr>
          <p:cNvPr id="46" name="TextBox 22"/>
          <p:cNvSpPr txBox="1"/>
          <p:nvPr/>
        </p:nvSpPr>
        <p:spPr>
          <a:xfrm>
            <a:off x="-211435" y="1330466"/>
            <a:ext cx="5736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b="1" cap="all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Объем дорожного фонда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302829" y="1669020"/>
            <a:ext cx="4605692" cy="4801458"/>
            <a:chOff x="307975" y="1288325"/>
            <a:chExt cx="4605692" cy="4801458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307975" y="1288325"/>
              <a:ext cx="4605692" cy="4417548"/>
              <a:chOff x="1117299" y="946070"/>
              <a:chExt cx="4605692" cy="4417548"/>
            </a:xfrm>
          </p:grpSpPr>
          <p:graphicFrame>
            <p:nvGraphicFramePr>
              <p:cNvPr id="91" name="Диаграмма 90"/>
              <p:cNvGraphicFramePr/>
              <p:nvPr>
                <p:extLst>
                  <p:ext uri="{D42A27DB-BD31-4B8C-83A1-F6EECF244321}">
                    <p14:modId xmlns:p14="http://schemas.microsoft.com/office/powerpoint/2010/main" val="2039685044"/>
                  </p:ext>
                </p:extLst>
              </p:nvPr>
            </p:nvGraphicFramePr>
            <p:xfrm>
              <a:off x="1117299" y="946070"/>
              <a:ext cx="4605692" cy="440644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92" name="TextBox 91"/>
              <p:cNvSpPr txBox="1"/>
              <p:nvPr/>
            </p:nvSpPr>
            <p:spPr>
              <a:xfrm>
                <a:off x="1656878" y="5086618"/>
                <a:ext cx="12922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ru-RU" sz="1200" b="1" i="1" kern="0" dirty="0" smtClean="0">
                    <a:solidFill>
                      <a:prstClr val="black"/>
                    </a:solidFill>
                    <a:cs typeface="Segoe UI" panose="020B0502040204020203" pitchFamily="34" charset="0"/>
                  </a:rPr>
                  <a:t>2023 </a:t>
                </a:r>
                <a:r>
                  <a:rPr lang="ru-RU" sz="1200" b="1" i="1" kern="0" dirty="0">
                    <a:solidFill>
                      <a:prstClr val="black"/>
                    </a:solidFill>
                    <a:cs typeface="Segoe UI" panose="020B0502040204020203" pitchFamily="34" charset="0"/>
                  </a:rPr>
                  <a:t>год </a:t>
                </a:r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3585897" y="5086619"/>
                <a:ext cx="129220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ru-RU" sz="1200" b="1" i="1" kern="0" dirty="0" smtClean="0">
                    <a:solidFill>
                      <a:prstClr val="black"/>
                    </a:solidFill>
                    <a:cs typeface="Segoe UI" panose="020B0502040204020203" pitchFamily="34" charset="0"/>
                  </a:rPr>
                  <a:t>2024 </a:t>
                </a:r>
                <a:r>
                  <a:rPr lang="ru-RU" sz="1200" b="1" i="1" kern="0" dirty="0">
                    <a:solidFill>
                      <a:prstClr val="black"/>
                    </a:solidFill>
                    <a:cs typeface="Segoe UI" panose="020B0502040204020203" pitchFamily="34" charset="0"/>
                  </a:rPr>
                  <a:t>год </a:t>
                </a:r>
              </a:p>
            </p:txBody>
          </p:sp>
          <p:grpSp>
            <p:nvGrpSpPr>
              <p:cNvPr id="52" name="Группа 51"/>
              <p:cNvGrpSpPr/>
              <p:nvPr/>
            </p:nvGrpSpPr>
            <p:grpSpPr>
              <a:xfrm>
                <a:off x="1957124" y="1107289"/>
                <a:ext cx="2920980" cy="1968504"/>
                <a:chOff x="-4705069" y="-951152"/>
                <a:chExt cx="4337114" cy="3077940"/>
              </a:xfrm>
            </p:grpSpPr>
            <p:sp>
              <p:nvSpPr>
                <p:cNvPr id="64" name="TextBox 1"/>
                <p:cNvSpPr txBox="1"/>
                <p:nvPr/>
              </p:nvSpPr>
              <p:spPr>
                <a:xfrm>
                  <a:off x="-1823791" y="-951152"/>
                  <a:ext cx="1455836" cy="442769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ru-RU" sz="1800" b="1" dirty="0" smtClean="0">
                      <a:ln w="9525">
                        <a:noFill/>
                      </a:ln>
                      <a:solidFill>
                        <a:prstClr val="black"/>
                      </a:solidFill>
                      <a:cs typeface="Segoe UI" panose="020B0502040204020203" pitchFamily="34" charset="0"/>
                    </a:rPr>
                    <a:t>4 600</a:t>
                  </a:r>
                  <a:endParaRPr lang="ru-RU" sz="1800" b="1" dirty="0">
                    <a:ln w="9525">
                      <a:noFill/>
                    </a:ln>
                    <a:solidFill>
                      <a:prstClr val="black"/>
                    </a:solidFill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96" name="TextBox 1"/>
                <p:cNvSpPr txBox="1"/>
                <p:nvPr/>
              </p:nvSpPr>
              <p:spPr>
                <a:xfrm>
                  <a:off x="-4705069" y="1500777"/>
                  <a:ext cx="1455836" cy="626011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800" b="1" dirty="0" smtClean="0">
                      <a:ln w="9525">
                        <a:noFill/>
                      </a:ln>
                      <a:solidFill>
                        <a:prstClr val="black"/>
                      </a:solidFill>
                      <a:cs typeface="Segoe UI" panose="020B0502040204020203" pitchFamily="34" charset="0"/>
                    </a:rPr>
                    <a:t>2 </a:t>
                  </a:r>
                  <a:r>
                    <a:rPr lang="ru-RU" sz="1800" b="1" dirty="0" smtClean="0">
                      <a:ln w="9525">
                        <a:noFill/>
                      </a:ln>
                      <a:solidFill>
                        <a:prstClr val="black"/>
                      </a:solidFill>
                      <a:cs typeface="Segoe UI" panose="020B0502040204020203" pitchFamily="34" charset="0"/>
                    </a:rPr>
                    <a:t>407</a:t>
                  </a:r>
                  <a:endParaRPr lang="ru-RU" sz="1800" b="1" dirty="0">
                    <a:ln w="9525">
                      <a:noFill/>
                    </a:ln>
                    <a:solidFill>
                      <a:prstClr val="black"/>
                    </a:solidFill>
                    <a:cs typeface="Segoe UI" panose="020B0502040204020203" pitchFamily="34" charset="0"/>
                  </a:endParaRPr>
                </a:p>
              </p:txBody>
            </p:sp>
          </p:grpSp>
        </p:grpSp>
        <p:grpSp>
          <p:nvGrpSpPr>
            <p:cNvPr id="47" name="Группа 46"/>
            <p:cNvGrpSpPr/>
            <p:nvPr/>
          </p:nvGrpSpPr>
          <p:grpSpPr>
            <a:xfrm>
              <a:off x="1057800" y="5828173"/>
              <a:ext cx="3585953" cy="261610"/>
              <a:chOff x="1989235" y="1725348"/>
              <a:chExt cx="4731676" cy="266873"/>
            </a:xfrm>
          </p:grpSpPr>
          <p:grpSp>
            <p:nvGrpSpPr>
              <p:cNvPr id="48" name="Группа 47"/>
              <p:cNvGrpSpPr/>
              <p:nvPr/>
            </p:nvGrpSpPr>
            <p:grpSpPr>
              <a:xfrm>
                <a:off x="1989235" y="1725348"/>
                <a:ext cx="1938884" cy="266873"/>
                <a:chOff x="9823553" y="1420618"/>
                <a:chExt cx="1938884" cy="266873"/>
              </a:xfrm>
            </p:grpSpPr>
            <p:sp>
              <p:nvSpPr>
                <p:cNvPr id="66" name="TextBox 65"/>
                <p:cNvSpPr txBox="1"/>
                <p:nvPr/>
              </p:nvSpPr>
              <p:spPr>
                <a:xfrm>
                  <a:off x="10008580" y="1420618"/>
                  <a:ext cx="1753857" cy="2668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defRPr/>
                  </a:pPr>
                  <a:r>
                    <a:rPr lang="ru-RU" sz="1100" kern="0" dirty="0" smtClean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городской бюджет</a:t>
                  </a:r>
                </a:p>
              </p:txBody>
            </p:sp>
            <p:sp>
              <p:nvSpPr>
                <p:cNvPr id="67" name="Прямоугольник 66"/>
                <p:cNvSpPr/>
                <p:nvPr/>
              </p:nvSpPr>
              <p:spPr>
                <a:xfrm>
                  <a:off x="9823553" y="1479238"/>
                  <a:ext cx="237511" cy="146897"/>
                </a:xfrm>
                <a:prstGeom prst="rect">
                  <a:avLst/>
                </a:prstGeom>
                <a:solidFill>
                  <a:srgbClr val="0C626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ru-RU" sz="1708" kern="0" dirty="0" smtClean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" name="Группа 50"/>
              <p:cNvGrpSpPr/>
              <p:nvPr/>
            </p:nvGrpSpPr>
            <p:grpSpPr>
              <a:xfrm>
                <a:off x="4019651" y="1725348"/>
                <a:ext cx="2701260" cy="266873"/>
                <a:chOff x="11853969" y="1060408"/>
                <a:chExt cx="2701260" cy="266873"/>
              </a:xfrm>
            </p:grpSpPr>
            <p:sp>
              <p:nvSpPr>
                <p:cNvPr id="56" name="TextBox 55"/>
                <p:cNvSpPr txBox="1"/>
                <p:nvPr/>
              </p:nvSpPr>
              <p:spPr>
                <a:xfrm>
                  <a:off x="12025619" y="1060408"/>
                  <a:ext cx="2529610" cy="2668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defRPr/>
                  </a:pPr>
                  <a:r>
                    <a:rPr lang="ru-RU" sz="1100" kern="0" dirty="0" smtClean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вышестоящие бюджеты</a:t>
                  </a:r>
                </a:p>
              </p:txBody>
            </p:sp>
            <p:sp>
              <p:nvSpPr>
                <p:cNvPr id="57" name="Прямоугольник 56"/>
                <p:cNvSpPr/>
                <p:nvPr/>
              </p:nvSpPr>
              <p:spPr>
                <a:xfrm>
                  <a:off x="11853969" y="1119028"/>
                  <a:ext cx="237511" cy="146186"/>
                </a:xfrm>
                <a:prstGeom prst="rect">
                  <a:avLst/>
                </a:prstGeom>
                <a:solidFill>
                  <a:srgbClr val="FFD962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ru-RU" sz="1708" kern="0" dirty="0" smtClean="0">
                    <a:solidFill>
                      <a:prstClr val="white"/>
                    </a:solidFill>
                  </a:endParaRPr>
                </a:p>
              </p:txBody>
            </p:sp>
          </p:grpSp>
        </p:grpSp>
      </p:grpSp>
      <p:sp>
        <p:nvSpPr>
          <p:cNvPr id="40" name="TextBox 22"/>
          <p:cNvSpPr txBox="1"/>
          <p:nvPr/>
        </p:nvSpPr>
        <p:spPr>
          <a:xfrm>
            <a:off x="10965742" y="319541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</a:t>
            </a:r>
            <a:endParaRPr lang="ru-RU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971421" y="6244713"/>
            <a:ext cx="3216580" cy="3897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 smtClean="0">
                <a:solidFill>
                  <a:prstClr val="black"/>
                </a:solidFill>
              </a:rPr>
              <a:t>УЛ. ПАПИНА</a:t>
            </a:r>
            <a:endParaRPr lang="ru-RU" sz="1200" b="1" cap="all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28890" y="1292853"/>
            <a:ext cx="635461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33%</a:t>
            </a:r>
            <a:r>
              <a:rPr lang="ru-RU" sz="1400" b="1" cap="all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400" b="1" cap="all" dirty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Дорожного фонда или </a:t>
            </a:r>
            <a:r>
              <a:rPr lang="ru-RU" sz="2400" b="1" cap="all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1,5 </a:t>
            </a:r>
            <a:r>
              <a:rPr lang="ru-RU" b="1" cap="all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млрд. </a:t>
            </a:r>
            <a:r>
              <a:rPr lang="ru-RU" b="1" cap="all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рублей </a:t>
            </a:r>
            <a:r>
              <a:rPr lang="ru-RU" sz="1400" b="1" cap="all" dirty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направлено в рамках НП «</a:t>
            </a:r>
            <a:r>
              <a:rPr lang="ru-RU" sz="1400" b="1" cap="all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Безопасные качественные дороги»</a:t>
            </a:r>
            <a:endParaRPr lang="ru-RU" sz="1400" b="1" cap="all" dirty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AutoShape 2" descr="blob:https://web.whatsapp.com/6e8c8824-9cd9-4b0e-a528-2e9e1aeb11a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AutoShape 4" descr="blob:https://web.whatsapp.com/6e8c8824-9cd9-4b0e-a528-2e9e1aeb11a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AutoShape 6" descr="blob:https://web.whatsapp.com/6e8c8824-9cd9-4b0e-a528-2e9e1aeb11a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AutoShape 9" descr="blob:https://web.whatsapp.com/2f48ccb8-7bef-4cbc-b139-43afbcb072e5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AutoShape 2" descr="blob:https://web.whatsapp.com/506b6222-a429-40d3-8c3e-cf58ef3876d4"/>
          <p:cNvSpPr>
            <a:spLocks noChangeAspect="1" noChangeArrowheads="1"/>
          </p:cNvSpPr>
          <p:nvPr/>
        </p:nvSpPr>
        <p:spPr bwMode="auto">
          <a:xfrm>
            <a:off x="765175" y="-187051"/>
            <a:ext cx="956986" cy="95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5" name="Таблица 64"/>
          <p:cNvGraphicFramePr>
            <a:graphicFrameLocks noGrp="1"/>
          </p:cNvGraphicFramePr>
          <p:nvPr>
            <p:extLst/>
          </p:nvPr>
        </p:nvGraphicFramePr>
        <p:xfrm>
          <a:off x="302829" y="488511"/>
          <a:ext cx="5482025" cy="3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8246">
                  <a:extLst>
                    <a:ext uri="{9D8B030D-6E8A-4147-A177-3AD203B41FA5}">
                      <a16:colId xmlns:a16="http://schemas.microsoft.com/office/drawing/2014/main" val="3681011402"/>
                    </a:ext>
                  </a:extLst>
                </a:gridCol>
                <a:gridCol w="753779">
                  <a:extLst>
                    <a:ext uri="{9D8B030D-6E8A-4147-A177-3AD203B41FA5}">
                      <a16:colId xmlns:a16="http://schemas.microsoft.com/office/drawing/2014/main" val="177147994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«Развитие транспорта и дорожного хозяйства»</a:t>
                      </a:r>
                      <a:endParaRPr lang="ru-RU" sz="1200" b="1" kern="1200" cap="all" baseline="0" noProof="0" dirty="0" smtClean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4 600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660738"/>
                  </a:ext>
                </a:extLst>
              </a:tr>
            </a:tbl>
          </a:graphicData>
        </a:graphic>
      </p:graphicFrame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488" y="2419948"/>
            <a:ext cx="3171475" cy="1828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3" name="Прямоугольник 62"/>
          <p:cNvSpPr/>
          <p:nvPr/>
        </p:nvSpPr>
        <p:spPr>
          <a:xfrm>
            <a:off x="5300053" y="3851079"/>
            <a:ext cx="3186488" cy="3897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 smtClean="0">
                <a:solidFill>
                  <a:prstClr val="black"/>
                </a:solidFill>
              </a:rPr>
              <a:t>УЛ. ЦИОЛКОВСКОГО</a:t>
            </a:r>
            <a:endParaRPr lang="ru-RU" sz="1200" b="1" cap="all" dirty="0">
              <a:solidFill>
                <a:prstClr val="black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700487" y="3851079"/>
            <a:ext cx="3171475" cy="3897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cap="all" dirty="0" smtClean="0">
                <a:solidFill>
                  <a:prstClr val="black"/>
                </a:solidFill>
              </a:rPr>
              <a:t>Ш. ВОРОНЕЖСКОЕ</a:t>
            </a:r>
            <a:endParaRPr lang="ru-RU" sz="1200" b="1" cap="al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33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666201" y="62762"/>
            <a:ext cx="11009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Расходы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бюджета города на жилищно-коммунальное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хозяйство и благоустройство   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86" name="Группа 85"/>
          <p:cNvGrpSpPr/>
          <p:nvPr/>
        </p:nvGrpSpPr>
        <p:grpSpPr>
          <a:xfrm>
            <a:off x="615806" y="5777583"/>
            <a:ext cx="2240981" cy="276999"/>
            <a:chOff x="8758809" y="1448961"/>
            <a:chExt cx="2702842" cy="282573"/>
          </a:xfrm>
        </p:grpSpPr>
        <p:sp>
          <p:nvSpPr>
            <p:cNvPr id="93" name="TextBox 92"/>
            <p:cNvSpPr txBox="1"/>
            <p:nvPr/>
          </p:nvSpPr>
          <p:spPr>
            <a:xfrm>
              <a:off x="8932040" y="1448961"/>
              <a:ext cx="2529611" cy="28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ж</a:t>
              </a: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илищное хозяйство, из них</a:t>
              </a: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8758809" y="1505431"/>
              <a:ext cx="173231" cy="146186"/>
            </a:xfrm>
            <a:prstGeom prst="rect">
              <a:avLst/>
            </a:prstGeom>
            <a:solidFill>
              <a:srgbClr val="9DC3E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ru-RU" sz="1708" kern="0" dirty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3013905" y="5734848"/>
            <a:ext cx="2348007" cy="276999"/>
            <a:chOff x="8758810" y="1332893"/>
            <a:chExt cx="2831924" cy="282573"/>
          </a:xfrm>
        </p:grpSpPr>
        <p:sp>
          <p:nvSpPr>
            <p:cNvPr id="91" name="TextBox 90"/>
            <p:cNvSpPr txBox="1"/>
            <p:nvPr/>
          </p:nvSpPr>
          <p:spPr>
            <a:xfrm>
              <a:off x="8939437" y="1332893"/>
              <a:ext cx="2651297" cy="28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б</a:t>
              </a: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лагоустройство </a:t>
              </a:r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8758810" y="1371398"/>
              <a:ext cx="180630" cy="140188"/>
            </a:xfrm>
            <a:prstGeom prst="rect">
              <a:avLst/>
            </a:prstGeom>
            <a:solidFill>
              <a:srgbClr val="F4B18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ru-RU" sz="1708" kern="0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122" name="TextBox 22"/>
          <p:cNvSpPr txBox="1"/>
          <p:nvPr/>
        </p:nvSpPr>
        <p:spPr>
          <a:xfrm>
            <a:off x="321912" y="1624174"/>
            <a:ext cx="5040000" cy="472181"/>
          </a:xfrm>
          <a:prstGeom prst="rect">
            <a:avLst/>
          </a:prstGeom>
          <a:solidFill>
            <a:srgbClr val="0C626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234" b="1" cap="all" dirty="0" smtClean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Структура и Динамика расходов</a:t>
            </a:r>
            <a:r>
              <a:rPr lang="ru-RU" sz="1234" b="1" cap="all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/>
            </a:r>
            <a:br>
              <a:rPr lang="ru-RU" sz="1234" b="1" cap="all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</a:br>
            <a:r>
              <a:rPr lang="ru-RU" sz="1234" b="1" cap="all" dirty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на жилищно-коммунальное </a:t>
            </a:r>
            <a:r>
              <a:rPr lang="ru-RU" sz="1234" b="1" cap="all" dirty="0" smtClean="0">
                <a:solidFill>
                  <a:prstClr val="white"/>
                </a:solidFill>
                <a:latin typeface="Calibri" panose="020F0502020204030204"/>
                <a:cs typeface="Times New Roman" panose="02020603050405020304" pitchFamily="18" charset="0"/>
              </a:rPr>
              <a:t>хозяйство и благоустройство </a:t>
            </a:r>
            <a:endParaRPr lang="ru-RU" sz="1234" b="1" cap="all" dirty="0">
              <a:solidFill>
                <a:prstClr val="white"/>
              </a:solidFill>
              <a:latin typeface="Calibri" panose="020F0502020204030204"/>
              <a:cs typeface="Times New Roman" panose="02020603050405020304" pitchFamily="18" charset="0"/>
            </a:endParaRPr>
          </a:p>
        </p:txBody>
      </p:sp>
      <p:graphicFrame>
        <p:nvGraphicFramePr>
          <p:cNvPr id="80" name="Таблица 79"/>
          <p:cNvGraphicFramePr>
            <a:graphicFrameLocks noGrp="1"/>
          </p:cNvGraphicFramePr>
          <p:nvPr>
            <p:extLst/>
          </p:nvPr>
        </p:nvGraphicFramePr>
        <p:xfrm>
          <a:off x="150549" y="436296"/>
          <a:ext cx="58680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val="96947795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97380192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«Развитие жилищно-коммунального хозяйства»</a:t>
                      </a:r>
                    </a:p>
                  </a:txBody>
                  <a:tcPr anchor="b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942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9994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«градостроительная деятельность»</a:t>
                      </a:r>
                    </a:p>
                  </a:txBody>
                  <a:tcPr anchor="b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791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75505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«Формирование современной городской среды»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641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85817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«благоустройство территории»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580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262466"/>
                  </a:ext>
                </a:extLst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>
            <p:extLst/>
          </p:nvPr>
        </p:nvGraphicFramePr>
        <p:xfrm>
          <a:off x="6170949" y="598357"/>
          <a:ext cx="5868000" cy="85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val="3172956723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88200145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cap="all" baseline="0" dirty="0" err="1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</a:t>
                      </a:r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«мой двор»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305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03207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«Охрана окружающей среды»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219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40866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Прочие МП и непрограммные расходы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r>
                        <a:rPr lang="ru-RU" sz="12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42</a:t>
                      </a:r>
                      <a:endParaRPr lang="ru-RU" sz="12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7835246"/>
                  </a:ext>
                </a:extLst>
              </a:tr>
            </a:tbl>
          </a:graphicData>
        </a:graphic>
      </p:graphicFrame>
      <p:sp>
        <p:nvSpPr>
          <p:cNvPr id="35" name="TextBox 22"/>
          <p:cNvSpPr txBox="1"/>
          <p:nvPr/>
        </p:nvSpPr>
        <p:spPr>
          <a:xfrm>
            <a:off x="11149727" y="281350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670863" y="6538497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</a:t>
            </a:r>
            <a:endParaRPr lang="ru-RU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AutoShape 2" descr="https://lipetskmedia.ru/upload/resize_cache/webp/image/img33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AutoShape 4" descr="https://lipetskmedia.ru/upload/resize_cache/webp/image/img331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AutoShape 6" descr="https://lipetskmedia.ru/upload/resize_cache/webp/image/img331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AutoShape 8" descr="https://lipetskmedia.ru/upload/resize_cache/webp/image/img331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" name="AutoShape 10" descr="https://lipetskmedia.ru/upload/resize_cache/webp/image/img331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4" name="TextBox 1"/>
          <p:cNvSpPr txBox="1"/>
          <p:nvPr/>
        </p:nvSpPr>
        <p:spPr>
          <a:xfrm>
            <a:off x="6475387" y="5153031"/>
            <a:ext cx="760059" cy="26685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b="1" kern="0" dirty="0" smtClean="0">
                <a:ln w="9525">
                  <a:noFill/>
                </a:ln>
                <a:solidFill>
                  <a:schemeClr val="bg1"/>
                </a:solidFill>
                <a:cs typeface="Times New Roman" pitchFamily="18" charset="0"/>
              </a:rPr>
              <a:t>582</a:t>
            </a:r>
            <a:endParaRPr lang="ru-RU" sz="1200" b="1" kern="0" dirty="0">
              <a:ln w="9525">
                <a:noFill/>
              </a:ln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65" name="TextBox 1"/>
          <p:cNvSpPr txBox="1"/>
          <p:nvPr/>
        </p:nvSpPr>
        <p:spPr>
          <a:xfrm>
            <a:off x="4739989" y="4763741"/>
            <a:ext cx="760059" cy="26685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b="1" kern="0" dirty="0" smtClean="0">
                <a:ln w="9525">
                  <a:noFill/>
                </a:ln>
                <a:solidFill>
                  <a:schemeClr val="bg1"/>
                </a:solidFill>
                <a:cs typeface="Times New Roman" pitchFamily="18" charset="0"/>
              </a:rPr>
              <a:t>465</a:t>
            </a:r>
            <a:endParaRPr lang="ru-RU" sz="1200" b="1" kern="0" dirty="0">
              <a:ln w="9525">
                <a:noFill/>
              </a:ln>
              <a:solidFill>
                <a:schemeClr val="bg1"/>
              </a:solidFill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187874" y="2366174"/>
          <a:ext cx="2540000" cy="2182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565167065"/>
              </p:ext>
            </p:extLst>
          </p:nvPr>
        </p:nvGraphicFramePr>
        <p:xfrm>
          <a:off x="-810404" y="2125541"/>
          <a:ext cx="4536556" cy="3294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2395256149"/>
              </p:ext>
            </p:extLst>
          </p:nvPr>
        </p:nvGraphicFramePr>
        <p:xfrm>
          <a:off x="1534393" y="1531514"/>
          <a:ext cx="5932356" cy="4111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72" name="Группа 71"/>
          <p:cNvGrpSpPr/>
          <p:nvPr/>
        </p:nvGrpSpPr>
        <p:grpSpPr>
          <a:xfrm>
            <a:off x="3026046" y="6039328"/>
            <a:ext cx="2240981" cy="276999"/>
            <a:chOff x="8758809" y="1448961"/>
            <a:chExt cx="2702842" cy="282573"/>
          </a:xfrm>
        </p:grpSpPr>
        <p:sp>
          <p:nvSpPr>
            <p:cNvPr id="73" name="TextBox 72"/>
            <p:cNvSpPr txBox="1"/>
            <p:nvPr/>
          </p:nvSpPr>
          <p:spPr>
            <a:xfrm>
              <a:off x="8932040" y="1448961"/>
              <a:ext cx="2529611" cy="28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к</a:t>
              </a: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оммунальное хозяйство</a:t>
              </a: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8758809" y="1505431"/>
              <a:ext cx="173231" cy="146186"/>
            </a:xfrm>
            <a:prstGeom prst="rect">
              <a:avLst/>
            </a:prstGeom>
            <a:solidFill>
              <a:srgbClr val="A9D18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ru-RU" sz="1708" kern="0" dirty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3034255" y="6412266"/>
            <a:ext cx="2368191" cy="276999"/>
            <a:chOff x="8758810" y="1283922"/>
            <a:chExt cx="2856267" cy="282573"/>
          </a:xfrm>
        </p:grpSpPr>
        <p:sp>
          <p:nvSpPr>
            <p:cNvPr id="76" name="TextBox 75"/>
            <p:cNvSpPr txBox="1"/>
            <p:nvPr/>
          </p:nvSpPr>
          <p:spPr>
            <a:xfrm>
              <a:off x="8963780" y="1283922"/>
              <a:ext cx="2651297" cy="28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ru-RU" sz="1200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п</a:t>
              </a: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рочие расходы </a:t>
              </a: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8758810" y="1371398"/>
              <a:ext cx="180630" cy="140188"/>
            </a:xfrm>
            <a:prstGeom prst="rect">
              <a:avLst/>
            </a:prstGeom>
            <a:solidFill>
              <a:srgbClr val="C9C9C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ru-RU" sz="1708" kern="0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698157" y="4034183"/>
            <a:ext cx="1361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b="1" kern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</a:t>
            </a:r>
            <a:r>
              <a:rPr lang="ru-RU" sz="1200" b="1" kern="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350</a:t>
            </a:r>
            <a:endParaRPr lang="ru-RU" sz="1200" b="1" kern="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40789" y="3554241"/>
            <a:ext cx="17901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67696">
              <a:defRPr/>
            </a:pPr>
            <a:r>
              <a:rPr lang="ru-RU" sz="1100" b="1" cap="all" dirty="0">
                <a:latin typeface="Segoe UI" panose="020B0502040204020203" pitchFamily="34" charset="0"/>
                <a:cs typeface="Segoe UI" panose="020B0502040204020203" pitchFamily="34" charset="0"/>
              </a:rPr>
              <a:t>всего </a:t>
            </a:r>
            <a:endParaRPr lang="ru-RU" sz="1100" b="1" cap="all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867696">
              <a:defRPr/>
            </a:pPr>
            <a:r>
              <a:rPr lang="ru-RU" sz="1100" b="1" cap="all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расходов</a:t>
            </a:r>
            <a:endParaRPr lang="ru-RU" sz="1100" b="1" cap="all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873047" y="4060143"/>
            <a:ext cx="1361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b="1" kern="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3 520</a:t>
            </a:r>
          </a:p>
        </p:txBody>
      </p:sp>
      <p:sp>
        <p:nvSpPr>
          <p:cNvPr id="85" name="TextBox 22"/>
          <p:cNvSpPr txBox="1"/>
          <p:nvPr/>
        </p:nvSpPr>
        <p:spPr>
          <a:xfrm>
            <a:off x="6178338" y="1464208"/>
            <a:ext cx="5884361" cy="446276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endParaRPr lang="ru-RU" sz="400" kern="0" dirty="0" smtClean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ru-RU" sz="1400" kern="0" dirty="0" smtClean="0">
                <a:solidFill>
                  <a:prstClr val="white"/>
                </a:solidFill>
                <a:latin typeface="+mn-lt"/>
                <a:cs typeface="Segoe UI" panose="020B0502040204020203" pitchFamily="34" charset="0"/>
              </a:rPr>
              <a:t>благоустройство</a:t>
            </a:r>
          </a:p>
          <a:p>
            <a:pPr>
              <a:defRPr/>
            </a:pPr>
            <a:endParaRPr lang="ru-RU" sz="400" kern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90" name="Таблица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816291"/>
              </p:ext>
            </p:extLst>
          </p:nvPr>
        </p:nvGraphicFramePr>
        <p:xfrm>
          <a:off x="6147198" y="1926015"/>
          <a:ext cx="5915502" cy="2043163"/>
        </p:xfrm>
        <a:graphic>
          <a:graphicData uri="http://schemas.openxmlformats.org/drawingml/2006/table">
            <a:tbl>
              <a:tblPr firstRow="1" bandRow="1"/>
              <a:tblGrid>
                <a:gridCol w="3545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84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7935">
                  <a:extLst>
                    <a:ext uri="{9D8B030D-6E8A-4147-A177-3AD203B41FA5}">
                      <a16:colId xmlns:a16="http://schemas.microsoft.com/office/drawing/2014/main" val="3232107017"/>
                    </a:ext>
                  </a:extLst>
                </a:gridCol>
              </a:tblGrid>
              <a:tr h="40807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baseline="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300" b="0" i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cap="all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отклонения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6298506"/>
                  </a:ext>
                </a:extLst>
              </a:tr>
              <a:tr h="25171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400" b="1" i="0" kern="1200" baseline="0" dirty="0" smtClean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980</a:t>
                      </a:r>
                      <a:endParaRPr lang="ru-RU" sz="1200" b="1" i="0" kern="1200" dirty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200" b="1" i="0" kern="1200" cap="all" baseline="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 681</a:t>
                      </a:r>
                      <a:endParaRPr lang="ru-RU" sz="1200" b="1" i="0" kern="1200" cap="all" dirty="0" smtClean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+701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902309"/>
                  </a:ext>
                </a:extLst>
              </a:tr>
              <a:tr h="278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i="0" kern="1200" baseline="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 благоустройство общественных пространств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284</a:t>
                      </a:r>
                      <a:endParaRPr lang="ru-RU" sz="1100" b="1" i="0" kern="1200" dirty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494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+ 210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837259"/>
                  </a:ext>
                </a:extLst>
              </a:tr>
              <a:tr h="278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i="0" kern="1200" baseline="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 благоустройство дворовых территорий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89</a:t>
                      </a:r>
                      <a:endParaRPr lang="ru-RU" sz="1100" b="1" i="0" kern="1200" dirty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305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+ 216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315771"/>
                  </a:ext>
                </a:extLst>
              </a:tr>
              <a:tr h="2517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i="0" kern="1200" baseline="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 ремонт дворов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100" b="1" i="0" kern="1200" dirty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+ 145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2084172"/>
                  </a:ext>
                </a:extLst>
              </a:tr>
              <a:tr h="2517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 освещение</a:t>
                      </a:r>
                      <a:endParaRPr lang="ru-RU" sz="1100" b="0" i="1" kern="1200" dirty="0" smtClean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214</a:t>
                      </a:r>
                      <a:endParaRPr lang="ru-RU" sz="1100" b="1" i="0" kern="1200" dirty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289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+ 75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1691911"/>
                  </a:ext>
                </a:extLst>
              </a:tr>
              <a:tr h="251716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озеленение</a:t>
                      </a:r>
                      <a:endParaRPr lang="ru-RU" sz="1200" b="1" i="0" kern="1200" dirty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  <a:endParaRPr lang="ru-RU" sz="1100" b="1" i="0" kern="1200" dirty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219</a:t>
                      </a:r>
                      <a:endParaRPr lang="ru-RU" sz="1100" b="1" i="0" kern="1200" cap="all" dirty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+ 61</a:t>
                      </a:r>
                      <a:endParaRPr lang="ru-RU" sz="1100" b="1" i="0" kern="1200" cap="all" dirty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3491100"/>
                  </a:ext>
                </a:extLst>
              </a:tr>
            </a:tbl>
          </a:graphicData>
        </a:graphic>
      </p:graphicFrame>
      <p:sp>
        <p:nvSpPr>
          <p:cNvPr id="98" name="TextBox 97"/>
          <p:cNvSpPr txBox="1"/>
          <p:nvPr/>
        </p:nvSpPr>
        <p:spPr>
          <a:xfrm>
            <a:off x="3621032" y="3607789"/>
            <a:ext cx="17901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67696">
              <a:defRPr/>
            </a:pPr>
            <a:r>
              <a:rPr lang="ru-RU" sz="1100" b="1" cap="all" dirty="0">
                <a:latin typeface="Segoe UI" panose="020B0502040204020203" pitchFamily="34" charset="0"/>
                <a:cs typeface="Segoe UI" panose="020B0502040204020203" pitchFamily="34" charset="0"/>
              </a:rPr>
              <a:t>всего </a:t>
            </a:r>
            <a:endParaRPr lang="ru-RU" sz="1100" b="1" cap="all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defTabSz="867696">
              <a:defRPr/>
            </a:pPr>
            <a:r>
              <a:rPr lang="ru-RU" sz="1100" b="1" cap="all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расходов</a:t>
            </a:r>
            <a:endParaRPr lang="ru-RU" sz="1100" b="1" cap="all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915" y="5214496"/>
            <a:ext cx="2447200" cy="1566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7432" y="5234791"/>
            <a:ext cx="2414839" cy="1482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1" name="TextBox 40"/>
          <p:cNvSpPr txBox="1"/>
          <p:nvPr/>
        </p:nvSpPr>
        <p:spPr>
          <a:xfrm flipV="1">
            <a:off x="2469196" y="2405909"/>
            <a:ext cx="448234" cy="338554"/>
          </a:xfrm>
          <a:prstGeom prst="rect">
            <a:avLst/>
          </a:prstGeom>
          <a:noFill/>
          <a:scene3d>
            <a:camera prst="orthographicFront">
              <a:rot lat="12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▲</a:t>
            </a:r>
            <a:endParaRPr lang="ru-RU" sz="1400" b="1" i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758177" y="2402762"/>
            <a:ext cx="1045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400" b="1" i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-34% </a:t>
            </a:r>
            <a:endParaRPr lang="ru-RU" sz="1400" b="1" i="1" dirty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94230" y="6177827"/>
            <a:ext cx="143629" cy="143302"/>
          </a:xfrm>
          <a:prstGeom prst="rect">
            <a:avLst/>
          </a:prstGeom>
          <a:pattFill prst="dkUpDiag">
            <a:fgClr>
              <a:srgbClr val="9DC3E6"/>
            </a:fgClr>
            <a:bgClr>
              <a:schemeClr val="bg1"/>
            </a:bgClr>
          </a:patt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sz="1708" kern="0" dirty="0" smtClean="0">
              <a:solidFill>
                <a:prstClr val="white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37859" y="6107300"/>
            <a:ext cx="2097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п</a:t>
            </a:r>
            <a:r>
              <a:rPr lang="ru-RU" sz="1200" kern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ереселение из АВЖ</a:t>
            </a:r>
          </a:p>
        </p:txBody>
      </p:sp>
      <p:sp>
        <p:nvSpPr>
          <p:cNvPr id="46" name="TextBox 22"/>
          <p:cNvSpPr txBox="1"/>
          <p:nvPr/>
        </p:nvSpPr>
        <p:spPr>
          <a:xfrm>
            <a:off x="6170949" y="3982429"/>
            <a:ext cx="5891750" cy="446276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endParaRPr lang="ru-RU" sz="400" kern="0" dirty="0" smtClean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ru-RU" sz="1400" kern="0" dirty="0" smtClean="0">
                <a:solidFill>
                  <a:prstClr val="white"/>
                </a:solidFill>
                <a:latin typeface="+mn-lt"/>
                <a:cs typeface="Segoe UI" panose="020B0502040204020203" pitchFamily="34" charset="0"/>
              </a:rPr>
              <a:t>Коммунальное хозяйство</a:t>
            </a:r>
          </a:p>
          <a:p>
            <a:pPr>
              <a:defRPr/>
            </a:pPr>
            <a:endParaRPr lang="ru-RU" sz="400" kern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809931"/>
              </p:ext>
            </p:extLst>
          </p:nvPr>
        </p:nvGraphicFramePr>
        <p:xfrm>
          <a:off x="6170949" y="4435174"/>
          <a:ext cx="5891749" cy="722176"/>
        </p:xfrm>
        <a:graphic>
          <a:graphicData uri="http://schemas.openxmlformats.org/drawingml/2006/table">
            <a:tbl>
              <a:tblPr firstRow="1" bandRow="1"/>
              <a:tblGrid>
                <a:gridCol w="3516908">
                  <a:extLst>
                    <a:ext uri="{9D8B030D-6E8A-4147-A177-3AD203B41FA5}">
                      <a16:colId xmlns:a16="http://schemas.microsoft.com/office/drawing/2014/main" val="1451915570"/>
                    </a:ext>
                  </a:extLst>
                </a:gridCol>
                <a:gridCol w="702417">
                  <a:extLst>
                    <a:ext uri="{9D8B030D-6E8A-4147-A177-3AD203B41FA5}">
                      <a16:colId xmlns:a16="http://schemas.microsoft.com/office/drawing/2014/main" val="1859084895"/>
                    </a:ext>
                  </a:extLst>
                </a:gridCol>
                <a:gridCol w="674690">
                  <a:extLst>
                    <a:ext uri="{9D8B030D-6E8A-4147-A177-3AD203B41FA5}">
                      <a16:colId xmlns:a16="http://schemas.microsoft.com/office/drawing/2014/main" val="3205995366"/>
                    </a:ext>
                  </a:extLst>
                </a:gridCol>
                <a:gridCol w="997734">
                  <a:extLst>
                    <a:ext uri="{9D8B030D-6E8A-4147-A177-3AD203B41FA5}">
                      <a16:colId xmlns:a16="http://schemas.microsoft.com/office/drawing/2014/main" val="1777825569"/>
                    </a:ext>
                  </a:extLst>
                </a:gridCol>
              </a:tblGrid>
              <a:tr h="2552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i="0" kern="1200" baseline="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 обеспечение инженерной инфраструктурой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baseline="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р-на ЛТЗ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100" b="1" i="0" kern="1200" dirty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677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+ 677</a:t>
                      </a:r>
                      <a:endParaRPr lang="ru-RU" sz="1100" b="1" i="0" kern="1200" cap="all" dirty="0" smtClean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4800548"/>
                  </a:ext>
                </a:extLst>
              </a:tr>
              <a:tr h="2552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 возмещение затрат МУП «</a:t>
                      </a:r>
                      <a:r>
                        <a:rPr lang="ru-RU" sz="1200" b="1" i="0" kern="1200" dirty="0" err="1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Липецктеплосеть</a:t>
                      </a:r>
                      <a:r>
                        <a:rPr lang="ru-RU" sz="12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100" b="0" i="1" kern="1200" dirty="0" smtClean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348</a:t>
                      </a:r>
                      <a:endParaRPr lang="ru-RU" sz="1100" b="1" i="0" kern="1200" dirty="0">
                        <a:solidFill>
                          <a:srgbClr val="0A505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463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rgbClr val="0A5052"/>
                          </a:solidFill>
                          <a:latin typeface="+mn-lt"/>
                          <a:ea typeface="+mn-ea"/>
                          <a:cs typeface="+mn-cs"/>
                        </a:rPr>
                        <a:t>+115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9C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0016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71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318271" y="122367"/>
            <a:ext cx="9446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Расходы бюджета на развитие </a:t>
            </a:r>
            <a:r>
              <a:rPr lang="ru-RU" dirty="0" smtClean="0"/>
              <a:t>транспорта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541755"/>
              </p:ext>
            </p:extLst>
          </p:nvPr>
        </p:nvGraphicFramePr>
        <p:xfrm>
          <a:off x="248926" y="595222"/>
          <a:ext cx="11610842" cy="3389032"/>
        </p:xfrm>
        <a:graphic>
          <a:graphicData uri="http://schemas.openxmlformats.org/drawingml/2006/table">
            <a:tbl>
              <a:tblPr firstRow="1" bandRow="1"/>
              <a:tblGrid>
                <a:gridCol w="71517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2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2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1562">
                  <a:extLst>
                    <a:ext uri="{9D8B030D-6E8A-4147-A177-3AD203B41FA5}">
                      <a16:colId xmlns:a16="http://schemas.microsoft.com/office/drawing/2014/main" val="1494264920"/>
                    </a:ext>
                  </a:extLst>
                </a:gridCol>
              </a:tblGrid>
              <a:tr h="466633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Наименование</a:t>
                      </a:r>
                      <a:endParaRPr lang="ru-RU" sz="1200" b="0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80919" marR="8091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2023 год</a:t>
                      </a:r>
                      <a:endParaRPr lang="ru-RU" sz="1200" b="0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80919" marR="80919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2024 год</a:t>
                      </a:r>
                      <a:endParaRPr lang="ru-RU" sz="1200" b="0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80919" marR="80919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Отклонение</a:t>
                      </a:r>
                    </a:p>
                  </a:txBody>
                  <a:tcPr marL="80919" marR="80919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5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919" marR="8091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938">
                <a:tc vMerge="1">
                  <a:txBody>
                    <a:bodyPr/>
                    <a:lstStyle>
                      <a:lvl1pPr marL="0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37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74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11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48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185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22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860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697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endParaRPr lang="ru-RU" sz="15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0919" marR="80919" anchor="ctr">
                    <a:lnL w="12700" cap="flat" cmpd="sng" algn="ctr">
                      <a:solidFill>
                        <a:srgbClr val="4BACC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lumMod val="60000"/>
                        <a:lumOff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80919" marR="80919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200" b="0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80919" marR="80919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>
                      <a:lvl1pPr marL="0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37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74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11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48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185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22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860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697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сумма</a:t>
                      </a:r>
                      <a:endParaRPr lang="ru-RU" sz="1200" b="0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80919" marR="80919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>
                      <a:lvl1pPr marL="0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37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74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11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48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185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22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860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697" algn="l" defTabSz="867674" rtl="0" eaLnBrk="1" latinLnBrk="0" hangingPunct="1">
                        <a:defRPr sz="1708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%</a:t>
                      </a:r>
                      <a:endParaRPr lang="ru-RU" sz="1200" b="0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80919" marR="80919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767">
                <a:tc>
                  <a:txBody>
                    <a:bodyPr/>
                    <a:lstStyle>
                      <a:lvl1pPr marL="0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37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74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11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48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185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22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860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697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ru-RU" sz="1350" b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Всего расходов на транспортную отрасль, </a:t>
                      </a:r>
                      <a:r>
                        <a:rPr lang="ru-RU" sz="1350" b="0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  <a:endParaRPr lang="ru-RU" sz="1350" b="0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0919" marR="80919" anchor="b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3 390,0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2 554,4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- 835,5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-24,9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6847">
                <a:tc>
                  <a:txBody>
                    <a:bodyPr/>
                    <a:lstStyle/>
                    <a:p>
                      <a:pPr marL="285750" marR="0" lvl="0" indent="-28575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комплексное развитие городского наземного электрического транспорта                 </a:t>
                      </a:r>
                      <a:r>
                        <a:rPr kumimoji="0" lang="ru-RU" sz="135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(плата   </a:t>
                      </a:r>
                      <a:r>
                        <a:rPr kumimoji="0" lang="ru-RU" sz="135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концедента</a:t>
                      </a:r>
                      <a:r>
                        <a:rPr kumimoji="0" lang="ru-RU" sz="135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и </a:t>
                      </a:r>
                      <a:r>
                        <a:rPr kumimoji="0" lang="ru-RU" sz="135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инженерно</a:t>
                      </a:r>
                      <a:r>
                        <a:rPr kumimoji="0" lang="ru-RU" sz="135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– технические консультации в рамках КС с </a:t>
                      </a:r>
                    </a:p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35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    ООО «МОВИСТА РЕГИОНЫ ЛИПЕЦК»)</a:t>
                      </a: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1 996,4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1 837,0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-159,4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-8,0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9359824"/>
                  </a:ext>
                </a:extLst>
              </a:tr>
              <a:tr h="512393"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финансовое обеспечение перевозок пассажиров по городским и садоводческим маршрутам</a:t>
                      </a:r>
                      <a:endParaRPr kumimoji="0" lang="ru-RU" sz="135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461,7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606,6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</a:t>
                      </a:r>
                      <a:r>
                        <a:rPr lang="ru-RU" sz="1350" b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144,9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+23,9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9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35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лизинговые платежи по приобретению подвижного состава</a:t>
                      </a:r>
                      <a:endParaRPr lang="ru-RU" sz="13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90,8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50,3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- 40,5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- 44,6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9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35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установка и охрана модульных комнат отдыха для водителей</a:t>
                      </a:r>
                      <a:endParaRPr lang="ru-RU" sz="135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12,5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+12,5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+100,0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940">
                <a:tc>
                  <a:txBody>
                    <a:bodyPr/>
                    <a:lstStyle/>
                    <a:p>
                      <a:pPr marL="285750" marR="0" lvl="0" indent="-28575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приобретение автобусов в рамках НП «Чистый воздух»</a:t>
                      </a:r>
                    </a:p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35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    (2023 год – 55 автобусов)</a:t>
                      </a: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799,5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-799,5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74" rtl="0" eaLnBrk="1" latinLnBrk="0" hangingPunct="1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-100,0</a:t>
                      </a:r>
                      <a:endParaRPr lang="ru-RU" sz="1350" b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1205" marR="71205" marT="40047" marB="40047"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685795"/>
                  </a:ext>
                </a:extLst>
              </a:tr>
            </a:tbl>
          </a:graphicData>
        </a:graphic>
      </p:graphicFrame>
      <p:sp>
        <p:nvSpPr>
          <p:cNvPr id="47" name="TextBox 22"/>
          <p:cNvSpPr txBox="1"/>
          <p:nvPr/>
        </p:nvSpPr>
        <p:spPr>
          <a:xfrm>
            <a:off x="11013668" y="333616"/>
            <a:ext cx="9492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11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pic>
        <p:nvPicPr>
          <p:cNvPr id="10" name="Picture 2" descr="C:\Users\bocharovat\Desktop\Общие документы\ТРАНСПОРТ\Первые новые трамваи УКВЗ. Визит в депо 14.07.2023\IMG_43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563" y="4421744"/>
            <a:ext cx="3207003" cy="21380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73" y="4414578"/>
            <a:ext cx="3217752" cy="2145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904" y="4414579"/>
            <a:ext cx="3217752" cy="2145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93250" y="6468624"/>
            <a:ext cx="2743200" cy="365125"/>
          </a:xfrm>
        </p:spPr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07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380188" y="644599"/>
            <a:ext cx="11972925" cy="2303343"/>
            <a:chOff x="354996" y="666744"/>
            <a:chExt cx="11972925" cy="2303343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6351622" y="828765"/>
              <a:ext cx="77136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b="1" dirty="0" smtClean="0">
                  <a:solidFill>
                    <a:srgbClr val="C00000"/>
                  </a:solidFill>
                  <a:latin typeface="+mj-lt"/>
                </a:rPr>
                <a:t>- 21,7 %</a:t>
              </a:r>
              <a:endParaRPr lang="ru-RU" sz="1400" b="1" dirty="0">
                <a:solidFill>
                  <a:srgbClr val="C00000"/>
                </a:solidFill>
                <a:latin typeface="+mj-lt"/>
              </a:endParaRPr>
            </a:p>
          </p:txBody>
        </p:sp>
        <p:grpSp>
          <p:nvGrpSpPr>
            <p:cNvPr id="22" name="Группа 21"/>
            <p:cNvGrpSpPr/>
            <p:nvPr/>
          </p:nvGrpSpPr>
          <p:grpSpPr>
            <a:xfrm>
              <a:off x="354996" y="666744"/>
              <a:ext cx="11972925" cy="2303343"/>
              <a:chOff x="354996" y="666744"/>
              <a:chExt cx="11972925" cy="2303343"/>
            </a:xfrm>
          </p:grpSpPr>
          <p:grpSp>
            <p:nvGrpSpPr>
              <p:cNvPr id="21" name="Группа 20"/>
              <p:cNvGrpSpPr/>
              <p:nvPr/>
            </p:nvGrpSpPr>
            <p:grpSpPr>
              <a:xfrm>
                <a:off x="1643292" y="666744"/>
                <a:ext cx="10684629" cy="2282732"/>
                <a:chOff x="1643292" y="666744"/>
                <a:chExt cx="10684629" cy="2282732"/>
              </a:xfrm>
            </p:grpSpPr>
            <p:grpSp>
              <p:nvGrpSpPr>
                <p:cNvPr id="56" name="Группа 55"/>
                <p:cNvGrpSpPr/>
                <p:nvPr/>
              </p:nvGrpSpPr>
              <p:grpSpPr>
                <a:xfrm>
                  <a:off x="1643292" y="666744"/>
                  <a:ext cx="10684629" cy="2282732"/>
                  <a:chOff x="3858886" y="520819"/>
                  <a:chExt cx="10684629" cy="2282732"/>
                </a:xfrm>
              </p:grpSpPr>
              <p:grpSp>
                <p:nvGrpSpPr>
                  <p:cNvPr id="57" name="Группа 56"/>
                  <p:cNvGrpSpPr/>
                  <p:nvPr/>
                </p:nvGrpSpPr>
                <p:grpSpPr>
                  <a:xfrm>
                    <a:off x="7506218" y="802044"/>
                    <a:ext cx="7037297" cy="2001507"/>
                    <a:chOff x="7540700" y="717545"/>
                    <a:chExt cx="7037297" cy="2001507"/>
                  </a:xfrm>
                </p:grpSpPr>
                <p:graphicFrame>
                  <p:nvGraphicFramePr>
                    <p:cNvPr id="61" name="Диаграмма 60"/>
                    <p:cNvGraphicFramePr/>
                    <p:nvPr>
                      <p:extLst>
                        <p:ext uri="{D42A27DB-BD31-4B8C-83A1-F6EECF244321}">
                          <p14:modId xmlns:p14="http://schemas.microsoft.com/office/powerpoint/2010/main" val="3345593843"/>
                        </p:ext>
                      </p:extLst>
                    </p:nvPr>
                  </p:nvGraphicFramePr>
                  <p:xfrm>
                    <a:off x="9581136" y="717545"/>
                    <a:ext cx="4996861" cy="2001507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3"/>
                    </a:graphicData>
                  </a:graphic>
                </p:graphicFrame>
                <p:sp>
                  <p:nvSpPr>
                    <p:cNvPr id="70" name="Text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540700" y="1537178"/>
                      <a:ext cx="2595164" cy="25391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ru-RU" altLang="ru-RU" sz="1050" dirty="0">
                          <a:solidFill>
                            <a:prstClr val="black"/>
                          </a:solidFill>
                          <a:latin typeface="Calibri"/>
                          <a:cs typeface="Times New Roman" panose="02020603050405020304" pitchFamily="18" charset="0"/>
                        </a:rPr>
                        <a:t>средства вышестоящих бюджетов</a:t>
                      </a:r>
                    </a:p>
                  </p:txBody>
                </p:sp>
              </p:grpSp>
              <p:sp>
                <p:nvSpPr>
                  <p:cNvPr id="58" name="Text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58886" y="520819"/>
                    <a:ext cx="2791934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>
                      <a:lnSpc>
                        <a:spcPct val="100000"/>
                      </a:lnSpc>
                      <a:spcBef>
                        <a:spcPct val="0"/>
                      </a:spcBef>
                      <a:buNone/>
                    </a:pPr>
                    <a:r>
                      <a:rPr lang="ru-RU" altLang="ru-RU" sz="1400" b="1" dirty="0" smtClean="0">
                        <a:solidFill>
                          <a:prstClr val="black"/>
                        </a:solidFill>
                        <a:latin typeface="Calibri"/>
                        <a:cs typeface="Times New Roman" panose="02020603050405020304" pitchFamily="18" charset="0"/>
                      </a:rPr>
                      <a:t>7 095</a:t>
                    </a:r>
                    <a:endParaRPr lang="ru-RU" altLang="ru-RU" sz="1400" b="1" i="1" dirty="0">
                      <a:solidFill>
                        <a:prstClr val="black"/>
                      </a:solidFill>
                      <a:latin typeface="Calibri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23" name="Прямоугольник 122"/>
                <p:cNvSpPr/>
                <p:nvPr/>
              </p:nvSpPr>
              <p:spPr bwMode="auto">
                <a:xfrm flipH="1">
                  <a:off x="5107048" y="1846894"/>
                  <a:ext cx="167023" cy="121960"/>
                </a:xfrm>
                <a:prstGeom prst="rect">
                  <a:avLst/>
                </a:prstGeom>
                <a:solidFill>
                  <a:srgbClr val="FFD962"/>
                </a:solidFill>
                <a:ln>
                  <a:solidFill>
                    <a:srgbClr val="FFD962"/>
                  </a:solidFill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1577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20" name="Группа 19"/>
              <p:cNvGrpSpPr/>
              <p:nvPr/>
            </p:nvGrpSpPr>
            <p:grpSpPr>
              <a:xfrm>
                <a:off x="354996" y="674608"/>
                <a:ext cx="10766425" cy="2295479"/>
                <a:chOff x="616495" y="637144"/>
                <a:chExt cx="10766425" cy="2295479"/>
              </a:xfrm>
            </p:grpSpPr>
            <p:grpSp>
              <p:nvGrpSpPr>
                <p:cNvPr id="17" name="Группа 16"/>
                <p:cNvGrpSpPr/>
                <p:nvPr/>
              </p:nvGrpSpPr>
              <p:grpSpPr>
                <a:xfrm>
                  <a:off x="616495" y="637144"/>
                  <a:ext cx="10766425" cy="2295479"/>
                  <a:chOff x="-2936146" y="339350"/>
                  <a:chExt cx="10766425" cy="2295479"/>
                </a:xfrm>
              </p:grpSpPr>
              <p:grpSp>
                <p:nvGrpSpPr>
                  <p:cNvPr id="16" name="Группа 15"/>
                  <p:cNvGrpSpPr/>
                  <p:nvPr/>
                </p:nvGrpSpPr>
                <p:grpSpPr>
                  <a:xfrm>
                    <a:off x="-2936146" y="587074"/>
                    <a:ext cx="7456916" cy="2047755"/>
                    <a:chOff x="-2901664" y="502575"/>
                    <a:chExt cx="7456916" cy="2047755"/>
                  </a:xfrm>
                </p:grpSpPr>
                <p:graphicFrame>
                  <p:nvGraphicFramePr>
                    <p:cNvPr id="77" name="Диаграмма 76"/>
                    <p:cNvGraphicFramePr/>
                    <p:nvPr>
                      <p:extLst>
                        <p:ext uri="{D42A27DB-BD31-4B8C-83A1-F6EECF244321}">
                          <p14:modId xmlns:p14="http://schemas.microsoft.com/office/powerpoint/2010/main" val="820730525"/>
                        </p:ext>
                      </p:extLst>
                    </p:nvPr>
                  </p:nvGraphicFramePr>
                  <p:xfrm>
                    <a:off x="-2901664" y="502575"/>
                    <a:ext cx="6446503" cy="2047755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4"/>
                    </a:graphicData>
                  </a:graphic>
                </p:graphicFrame>
                <p:sp>
                  <p:nvSpPr>
                    <p:cNvPr id="88" name="TextBox 1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053246" y="1585276"/>
                      <a:ext cx="2502006" cy="25391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ru-RU" altLang="ru-RU" sz="1050" dirty="0">
                          <a:solidFill>
                            <a:prstClr val="black"/>
                          </a:solidFill>
                          <a:latin typeface="Calibri"/>
                          <a:cs typeface="Times New Roman" panose="02020603050405020304" pitchFamily="18" charset="0"/>
                        </a:rPr>
                        <a:t>средства городского бюджета</a:t>
                      </a:r>
                    </a:p>
                  </p:txBody>
                </p:sp>
              </p:grpSp>
              <p:sp>
                <p:nvSpPr>
                  <p:cNvPr id="93" name="Text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8345" y="339350"/>
                    <a:ext cx="2791934" cy="5232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>
                      <a:lnSpc>
                        <a:spcPct val="100000"/>
                      </a:lnSpc>
                      <a:spcBef>
                        <a:spcPct val="0"/>
                      </a:spcBef>
                      <a:buNone/>
                    </a:pPr>
                    <a:r>
                      <a:rPr lang="ru-RU" altLang="ru-RU" sz="1400" b="1" dirty="0" smtClean="0">
                        <a:solidFill>
                          <a:prstClr val="black"/>
                        </a:solidFill>
                        <a:latin typeface="Calibri"/>
                        <a:cs typeface="Times New Roman" panose="02020603050405020304" pitchFamily="18" charset="0"/>
                      </a:rPr>
                      <a:t>5 556</a:t>
                    </a:r>
                    <a:br>
                      <a:rPr lang="ru-RU" altLang="ru-RU" sz="1400" b="1" dirty="0" smtClean="0">
                        <a:solidFill>
                          <a:prstClr val="black"/>
                        </a:solidFill>
                        <a:latin typeface="Calibri"/>
                        <a:cs typeface="Times New Roman" panose="02020603050405020304" pitchFamily="18" charset="0"/>
                      </a:rPr>
                    </a:br>
                    <a:r>
                      <a:rPr lang="ru-RU" altLang="ru-RU" sz="1400" b="1" i="1" dirty="0" smtClean="0">
                        <a:solidFill>
                          <a:srgbClr val="C00000"/>
                        </a:solidFill>
                        <a:latin typeface="Calibri"/>
                        <a:cs typeface="Times New Roman" panose="02020603050405020304" pitchFamily="18" charset="0"/>
                      </a:rPr>
                      <a:t>(19 % от объема расходов)</a:t>
                    </a:r>
                    <a:endParaRPr lang="ru-RU" altLang="ru-RU" sz="1400" b="1" i="1" dirty="0">
                      <a:solidFill>
                        <a:prstClr val="black"/>
                      </a:solidFill>
                      <a:latin typeface="Calibri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22" name="Прямоугольник 121"/>
                <p:cNvSpPr/>
                <p:nvPr/>
              </p:nvSpPr>
              <p:spPr bwMode="auto">
                <a:xfrm flipH="1">
                  <a:off x="5351995" y="2030651"/>
                  <a:ext cx="200128" cy="150017"/>
                </a:xfrm>
                <a:prstGeom prst="rect">
                  <a:avLst/>
                </a:prstGeom>
                <a:solidFill>
                  <a:srgbClr val="0C6264"/>
                </a:solidFill>
                <a:ln>
                  <a:noFill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ru-RU" sz="1577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sp>
        <p:nvSpPr>
          <p:cNvPr id="39" name="TextBox 38"/>
          <p:cNvSpPr txBox="1"/>
          <p:nvPr/>
        </p:nvSpPr>
        <p:spPr>
          <a:xfrm>
            <a:off x="1279544" y="40158"/>
            <a:ext cx="9906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Расходы бюджета города Липецка на осуществление бюджетных инвестиций</a:t>
            </a:r>
          </a:p>
        </p:txBody>
      </p:sp>
      <p:sp>
        <p:nvSpPr>
          <p:cNvPr id="44" name="TextBox 22"/>
          <p:cNvSpPr txBox="1"/>
          <p:nvPr/>
        </p:nvSpPr>
        <p:spPr>
          <a:xfrm>
            <a:off x="11037399" y="393568"/>
            <a:ext cx="1216631" cy="296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328" i="1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млн. </a:t>
            </a:r>
            <a:r>
              <a:rPr lang="ru-RU" sz="1328" i="1" dirty="0" smtClean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рублей</a:t>
            </a:r>
            <a:endParaRPr lang="ru-RU" sz="1328" i="1" dirty="0">
              <a:solidFill>
                <a:prstClr val="black"/>
              </a:solidFill>
              <a:latin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645714" y="6568008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</a:t>
            </a:r>
            <a:endParaRPr lang="ru-RU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-12936" y="2778863"/>
            <a:ext cx="7553814" cy="4590755"/>
            <a:chOff x="-116326" y="1257929"/>
            <a:chExt cx="7553814" cy="4590755"/>
          </a:xfrm>
        </p:grpSpPr>
        <p:sp>
          <p:nvSpPr>
            <p:cNvPr id="59" name="TextBox 58"/>
            <p:cNvSpPr txBox="1"/>
            <p:nvPr/>
          </p:nvSpPr>
          <p:spPr>
            <a:xfrm>
              <a:off x="-68159" y="5571685"/>
              <a:ext cx="668938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250288" indent="-250288"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  <a:defRPr sz="1230">
                  <a:solidFill>
                    <a:prstClr val="black"/>
                  </a:solidFill>
                  <a:latin typeface="Calibri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9pPr>
            </a:lstStyle>
            <a:p>
              <a:pPr marL="0" indent="0">
                <a:buNone/>
              </a:pPr>
              <a:endParaRPr lang="ru-RU" sz="1200" i="1" dirty="0" smtClean="0">
                <a:solidFill>
                  <a:srgbClr val="C00000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-116326" y="1771515"/>
              <a:ext cx="707863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250288" indent="-250288"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  <a:defRPr sz="1230">
                  <a:solidFill>
                    <a:prstClr val="black"/>
                  </a:solidFill>
                  <a:latin typeface="Calibri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9pPr>
            </a:lstStyle>
            <a:p>
              <a:r>
                <a:rPr lang="ru-RU" sz="1400" b="1" dirty="0" smtClean="0"/>
                <a:t>Строительство общеобразовательной школы на территории </a:t>
              </a:r>
              <a:r>
                <a:rPr lang="ru-RU" sz="1400" b="1" dirty="0" err="1" smtClean="0"/>
                <a:t>микр</a:t>
              </a:r>
              <a:r>
                <a:rPr lang="ru-RU" sz="1400" b="1" dirty="0" smtClean="0"/>
                <a:t>. Елецкий </a:t>
              </a:r>
            </a:p>
            <a:p>
              <a:pPr marL="0" indent="92075">
                <a:buNone/>
              </a:pPr>
              <a:r>
                <a:rPr lang="ru-RU" sz="1400" b="1" i="1" dirty="0" smtClean="0">
                  <a:solidFill>
                    <a:srgbClr val="C00000"/>
                  </a:solidFill>
                </a:rPr>
                <a:t>   </a:t>
              </a:r>
              <a:r>
                <a:rPr lang="ru-RU" sz="1100" i="1" dirty="0" smtClean="0">
                  <a:solidFill>
                    <a:srgbClr val="C00000"/>
                  </a:solidFill>
                </a:rPr>
                <a:t>НП «Образование»</a:t>
              </a:r>
              <a:endParaRPr lang="ru-RU" sz="1050" i="1" dirty="0">
                <a:solidFill>
                  <a:srgbClr val="C00000"/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-100827" y="4101499"/>
              <a:ext cx="634048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250288" indent="-250288"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  <a:defRPr sz="1230">
                  <a:solidFill>
                    <a:prstClr val="black"/>
                  </a:solidFill>
                  <a:latin typeface="Calibri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9pPr>
            </a:lstStyle>
            <a:p>
              <a:pPr marL="180975" indent="-180975"/>
              <a:r>
                <a:rPr lang="ru-RU" sz="1400" b="1" dirty="0" smtClean="0"/>
                <a:t>Модернизация объектов питьевого водоснабжения в пос. Сырский Рудник</a:t>
              </a:r>
            </a:p>
            <a:p>
              <a:pPr marL="0" indent="182563">
                <a:buNone/>
              </a:pPr>
              <a:r>
                <a:rPr lang="ru-RU" sz="1100" i="1" dirty="0">
                  <a:solidFill>
                    <a:srgbClr val="C00000"/>
                  </a:solidFill>
                </a:rPr>
                <a:t>НП «Жилье и городская среда»</a:t>
              </a:r>
            </a:p>
            <a:p>
              <a:pPr marL="0" indent="0">
                <a:buNone/>
              </a:pPr>
              <a:endParaRPr lang="ru-RU" sz="1100" i="1" dirty="0" smtClean="0">
                <a:solidFill>
                  <a:srgbClr val="C00000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-116326" y="2206034"/>
              <a:ext cx="6485680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250288" indent="-250288"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  <a:defRPr sz="1230">
                  <a:solidFill>
                    <a:prstClr val="black"/>
                  </a:solidFill>
                  <a:latin typeface="Calibri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9pPr>
            </a:lstStyle>
            <a:p>
              <a:pPr marL="180975" indent="-180975"/>
              <a:r>
                <a:rPr lang="ru-RU" sz="1400" b="1" dirty="0" smtClean="0"/>
                <a:t>Модернизация объектов инженерной и транспортной инфраструктуры  </a:t>
              </a:r>
              <a:r>
                <a:rPr lang="ru-RU" sz="1100" i="1" dirty="0" smtClean="0">
                  <a:solidFill>
                    <a:schemeClr val="tx1"/>
                  </a:solidFill>
                </a:rPr>
                <a:t>Федеральный проект СТИМУЛ,</a:t>
              </a:r>
              <a:r>
                <a:rPr lang="ru-RU" sz="1100" i="1" dirty="0" smtClean="0">
                  <a:solidFill>
                    <a:srgbClr val="C00000"/>
                  </a:solidFill>
                </a:rPr>
                <a:t> НП «Жилье и городская среда»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-87823" y="5234638"/>
              <a:ext cx="6689384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250288" indent="-250288"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  <a:defRPr sz="1230">
                  <a:solidFill>
                    <a:prstClr val="black"/>
                  </a:solidFill>
                  <a:latin typeface="Calibri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9pPr>
            </a:lstStyle>
            <a:p>
              <a:pPr marL="0" indent="0">
                <a:buNone/>
              </a:pPr>
              <a:endParaRPr lang="ru-RU" sz="12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-102148" y="3211227"/>
              <a:ext cx="753963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250288" indent="-250288"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  <a:defRPr sz="1230">
                  <a:solidFill>
                    <a:prstClr val="black"/>
                  </a:solidFill>
                  <a:latin typeface="Calibri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9pPr>
            </a:lstStyle>
            <a:p>
              <a:pPr marL="180975" indent="-180975"/>
              <a:r>
                <a:rPr lang="ru-RU" sz="1400" b="1" dirty="0" smtClean="0"/>
                <a:t>Строительство объекта «Физкультурно-оздоровительный комплекс в с. </a:t>
              </a:r>
              <a:r>
                <a:rPr lang="ru-RU" sz="1400" b="1" dirty="0" err="1" smtClean="0"/>
                <a:t>Сселки</a:t>
              </a:r>
              <a:r>
                <a:rPr lang="ru-RU" sz="1400" b="1" dirty="0" smtClean="0"/>
                <a:t>»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-87823" y="1257929"/>
              <a:ext cx="710447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250288" indent="-250288"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  <a:defRPr sz="1230">
                  <a:solidFill>
                    <a:prstClr val="black"/>
                  </a:solidFill>
                  <a:latin typeface="Calibri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9pPr>
            </a:lstStyle>
            <a:p>
              <a:pPr marL="180975" indent="-180975"/>
              <a:r>
                <a:rPr lang="ru-RU" sz="1200" b="1" dirty="0" smtClean="0"/>
                <a:t> </a:t>
              </a:r>
              <a:r>
                <a:rPr lang="ru-RU" sz="1400" b="1" dirty="0" smtClean="0"/>
                <a:t>Комплексное развитие городского наземного электрического транспорта</a:t>
              </a:r>
            </a:p>
            <a:p>
              <a:pPr marL="0" indent="92075">
                <a:buNone/>
              </a:pPr>
              <a:r>
                <a:rPr lang="ru-RU" sz="1400" b="1" dirty="0" smtClean="0"/>
                <a:t>  </a:t>
              </a:r>
              <a:r>
                <a:rPr lang="ru-RU" sz="1100" i="1" dirty="0" smtClean="0">
                  <a:solidFill>
                    <a:srgbClr val="C00000"/>
                  </a:solidFill>
                </a:rPr>
                <a:t>НП </a:t>
              </a:r>
              <a:r>
                <a:rPr lang="ru-RU" sz="1100" i="1" dirty="0">
                  <a:solidFill>
                    <a:srgbClr val="C00000"/>
                  </a:solidFill>
                </a:rPr>
                <a:t>«Безопасные качественные дороги</a:t>
              </a:r>
              <a:r>
                <a:rPr lang="ru-RU" sz="1100" i="1" dirty="0" smtClean="0">
                  <a:solidFill>
                    <a:srgbClr val="C00000"/>
                  </a:solidFill>
                </a:rPr>
                <a:t>»</a:t>
              </a:r>
              <a:r>
                <a:rPr lang="ru-RU" sz="1050" i="1" dirty="0" smtClean="0">
                  <a:solidFill>
                    <a:srgbClr val="C00000"/>
                  </a:solidFill>
                </a:rPr>
                <a:t> </a:t>
              </a:r>
              <a:r>
                <a:rPr lang="ru-RU" sz="1100" i="1" dirty="0" smtClean="0"/>
                <a:t>(плата </a:t>
              </a:r>
              <a:r>
                <a:rPr lang="ru-RU" sz="1100" i="1" dirty="0" err="1" smtClean="0"/>
                <a:t>концедента</a:t>
              </a:r>
              <a:r>
                <a:rPr lang="ru-RU" sz="1100" i="1" dirty="0" smtClean="0"/>
                <a:t>, инвестиционный платеж)</a:t>
              </a:r>
              <a:endParaRPr lang="ru-RU" sz="900" i="1" dirty="0">
                <a:solidFill>
                  <a:srgbClr val="C0000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-112847" y="2691168"/>
              <a:ext cx="6859018" cy="477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250288" indent="-250288"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  <a:defRPr sz="1230">
                  <a:solidFill>
                    <a:prstClr val="black"/>
                  </a:solidFill>
                  <a:latin typeface="Calibri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9pPr>
            </a:lstStyle>
            <a:p>
              <a:pPr marL="180975" indent="-180975"/>
              <a:r>
                <a:rPr lang="ru-RU" sz="1400" b="1" dirty="0" smtClean="0"/>
                <a:t>Благоустройство общественных территорий</a:t>
              </a:r>
            </a:p>
            <a:p>
              <a:pPr marL="0" indent="182563">
                <a:buNone/>
              </a:pPr>
              <a:r>
                <a:rPr lang="ru-RU" sz="1100" i="1" dirty="0">
                  <a:solidFill>
                    <a:srgbClr val="C00000"/>
                  </a:solidFill>
                </a:rPr>
                <a:t>НП «Жилье и городская среда</a:t>
              </a:r>
              <a:r>
                <a:rPr lang="ru-RU" sz="1100" i="1" dirty="0" smtClean="0">
                  <a:solidFill>
                    <a:srgbClr val="C00000"/>
                  </a:solidFill>
                </a:rPr>
                <a:t>»</a:t>
              </a:r>
              <a:endParaRPr lang="ru-RU" sz="1100" i="1" dirty="0">
                <a:solidFill>
                  <a:srgbClr val="C00000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-87823" y="3593649"/>
              <a:ext cx="6940881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250288" indent="-250288"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Ø"/>
                <a:defRPr sz="1230">
                  <a:solidFill>
                    <a:prstClr val="black"/>
                  </a:solidFill>
                  <a:latin typeface="Calibri"/>
                  <a:cs typeface="Times New Roman" panose="02020603050405020304" pitchFamily="18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latin typeface="Calibri" panose="020F0502020204030204" pitchFamily="34" charset="0"/>
                </a:defRPr>
              </a:lvl9pPr>
            </a:lstStyle>
            <a:p>
              <a:pPr marL="180975" indent="-180975"/>
              <a:r>
                <a:rPr lang="ru-RU" sz="1400" b="1" dirty="0" smtClean="0"/>
                <a:t>Реконструкция моста по ул. Советская и ул. Октябрьская через р. </a:t>
              </a:r>
              <a:r>
                <a:rPr lang="ru-RU" sz="1400" b="1" dirty="0" err="1" smtClean="0"/>
                <a:t>Липовка</a:t>
              </a:r>
              <a:r>
                <a:rPr lang="ru-RU" sz="1400" b="1" dirty="0"/>
                <a:t> </a:t>
              </a:r>
              <a:endParaRPr lang="ru-RU" sz="1400" b="1" dirty="0" smtClean="0"/>
            </a:p>
            <a:p>
              <a:pPr marL="0" indent="182563">
                <a:buNone/>
              </a:pPr>
              <a:r>
                <a:rPr lang="ru-RU" sz="1100" i="1" dirty="0" smtClean="0">
                  <a:solidFill>
                    <a:srgbClr val="C00000"/>
                  </a:solidFill>
                </a:rPr>
                <a:t>НП «Безопасные качественные дороги»</a:t>
              </a:r>
              <a:endParaRPr lang="ru-RU" sz="1050" i="1" dirty="0" smtClean="0">
                <a:solidFill>
                  <a:srgbClr val="C00000"/>
                </a:solidFill>
              </a:endParaRPr>
            </a:p>
          </p:txBody>
        </p:sp>
      </p:grpSp>
      <p:sp>
        <p:nvSpPr>
          <p:cNvPr id="36" name="TextBox 13"/>
          <p:cNvSpPr txBox="1">
            <a:spLocks noChangeArrowheads="1"/>
          </p:cNvSpPr>
          <p:nvPr/>
        </p:nvSpPr>
        <p:spPr bwMode="auto">
          <a:xfrm>
            <a:off x="3495732" y="2361613"/>
            <a:ext cx="512454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500" b="1" cap="all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Основные направления </a:t>
            </a:r>
            <a:r>
              <a:rPr lang="ru-RU" altLang="ru-RU" sz="1500" b="1" cap="all" dirty="0" smtClean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инвестирования в 2024 году</a:t>
            </a:r>
            <a:endParaRPr lang="ru-RU" altLang="ru-RU" sz="1500" b="1" cap="all" dirty="0">
              <a:solidFill>
                <a:prstClr val="black"/>
              </a:solidFill>
              <a:latin typeface="Calibri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7280478" y="2826709"/>
            <a:ext cx="3577846" cy="277412"/>
            <a:chOff x="7027210" y="2750002"/>
            <a:chExt cx="3224293" cy="241487"/>
          </a:xfrm>
          <a:solidFill>
            <a:srgbClr val="FFD962"/>
          </a:solidFill>
        </p:grpSpPr>
        <p:sp>
          <p:nvSpPr>
            <p:cNvPr id="5" name="Прямоугольник 4"/>
            <p:cNvSpPr/>
            <p:nvPr/>
          </p:nvSpPr>
          <p:spPr>
            <a:xfrm>
              <a:off x="8566468" y="2750002"/>
              <a:ext cx="1685035" cy="230701"/>
            </a:xfrm>
            <a:prstGeom prst="rect">
              <a:avLst/>
            </a:prstGeom>
            <a:solidFill>
              <a:srgbClr val="0C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7027210" y="2751669"/>
              <a:ext cx="3100360" cy="2398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6" name="Группа 85"/>
          <p:cNvGrpSpPr/>
          <p:nvPr/>
        </p:nvGrpSpPr>
        <p:grpSpPr>
          <a:xfrm>
            <a:off x="7280476" y="3264113"/>
            <a:ext cx="3253410" cy="264813"/>
            <a:chOff x="7027211" y="2749949"/>
            <a:chExt cx="3381704" cy="237864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7027211" y="2751678"/>
              <a:ext cx="3045703" cy="234415"/>
            </a:xfrm>
            <a:prstGeom prst="rect">
              <a:avLst/>
            </a:prstGeom>
            <a:solidFill>
              <a:srgbClr val="FFD9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9959853" y="2749949"/>
              <a:ext cx="449062" cy="237864"/>
            </a:xfrm>
            <a:prstGeom prst="rect">
              <a:avLst/>
            </a:prstGeom>
            <a:solidFill>
              <a:srgbClr val="0C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7264999" y="3732586"/>
            <a:ext cx="3078378" cy="255115"/>
            <a:chOff x="7027212" y="2749953"/>
            <a:chExt cx="2640337" cy="237864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7027212" y="2751678"/>
              <a:ext cx="2114867" cy="234415"/>
            </a:xfrm>
            <a:prstGeom prst="rect">
              <a:avLst/>
            </a:prstGeom>
            <a:solidFill>
              <a:srgbClr val="FFD9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9008517" y="2749953"/>
              <a:ext cx="659032" cy="237864"/>
            </a:xfrm>
            <a:prstGeom prst="rect">
              <a:avLst/>
            </a:prstGeom>
            <a:solidFill>
              <a:srgbClr val="0C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" name="Группа 106"/>
          <p:cNvGrpSpPr/>
          <p:nvPr/>
        </p:nvGrpSpPr>
        <p:grpSpPr>
          <a:xfrm>
            <a:off x="7290917" y="4223926"/>
            <a:ext cx="1855009" cy="286405"/>
            <a:chOff x="7038948" y="2745666"/>
            <a:chExt cx="2446565" cy="242152"/>
          </a:xfrm>
        </p:grpSpPr>
        <p:sp>
          <p:nvSpPr>
            <p:cNvPr id="109" name="Прямоугольник 108"/>
            <p:cNvSpPr/>
            <p:nvPr/>
          </p:nvSpPr>
          <p:spPr>
            <a:xfrm>
              <a:off x="7990356" y="2749953"/>
              <a:ext cx="1495157" cy="237864"/>
            </a:xfrm>
            <a:prstGeom prst="rect">
              <a:avLst/>
            </a:prstGeom>
            <a:solidFill>
              <a:srgbClr val="0C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Прямоугольник 107"/>
            <p:cNvSpPr/>
            <p:nvPr/>
          </p:nvSpPr>
          <p:spPr>
            <a:xfrm>
              <a:off x="7038948" y="2745666"/>
              <a:ext cx="951407" cy="242152"/>
            </a:xfrm>
            <a:prstGeom prst="rect">
              <a:avLst/>
            </a:prstGeom>
            <a:solidFill>
              <a:srgbClr val="FFD9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7265000" y="5263075"/>
            <a:ext cx="1355276" cy="259986"/>
            <a:chOff x="7027211" y="2746002"/>
            <a:chExt cx="1965551" cy="241815"/>
          </a:xfrm>
        </p:grpSpPr>
        <p:sp>
          <p:nvSpPr>
            <p:cNvPr id="115" name="Прямоугольник 114"/>
            <p:cNvSpPr/>
            <p:nvPr/>
          </p:nvSpPr>
          <p:spPr>
            <a:xfrm>
              <a:off x="7990356" y="2749953"/>
              <a:ext cx="1002406" cy="237864"/>
            </a:xfrm>
            <a:prstGeom prst="rect">
              <a:avLst/>
            </a:prstGeom>
            <a:solidFill>
              <a:srgbClr val="0C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Прямоугольник 113"/>
            <p:cNvSpPr/>
            <p:nvPr/>
          </p:nvSpPr>
          <p:spPr>
            <a:xfrm>
              <a:off x="7027211" y="2746002"/>
              <a:ext cx="1719341" cy="241815"/>
            </a:xfrm>
            <a:prstGeom prst="rect">
              <a:avLst/>
            </a:prstGeom>
            <a:solidFill>
              <a:srgbClr val="FFD9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0" name="Прямоугольник 119"/>
          <p:cNvSpPr/>
          <p:nvPr/>
        </p:nvSpPr>
        <p:spPr>
          <a:xfrm>
            <a:off x="7270061" y="6236165"/>
            <a:ext cx="1093240" cy="248925"/>
          </a:xfrm>
          <a:prstGeom prst="rect">
            <a:avLst/>
          </a:prstGeom>
          <a:solidFill>
            <a:srgbClr val="0C62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Прямоугольник 130"/>
          <p:cNvSpPr/>
          <p:nvPr/>
        </p:nvSpPr>
        <p:spPr>
          <a:xfrm>
            <a:off x="7264999" y="4726311"/>
            <a:ext cx="1647759" cy="277090"/>
          </a:xfrm>
          <a:prstGeom prst="rect">
            <a:avLst/>
          </a:prstGeom>
          <a:solidFill>
            <a:srgbClr val="0C62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021918" y="839794"/>
            <a:ext cx="23254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400" b="1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(29 </a:t>
            </a:r>
            <a:r>
              <a:rPr lang="ru-RU" altLang="ru-RU" sz="14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% от объема расходов)</a:t>
            </a:r>
            <a:endParaRPr lang="ru-RU" altLang="ru-RU" sz="1400" b="1" i="1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2737698" y="414251"/>
            <a:ext cx="653505" cy="247540"/>
          </a:xfrm>
          <a:prstGeom prst="rect">
            <a:avLst/>
          </a:prstGeom>
          <a:solidFill>
            <a:srgbClr val="0C62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2023</a:t>
            </a:r>
            <a:endParaRPr lang="ru-RU" b="1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9448357" y="393568"/>
            <a:ext cx="653505" cy="247540"/>
          </a:xfrm>
          <a:prstGeom prst="rect">
            <a:avLst/>
          </a:prstGeom>
          <a:solidFill>
            <a:srgbClr val="0C62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2024</a:t>
            </a:r>
            <a:endParaRPr lang="ru-RU" b="1" dirty="0"/>
          </a:p>
        </p:txBody>
      </p:sp>
      <p:sp>
        <p:nvSpPr>
          <p:cNvPr id="78" name="TextBox 77"/>
          <p:cNvSpPr txBox="1"/>
          <p:nvPr/>
        </p:nvSpPr>
        <p:spPr>
          <a:xfrm>
            <a:off x="15567" y="6107778"/>
            <a:ext cx="63404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marL="180975" indent="-180975"/>
            <a:r>
              <a:rPr lang="ru-RU" sz="1400" b="1" dirty="0" smtClean="0"/>
              <a:t>Обеспечение жильем отдельных категорий граждан </a:t>
            </a:r>
          </a:p>
          <a:p>
            <a:pPr marL="0" indent="0">
              <a:buNone/>
            </a:pPr>
            <a:r>
              <a:rPr lang="ru-RU" sz="1100" i="1" dirty="0" smtClean="0"/>
              <a:t>(предоставление жилья инвалидам по решению суда, расселение аварийного дома </a:t>
            </a:r>
          </a:p>
          <a:p>
            <a:pPr marL="0" indent="0">
              <a:buNone/>
            </a:pPr>
            <a:r>
              <a:rPr lang="ru-RU" sz="1100" i="1" dirty="0" smtClean="0"/>
              <a:t>по адресу:  ул. 9 м-н, д.16, выплаты выкупной стоимости переселяемым гражданам)</a:t>
            </a:r>
            <a:endParaRPr lang="ru-RU" sz="1000" i="1" dirty="0" smtClean="0">
              <a:solidFill>
                <a:srgbClr val="C00000"/>
              </a:solidFill>
            </a:endParaRPr>
          </a:p>
        </p:txBody>
      </p:sp>
      <p:grpSp>
        <p:nvGrpSpPr>
          <p:cNvPr id="84" name="Группа 83"/>
          <p:cNvGrpSpPr/>
          <p:nvPr/>
        </p:nvGrpSpPr>
        <p:grpSpPr>
          <a:xfrm>
            <a:off x="7261439" y="5782735"/>
            <a:ext cx="1189073" cy="259986"/>
            <a:chOff x="7027211" y="2746002"/>
            <a:chExt cx="1724507" cy="241815"/>
          </a:xfrm>
        </p:grpSpPr>
        <p:sp>
          <p:nvSpPr>
            <p:cNvPr id="85" name="Прямоугольник 84"/>
            <p:cNvSpPr/>
            <p:nvPr/>
          </p:nvSpPr>
          <p:spPr>
            <a:xfrm>
              <a:off x="7990356" y="2746002"/>
              <a:ext cx="761362" cy="241815"/>
            </a:xfrm>
            <a:prstGeom prst="rect">
              <a:avLst/>
            </a:prstGeom>
            <a:solidFill>
              <a:srgbClr val="0C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7027211" y="2746002"/>
              <a:ext cx="1585523" cy="241815"/>
            </a:xfrm>
            <a:prstGeom prst="rect">
              <a:avLst/>
            </a:prstGeom>
            <a:solidFill>
              <a:srgbClr val="FFD9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370568"/>
              </p:ext>
            </p:extLst>
          </p:nvPr>
        </p:nvGraphicFramePr>
        <p:xfrm>
          <a:off x="11093344" y="2787684"/>
          <a:ext cx="918863" cy="3782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863">
                  <a:extLst>
                    <a:ext uri="{9D8B030D-6E8A-4147-A177-3AD203B41FA5}">
                      <a16:colId xmlns:a16="http://schemas.microsoft.com/office/drawing/2014/main" val="2999601211"/>
                    </a:ext>
                  </a:extLst>
                </a:gridCol>
              </a:tblGrid>
              <a:tr h="47281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1 837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362942"/>
                  </a:ext>
                </a:extLst>
              </a:tr>
              <a:tr h="47281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1 270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126965"/>
                  </a:ext>
                </a:extLst>
              </a:tr>
              <a:tr h="47281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1 107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234324"/>
                  </a:ext>
                </a:extLst>
              </a:tr>
              <a:tr h="47281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384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020426"/>
                  </a:ext>
                </a:extLst>
              </a:tr>
              <a:tr h="472813">
                <a:tc>
                  <a:txBody>
                    <a:bodyPr/>
                    <a:lstStyle/>
                    <a:p>
                      <a:pPr algn="ctr"/>
                      <a:endParaRPr lang="ru-RU" sz="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350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429594"/>
                  </a:ext>
                </a:extLst>
              </a:tr>
              <a:tr h="472813">
                <a:tc>
                  <a:txBody>
                    <a:bodyPr/>
                    <a:lstStyle/>
                    <a:p>
                      <a:pPr algn="ctr"/>
                      <a:endParaRPr lang="ru-RU" sz="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148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508863"/>
                  </a:ext>
                </a:extLst>
              </a:tr>
              <a:tr h="472813">
                <a:tc>
                  <a:txBody>
                    <a:bodyPr/>
                    <a:lstStyle/>
                    <a:p>
                      <a:pPr algn="ctr"/>
                      <a:endParaRPr lang="ru-RU" sz="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125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834249"/>
                  </a:ext>
                </a:extLst>
              </a:tr>
              <a:tr h="472813">
                <a:tc>
                  <a:txBody>
                    <a:bodyPr/>
                    <a:lstStyle/>
                    <a:p>
                      <a:pPr algn="ctr"/>
                      <a:endParaRPr lang="ru-RU" sz="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111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670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14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432462" y="118496"/>
            <a:ext cx="10003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РАСХОДЫ БЮДЖЕТА ГОРОДА ЛИПЕЦКА В РАМКАХ МУНИЦИПАЛЬНЫХ ПРОГРАММ В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2024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9715792"/>
              </p:ext>
            </p:extLst>
          </p:nvPr>
        </p:nvGraphicFramePr>
        <p:xfrm>
          <a:off x="134126" y="795604"/>
          <a:ext cx="11923746" cy="5445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873">
                  <a:extLst>
                    <a:ext uri="{9D8B030D-6E8A-4147-A177-3AD203B41FA5}">
                      <a16:colId xmlns:a16="http://schemas.microsoft.com/office/drawing/2014/main" val="3523685029"/>
                    </a:ext>
                  </a:extLst>
                </a:gridCol>
                <a:gridCol w="9756000">
                  <a:extLst>
                    <a:ext uri="{9D8B030D-6E8A-4147-A177-3AD203B41FA5}">
                      <a16:colId xmlns:a16="http://schemas.microsoft.com/office/drawing/2014/main" val="2312234313"/>
                    </a:ext>
                  </a:extLst>
                </a:gridCol>
                <a:gridCol w="255873">
                  <a:extLst>
                    <a:ext uri="{9D8B030D-6E8A-4147-A177-3AD203B41FA5}">
                      <a16:colId xmlns:a16="http://schemas.microsoft.com/office/drawing/2014/main" val="2059456081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1209060921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Всего в рамках муниципальных программ, </a:t>
                      </a:r>
                      <a:r>
                        <a:rPr lang="ru-RU" sz="16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 них: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26</a:t>
                      </a:r>
                      <a:r>
                        <a:rPr lang="ru-RU" sz="2000" b="1" i="0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999</a:t>
                      </a:r>
                      <a:endParaRPr lang="ru-RU" sz="2000" b="1" i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35959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842218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ru-RU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400" b="1" u="none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«Липецк – мы вместе!», </a:t>
                      </a:r>
                      <a:r>
                        <a:rPr lang="ru-RU" sz="1200" b="1" u="none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 них:</a:t>
                      </a:r>
                    </a:p>
                    <a:p>
                      <a:pPr marL="285750" marR="0" lvl="0" indent="-206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1" u="none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выплаты военнослужащим</a:t>
                      </a:r>
                      <a:r>
                        <a:rPr lang="ru-RU" sz="1200" i="1" kern="120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, проходящим </a:t>
                      </a:r>
                      <a:r>
                        <a:rPr lang="ru-RU" sz="12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военную</a:t>
                      </a:r>
                      <a:r>
                        <a:rPr lang="ru-RU" sz="120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службу по контракту в </a:t>
                      </a:r>
                      <a:r>
                        <a:rPr lang="ru-RU" sz="1200" i="1" kern="1200" baseline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Армии России; </a:t>
                      </a:r>
                      <a:r>
                        <a:rPr lang="ru-RU" sz="120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помощь семьям участников СВО</a:t>
                      </a:r>
                      <a:endParaRPr lang="ru-RU" sz="1200" i="1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285750" marR="0" lvl="0" indent="-19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субсидии социально-ориентированным НКО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248</a:t>
                      </a:r>
                    </a:p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200 </a:t>
                      </a:r>
                    </a:p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778973"/>
                  </a:ext>
                </a:extLst>
              </a:tr>
              <a:tr h="748282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400" b="1" u="none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«Развитие экономического потенциала города Липецка», </a:t>
                      </a:r>
                      <a:r>
                        <a:rPr lang="ru-RU" sz="1400" b="1" u="none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</a:p>
                    <a:p>
                      <a:pPr marL="285750" marR="0" lvl="0" indent="-19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содержание МБУ «Технопарк-Липецк»</a:t>
                      </a:r>
                      <a:endParaRPr lang="ru-RU" sz="1200" i="1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Yu Gothic UI" panose="020B0500000000000000" pitchFamily="34" charset="-128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144</a:t>
                      </a:r>
                    </a:p>
                    <a:p>
                      <a:pPr algn="ctr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606338"/>
                  </a:ext>
                </a:extLst>
              </a:tr>
              <a:tr h="1166338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5113" indent="-265113">
                        <a:buFont typeface="Wingdings" panose="05000000000000000000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«Защита населения и территории города Липецка от чрезвычайных ситуаций природного и техногенного характера, обеспечение безопасного проживания граждан»</a:t>
                      </a:r>
                    </a:p>
                    <a:p>
                      <a:pPr marL="265113" indent="0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организация работы АПК «Безопасный город»</a:t>
                      </a:r>
                    </a:p>
                    <a:p>
                      <a:pPr marL="265113" indent="0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ремонт защитных сооружений гражданской</a:t>
                      </a:r>
                      <a:r>
                        <a:rPr lang="ru-RU" sz="1200" b="0" i="1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обороны</a:t>
                      </a:r>
                    </a:p>
                    <a:p>
                      <a:pPr marL="265113" indent="0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0" i="1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устройство точек муниципальной автоматизированной системы централизованного оповещения населения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120</a:t>
                      </a:r>
                    </a:p>
                    <a:p>
                      <a:pPr algn="ctr"/>
                      <a:endParaRPr lang="ru-RU" sz="1200" b="0" i="1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31</a:t>
                      </a:r>
                    </a:p>
                    <a:p>
                      <a:pPr algn="ctr"/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31</a:t>
                      </a:r>
                    </a:p>
                    <a:p>
                      <a:pPr algn="ctr"/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17</a:t>
                      </a:r>
                      <a:endParaRPr lang="ru-RU" sz="12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1608669"/>
                  </a:ext>
                </a:extLst>
              </a:tr>
              <a:tr h="722376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«Профилактика терроризма и экстремистской деятельности</a:t>
                      </a:r>
                      <a:r>
                        <a:rPr lang="ru-RU" sz="1400" b="1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на территории города Липецка»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200" b="0" i="1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(обеспечение физической охраной учреждений образования и физической культуры)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208</a:t>
                      </a:r>
                      <a:endParaRPr lang="ru-RU" sz="14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995375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«Управление муниципальными финансами и муниципальным долгом города Липецка»</a:t>
                      </a:r>
                      <a:endParaRPr lang="ru-RU" sz="1400" b="1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125</a:t>
                      </a:r>
                      <a:endParaRPr lang="ru-RU" sz="14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9538106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муниципальной службы в городе Липецке»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119</a:t>
                      </a:r>
                      <a:endParaRPr lang="ru-RU" sz="14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6248958"/>
                  </a:ext>
                </a:extLst>
              </a:tr>
            </a:tbl>
          </a:graphicData>
        </a:graphic>
      </p:graphicFrame>
      <p:sp>
        <p:nvSpPr>
          <p:cNvPr id="11" name="TextBox 22"/>
          <p:cNvSpPr txBox="1"/>
          <p:nvPr/>
        </p:nvSpPr>
        <p:spPr>
          <a:xfrm>
            <a:off x="10949876" y="457050"/>
            <a:ext cx="1107996" cy="2966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28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  <a:endParaRPr kumimoji="0" lang="ru-RU" sz="1328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56320" y="6581001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16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21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817462" y="714619"/>
            <a:ext cx="114374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млн. рублей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447408" y="837854"/>
            <a:ext cx="10098587" cy="3306426"/>
            <a:chOff x="1613574" y="1129490"/>
            <a:chExt cx="9245247" cy="2511827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613574" y="1129490"/>
              <a:ext cx="9245247" cy="2511827"/>
              <a:chOff x="1613574" y="1316069"/>
              <a:chExt cx="9245247" cy="2511827"/>
            </a:xfrm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066300" y="1653600"/>
                <a:ext cx="7972038" cy="47401"/>
              </a:xfrm>
              <a:prstGeom prst="line">
                <a:avLst/>
              </a:prstGeom>
              <a:noFill/>
              <a:ln w="15875" cap="flat" cmpd="sng" algn="ctr">
                <a:solidFill>
                  <a:srgbClr val="C00000"/>
                </a:solidFill>
                <a:prstDash val="dash"/>
                <a:miter lim="800000"/>
                <a:headEnd type="none" w="med" len="med"/>
                <a:tailEnd type="arrow" w="med" len="med"/>
              </a:ln>
              <a:effectLst/>
            </p:spPr>
          </p:cxnSp>
          <p:grpSp>
            <p:nvGrpSpPr>
              <p:cNvPr id="1036" name="Группа 1035"/>
              <p:cNvGrpSpPr/>
              <p:nvPr/>
            </p:nvGrpSpPr>
            <p:grpSpPr>
              <a:xfrm>
                <a:off x="1613574" y="1316069"/>
                <a:ext cx="9245247" cy="2511827"/>
                <a:chOff x="82647" y="690646"/>
                <a:chExt cx="9245247" cy="2511827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>
                  <a:off x="5190410" y="690646"/>
                  <a:ext cx="4137484" cy="45698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4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rPr>
                    <a:t>средний уровень долговой устойчивости по БК РФ</a:t>
                  </a:r>
                </a:p>
              </p:txBody>
            </p:sp>
            <p:grpSp>
              <p:nvGrpSpPr>
                <p:cNvPr id="13" name="Группа 12"/>
                <p:cNvGrpSpPr/>
                <p:nvPr/>
              </p:nvGrpSpPr>
              <p:grpSpPr>
                <a:xfrm>
                  <a:off x="416364" y="1153939"/>
                  <a:ext cx="8244301" cy="2048534"/>
                  <a:chOff x="790510" y="-131746"/>
                  <a:chExt cx="7920880" cy="2706356"/>
                </a:xfrm>
              </p:grpSpPr>
              <p:graphicFrame>
                <p:nvGraphicFramePr>
                  <p:cNvPr id="2" name="Диаграмма 1"/>
                  <p:cNvGraphicFramePr/>
                  <p:nvPr>
                    <p:extLst/>
                  </p:nvPr>
                </p:nvGraphicFramePr>
                <p:xfrm>
                  <a:off x="790510" y="-131746"/>
                  <a:ext cx="7920880" cy="2706356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  <p:sp>
                <p:nvSpPr>
                  <p:cNvPr id="3" name="Прямоугольник 2"/>
                  <p:cNvSpPr/>
                  <p:nvPr/>
                </p:nvSpPr>
                <p:spPr>
                  <a:xfrm>
                    <a:off x="1472739" y="269068"/>
                    <a:ext cx="72008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65 </a:t>
                    </a:r>
                    <a:r>
                      <a: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p:txBody>
              </p:sp>
              <p:sp>
                <p:nvSpPr>
                  <p:cNvPr id="4" name="Прямоугольник 3"/>
                  <p:cNvSpPr/>
                  <p:nvPr/>
                </p:nvSpPr>
                <p:spPr>
                  <a:xfrm>
                    <a:off x="2615810" y="299020"/>
                    <a:ext cx="72008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58 </a:t>
                    </a:r>
                    <a:r>
                      <a: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p:txBody>
              </p:sp>
              <p:sp>
                <p:nvSpPr>
                  <p:cNvPr id="5" name="Прямоугольник 4"/>
                  <p:cNvSpPr/>
                  <p:nvPr/>
                </p:nvSpPr>
                <p:spPr>
                  <a:xfrm>
                    <a:off x="3815582" y="390950"/>
                    <a:ext cx="72008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53 </a:t>
                    </a:r>
                    <a:r>
                      <a: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p:txBody>
              </p:sp>
              <p:sp>
                <p:nvSpPr>
                  <p:cNvPr id="6" name="Прямоугольник 5"/>
                  <p:cNvSpPr/>
                  <p:nvPr/>
                </p:nvSpPr>
                <p:spPr>
                  <a:xfrm>
                    <a:off x="5109015" y="673091"/>
                    <a:ext cx="72008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45 </a:t>
                    </a:r>
                    <a:r>
                      <a: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p:txBody>
              </p:sp>
            </p:grpSp>
            <p:grpSp>
              <p:nvGrpSpPr>
                <p:cNvPr id="38" name="Группа 37"/>
                <p:cNvGrpSpPr/>
                <p:nvPr/>
              </p:nvGrpSpPr>
              <p:grpSpPr>
                <a:xfrm>
                  <a:off x="1097809" y="2879352"/>
                  <a:ext cx="4267088" cy="240630"/>
                  <a:chOff x="1054208" y="3117406"/>
                  <a:chExt cx="4285403" cy="278161"/>
                </a:xfrm>
              </p:grpSpPr>
              <p:sp>
                <p:nvSpPr>
                  <p:cNvPr id="34" name="Прямоугольник 33"/>
                  <p:cNvSpPr/>
                  <p:nvPr/>
                </p:nvSpPr>
                <p:spPr>
                  <a:xfrm>
                    <a:off x="1054208" y="3125368"/>
                    <a:ext cx="576064" cy="25202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2020</a:t>
                    </a:r>
                  </a:p>
                </p:txBody>
              </p:sp>
              <p:sp>
                <p:nvSpPr>
                  <p:cNvPr id="35" name="Прямоугольник 34"/>
                  <p:cNvSpPr/>
                  <p:nvPr/>
                </p:nvSpPr>
                <p:spPr>
                  <a:xfrm>
                    <a:off x="2123534" y="3117406"/>
                    <a:ext cx="576064" cy="25202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2021</a:t>
                    </a:r>
                    <a:endParaRPr kumimoji="0" lang="ru-RU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6" name="Прямоугольник 35"/>
                  <p:cNvSpPr/>
                  <p:nvPr/>
                </p:nvSpPr>
                <p:spPr>
                  <a:xfrm>
                    <a:off x="3421310" y="3143539"/>
                    <a:ext cx="576064" cy="25202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60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2022</a:t>
                    </a:r>
                  </a:p>
                </p:txBody>
              </p:sp>
              <p:sp>
                <p:nvSpPr>
                  <p:cNvPr id="37" name="Прямоугольник 36"/>
                  <p:cNvSpPr/>
                  <p:nvPr/>
                </p:nvSpPr>
                <p:spPr>
                  <a:xfrm>
                    <a:off x="4763547" y="3137537"/>
                    <a:ext cx="576064" cy="25202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/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2023</a:t>
                    </a:r>
                  </a:p>
                </p:txBody>
              </p:sp>
            </p:grpSp>
            <p:cxnSp>
              <p:nvCxnSpPr>
                <p:cNvPr id="1032" name="Прямая соединительная линия 1031"/>
                <p:cNvCxnSpPr/>
                <p:nvPr/>
              </p:nvCxnSpPr>
              <p:spPr>
                <a:xfrm flipV="1">
                  <a:off x="535373" y="1028177"/>
                  <a:ext cx="0" cy="2054279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Прямоугольник 74"/>
                <p:cNvSpPr/>
                <p:nvPr/>
              </p:nvSpPr>
              <p:spPr>
                <a:xfrm>
                  <a:off x="82647" y="839596"/>
                  <a:ext cx="1143744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/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85%</a:t>
                  </a:r>
                </a:p>
              </p:txBody>
            </p:sp>
          </p:grpSp>
        </p:grpSp>
        <p:sp>
          <p:nvSpPr>
            <p:cNvPr id="29" name="Прямоугольник 28"/>
            <p:cNvSpPr/>
            <p:nvPr/>
          </p:nvSpPr>
          <p:spPr>
            <a:xfrm>
              <a:off x="9021881" y="2339926"/>
              <a:ext cx="18473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9021881" y="3152943"/>
              <a:ext cx="18473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4301516" y="453828"/>
            <a:ext cx="3507454" cy="43367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1200" cap="none" spc="0" normalizeH="0" baseline="0" noProof="0" dirty="0" smtClean="0">
                <a:ln>
                  <a:noFill/>
                </a:ln>
                <a:solidFill>
                  <a:srgbClr val="0C626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ОБЪЕМ МУНИЦИПАЛЬНОГО ДОЛГА</a:t>
            </a: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06446" y="104639"/>
            <a:ext cx="9905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Объем и структура муниципального долга города Липецка</a:t>
            </a:r>
          </a:p>
        </p:txBody>
      </p:sp>
      <p:grpSp>
        <p:nvGrpSpPr>
          <p:cNvPr id="77" name="Группа 76"/>
          <p:cNvGrpSpPr/>
          <p:nvPr/>
        </p:nvGrpSpPr>
        <p:grpSpPr>
          <a:xfrm>
            <a:off x="10076390" y="2630036"/>
            <a:ext cx="3591423" cy="756094"/>
            <a:chOff x="4088635" y="5883076"/>
            <a:chExt cx="2485437" cy="842302"/>
          </a:xfrm>
        </p:grpSpPr>
        <p:grpSp>
          <p:nvGrpSpPr>
            <p:cNvPr id="78" name="Группа 77"/>
            <p:cNvGrpSpPr/>
            <p:nvPr/>
          </p:nvGrpSpPr>
          <p:grpSpPr>
            <a:xfrm>
              <a:off x="4088635" y="6262505"/>
              <a:ext cx="2485437" cy="462873"/>
              <a:chOff x="8778090" y="1203376"/>
              <a:chExt cx="2463048" cy="487796"/>
            </a:xfrm>
          </p:grpSpPr>
          <p:sp>
            <p:nvSpPr>
              <p:cNvPr id="82" name="TextBox 81"/>
              <p:cNvSpPr txBox="1"/>
              <p:nvPr/>
            </p:nvSpPr>
            <p:spPr>
              <a:xfrm>
                <a:off x="8935935" y="1203376"/>
                <a:ext cx="2305203" cy="487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05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Кредиты, полученные в </a:t>
                </a:r>
                <a:endParaRPr lang="ru-RU" sz="1050" dirty="0" smtClean="0">
                  <a:solidFill>
                    <a:prstClr val="black"/>
                  </a:solidFill>
                  <a:cs typeface="Times New Roman" panose="02020603050405020304" pitchFamily="18" charset="0"/>
                </a:endParaRPr>
              </a:p>
              <a:p>
                <a:r>
                  <a:rPr lang="ru-RU" sz="1050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кредитных </a:t>
                </a:r>
                <a:r>
                  <a:rPr lang="ru-RU" sz="1050" dirty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организациях</a:t>
                </a:r>
              </a:p>
            </p:txBody>
          </p:sp>
          <p:sp>
            <p:nvSpPr>
              <p:cNvPr id="83" name="Прямоугольник 82"/>
              <p:cNvSpPr/>
              <p:nvPr/>
            </p:nvSpPr>
            <p:spPr>
              <a:xfrm>
                <a:off x="8778090" y="1239815"/>
                <a:ext cx="157846" cy="178737"/>
              </a:xfrm>
              <a:prstGeom prst="rect">
                <a:avLst/>
              </a:prstGeom>
              <a:solidFill>
                <a:srgbClr val="0A5052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18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9" name="Группа 78"/>
            <p:cNvGrpSpPr/>
            <p:nvPr/>
          </p:nvGrpSpPr>
          <p:grpSpPr>
            <a:xfrm>
              <a:off x="4088635" y="5883076"/>
              <a:ext cx="2028173" cy="282867"/>
              <a:chOff x="6414258" y="6189709"/>
              <a:chExt cx="2028173" cy="282867"/>
            </a:xfrm>
          </p:grpSpPr>
          <p:sp>
            <p:nvSpPr>
              <p:cNvPr id="80" name="Прямоугольник 79"/>
              <p:cNvSpPr/>
              <p:nvPr/>
            </p:nvSpPr>
            <p:spPr>
              <a:xfrm>
                <a:off x="6414258" y="6226267"/>
                <a:ext cx="159279" cy="194584"/>
              </a:xfrm>
              <a:prstGeom prst="rect">
                <a:avLst/>
              </a:prstGeom>
              <a:solidFill>
                <a:srgbClr val="F8CBAD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708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6585200" y="6189709"/>
                <a:ext cx="1857231" cy="282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050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Бюджетные кредиты</a:t>
                </a:r>
                <a:endParaRPr lang="ru-RU" sz="1050" dirty="0">
                  <a:solidFill>
                    <a:prstClr val="black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5" name="Группа 24"/>
          <p:cNvGrpSpPr/>
          <p:nvPr/>
        </p:nvGrpSpPr>
        <p:grpSpPr>
          <a:xfrm>
            <a:off x="1010887" y="2501377"/>
            <a:ext cx="8569927" cy="1320748"/>
            <a:chOff x="2061398" y="2798891"/>
            <a:chExt cx="8569927" cy="1320748"/>
          </a:xfrm>
        </p:grpSpPr>
        <p:sp>
          <p:nvSpPr>
            <p:cNvPr id="65" name="Прямоугольник 64"/>
            <p:cNvSpPr/>
            <p:nvPr/>
          </p:nvSpPr>
          <p:spPr>
            <a:xfrm>
              <a:off x="6679212" y="3120608"/>
              <a:ext cx="456585" cy="958173"/>
            </a:xfrm>
            <a:prstGeom prst="rect">
              <a:avLst/>
            </a:prstGeom>
            <a:solidFill>
              <a:srgbClr val="F8CB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/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5255007" y="3204072"/>
              <a:ext cx="455967" cy="915567"/>
            </a:xfrm>
            <a:prstGeom prst="rect">
              <a:avLst/>
            </a:prstGeom>
            <a:solidFill>
              <a:srgbClr val="0C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253518" y="2914614"/>
              <a:ext cx="457456" cy="773332"/>
            </a:xfrm>
            <a:prstGeom prst="rect">
              <a:avLst/>
            </a:prstGeom>
            <a:solidFill>
              <a:srgbClr val="F8CB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201017" y="3167126"/>
              <a:ext cx="813108" cy="2691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2 467</a:t>
              </a:r>
              <a:endPara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242439" y="3723696"/>
              <a:ext cx="813108" cy="38430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300</a:t>
              </a:r>
              <a:endPara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2061398" y="2798891"/>
              <a:ext cx="8569927" cy="1287738"/>
              <a:chOff x="2061398" y="2798891"/>
              <a:chExt cx="8569927" cy="1287738"/>
            </a:xfrm>
          </p:grpSpPr>
          <p:sp>
            <p:nvSpPr>
              <p:cNvPr id="23" name="Прямоугольник 22"/>
              <p:cNvSpPr/>
              <p:nvPr/>
            </p:nvSpPr>
            <p:spPr>
              <a:xfrm>
                <a:off x="2703430" y="3049341"/>
                <a:ext cx="503981" cy="1037288"/>
              </a:xfrm>
              <a:prstGeom prst="rect">
                <a:avLst/>
              </a:prstGeom>
              <a:solidFill>
                <a:srgbClr val="0C62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0"/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2703430" y="2798891"/>
                <a:ext cx="503982" cy="355880"/>
              </a:xfrm>
              <a:prstGeom prst="rect">
                <a:avLst/>
              </a:prstGeom>
              <a:solidFill>
                <a:srgbClr val="F8CB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000"/>
              </a:p>
            </p:txBody>
          </p:sp>
          <p:sp>
            <p:nvSpPr>
              <p:cNvPr id="69" name="Прямоугольник 68"/>
              <p:cNvSpPr/>
              <p:nvPr/>
            </p:nvSpPr>
            <p:spPr>
              <a:xfrm>
                <a:off x="2660796" y="3418787"/>
                <a:ext cx="813108" cy="26915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2 700</a:t>
                </a:r>
                <a:endParaRPr kumimoji="0" lang="ru-RU" sz="1400" b="0" i="1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4" name="Прямая соединительная линия 83"/>
              <p:cNvCxnSpPr/>
              <p:nvPr/>
            </p:nvCxnSpPr>
            <p:spPr>
              <a:xfrm>
                <a:off x="2061398" y="2798891"/>
                <a:ext cx="8569927" cy="457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Прямоугольник 67"/>
              <p:cNvSpPr/>
              <p:nvPr/>
            </p:nvSpPr>
            <p:spPr>
              <a:xfrm>
                <a:off x="2720808" y="2845218"/>
                <a:ext cx="813108" cy="26915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4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127</a:t>
                </a:r>
                <a:endParaRPr kumimoji="0" lang="ru-RU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87" name="Прямоугольник 86"/>
          <p:cNvSpPr/>
          <p:nvPr/>
        </p:nvSpPr>
        <p:spPr>
          <a:xfrm>
            <a:off x="6856600" y="3736770"/>
            <a:ext cx="622297" cy="269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2024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6974435" y="2285316"/>
            <a:ext cx="813108" cy="269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33,5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6918659" y="2903484"/>
            <a:ext cx="488153" cy="888616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56917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17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9242195" y="4195171"/>
            <a:ext cx="622297" cy="269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9330577" y="2768905"/>
            <a:ext cx="813108" cy="269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9236654" y="3429389"/>
            <a:ext cx="813108" cy="269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ru-RU" sz="1400" i="1" dirty="0" smtClean="0">
                <a:solidFill>
                  <a:schemeClr val="bg1"/>
                </a:solidFill>
                <a:latin typeface="Calibri"/>
              </a:rPr>
              <a:t>635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9306833" y="3862695"/>
            <a:ext cx="813108" cy="269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2810498" y="2961720"/>
            <a:ext cx="452679" cy="793568"/>
          </a:xfrm>
          <a:prstGeom prst="rect">
            <a:avLst/>
          </a:prstGeom>
          <a:solidFill>
            <a:srgbClr val="0C62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06" name="Прямоугольник 105"/>
          <p:cNvSpPr/>
          <p:nvPr/>
        </p:nvSpPr>
        <p:spPr>
          <a:xfrm>
            <a:off x="2803660" y="2588683"/>
            <a:ext cx="459517" cy="634579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08" name="Прямоугольник 107"/>
          <p:cNvSpPr/>
          <p:nvPr/>
        </p:nvSpPr>
        <p:spPr>
          <a:xfrm>
            <a:off x="2739354" y="2783773"/>
            <a:ext cx="813108" cy="269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ru-RU" sz="1400" b="0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549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48088" y="3319068"/>
            <a:ext cx="5902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14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1 250</a:t>
            </a:r>
            <a:endParaRPr lang="ru-RU" sz="1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008811" y="4079750"/>
            <a:ext cx="5370370" cy="43367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50" dirty="0" smtClean="0">
                <a:solidFill>
                  <a:srgbClr val="0C626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ОБСЛУЖИВАНИЕ МУНИЦИПАЛЬНОГО ДОЛГА</a:t>
            </a:r>
            <a:endParaRPr kumimoji="0" lang="ru-RU" sz="1350" b="0" i="0" u="none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9" name="Диаграмма 18"/>
          <p:cNvGraphicFramePr/>
          <p:nvPr/>
        </p:nvGraphicFramePr>
        <p:xfrm>
          <a:off x="-68430" y="4442763"/>
          <a:ext cx="10049762" cy="2471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5" name="Прямоугольник 94"/>
          <p:cNvSpPr/>
          <p:nvPr/>
        </p:nvSpPr>
        <p:spPr>
          <a:xfrm>
            <a:off x="1910209" y="4400524"/>
            <a:ext cx="622297" cy="269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197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3394622" y="4748647"/>
            <a:ext cx="622297" cy="269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152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4956451" y="5253032"/>
            <a:ext cx="622297" cy="269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6402132" y="5718076"/>
            <a:ext cx="622297" cy="269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7964922" y="5892810"/>
            <a:ext cx="622297" cy="269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609588"/>
              </p:ext>
            </p:extLst>
          </p:nvPr>
        </p:nvGraphicFramePr>
        <p:xfrm>
          <a:off x="6856600" y="4924195"/>
          <a:ext cx="1682905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2905">
                  <a:extLst>
                    <a:ext uri="{9D8B030D-6E8A-4147-A177-3AD203B41FA5}">
                      <a16:colId xmlns:a16="http://schemas.microsoft.com/office/drawing/2014/main" val="3354010978"/>
                    </a:ext>
                  </a:extLst>
                </a:gridCol>
              </a:tblGrid>
              <a:tr h="3288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1306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556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03276"/>
              </p:ext>
            </p:extLst>
          </p:nvPr>
        </p:nvGraphicFramePr>
        <p:xfrm>
          <a:off x="336000" y="650032"/>
          <a:ext cx="11520000" cy="5816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0000">
                  <a:extLst>
                    <a:ext uri="{9D8B030D-6E8A-4147-A177-3AD203B41FA5}">
                      <a16:colId xmlns:a16="http://schemas.microsoft.com/office/drawing/2014/main" val="19782705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Обеспечение устойчивости и сбалансированности бюджета</a:t>
                      </a:r>
                      <a:endParaRPr lang="ru-RU" sz="14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39569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8869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47675" indent="0"/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Усиление межведомственного взаимодействия с территориальными органами  федеральных органов исполнительной власти, правоохранительными органами по выполнению мероприятий,  направленных на мобилизацию налоговых и неналоговых доходов</a:t>
                      </a:r>
                      <a:endParaRPr lang="ru-RU" sz="140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247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142839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Проведение ежегодной оценки эффективности</a:t>
                      </a:r>
                      <a:r>
                        <a:rPr lang="ru-RU" sz="1400" b="1" kern="1200" baseline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налоговых расходов с последующим формированием предложений по оптимизации неэффективных налоговых льгот</a:t>
                      </a:r>
                      <a:endParaRPr lang="ru-RU" sz="1400" b="1" kern="1200" dirty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56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" b="1" dirty="0" smtClean="0">
                        <a:solidFill>
                          <a:prstClr val="black"/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5498827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Проведение регулярной инвентаризации расходов, обеспечение эффективного использования бюджетных средств исходя из приоритетных направлений деятельности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794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4297384"/>
                  </a:ext>
                </a:extLst>
              </a:tr>
              <a:tr h="518400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Обеспечение эффективного и полного использования средств, привлеченных из вышестоящих бюджетов, в том числе в рамках участия в национальных проектах, достижение показателей результативности, установленных в Соглашениях 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56377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4102842"/>
                  </a:ext>
                </a:extLst>
              </a:tr>
              <a:tr h="518400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2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Сохранение среднего уровня долговой устойчивости 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07283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5939625"/>
                  </a:ext>
                </a:extLst>
              </a:tr>
              <a:tr h="518400">
                <a:tc>
                  <a:txBody>
                    <a:bodyPr/>
                    <a:lstStyle/>
                    <a:p>
                      <a:pPr marL="447675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20" b="1" dirty="0" smtClean="0">
                          <a:solidFill>
                            <a:prstClr val="black"/>
                          </a:solidFill>
                          <a:cs typeface="Times New Roman" panose="02020603050405020304" pitchFamily="18" charset="0"/>
                        </a:rPr>
                        <a:t>Совершенствование механизмов внутреннего финансового контроля и аудита</a:t>
                      </a:r>
                      <a:endParaRPr lang="ru-RU" sz="142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79590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337269"/>
                  </a:ext>
                </a:extLst>
              </a:tr>
              <a:tr h="518400">
                <a:tc>
                  <a:txBody>
                    <a:bodyPr/>
                    <a:lstStyle/>
                    <a:p>
                      <a:pPr marL="447675" indent="0"/>
                      <a:r>
                        <a:rPr lang="ru-RU" sz="142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Расширение механизмов привлечения внебюджетных средств </a:t>
                      </a:r>
                      <a:r>
                        <a:rPr lang="ru-RU" sz="1420" b="0" i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(спонсорской помощи, средств населения, возможностей государственно-частного партнерства)</a:t>
                      </a:r>
                      <a:r>
                        <a:rPr lang="ru-RU" sz="142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на реализацию полномочий муниципалитета</a:t>
                      </a:r>
                      <a:endParaRPr lang="ru-RU" sz="142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96844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525795"/>
                  </a:ext>
                </a:extLst>
              </a:tr>
              <a:tr h="518400">
                <a:tc>
                  <a:txBody>
                    <a:bodyPr/>
                    <a:lstStyle/>
                    <a:p>
                      <a:pPr marL="447675" indent="0"/>
                      <a:r>
                        <a:rPr lang="ru-RU" sz="142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Усиление роли</a:t>
                      </a:r>
                      <a:r>
                        <a:rPr lang="ru-RU" sz="1420" b="1" kern="1200" baseline="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общественного мнения при принятии бюджетных решений</a:t>
                      </a:r>
                      <a:endParaRPr lang="ru-RU" sz="142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671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77536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449512" y="175206"/>
            <a:ext cx="70880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000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Основные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задачи бюджетной политики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на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2025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1111" y="617608"/>
            <a:ext cx="540000" cy="5076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81111" y="1251474"/>
            <a:ext cx="540000" cy="507082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81111" y="1830611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81111" y="2515688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81111" y="3135389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81111" y="3757550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81111" y="4392376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81111" y="5130312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81111" y="5794972"/>
            <a:ext cx="540000" cy="540000"/>
          </a:xfrm>
          <a:prstGeom prst="ellipse">
            <a:avLst/>
          </a:prstGeom>
          <a:solidFill>
            <a:srgbClr val="0C626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Segoe UI" panose="020B0502040204020203" pitchFamily="34" charset="0"/>
                <a:cs typeface="Segoe UI" panose="020B0502040204020203" pitchFamily="34" charset="0"/>
                <a:sym typeface="Wingdings" panose="05000000000000000000" pitchFamily="2" charset="2"/>
              </a:rPr>
              <a:t>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8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82183" y="352442"/>
            <a:ext cx="8434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1800" dirty="0"/>
              <a:t>Исполнение бюджета города Липецка за </a:t>
            </a:r>
            <a:r>
              <a:rPr lang="ru-RU" sz="1800" dirty="0" smtClean="0"/>
              <a:t>2024 </a:t>
            </a:r>
            <a:r>
              <a:rPr lang="ru-RU" sz="1800" dirty="0"/>
              <a:t>год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323474"/>
              </p:ext>
            </p:extLst>
          </p:nvPr>
        </p:nvGraphicFramePr>
        <p:xfrm>
          <a:off x="919391" y="1909843"/>
          <a:ext cx="10360070" cy="316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485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25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8000">
                <a:tc>
                  <a:txBody>
                    <a:bodyPr/>
                    <a:lstStyle/>
                    <a:p>
                      <a:pPr algn="l"/>
                      <a:r>
                        <a:rPr lang="ru-RU" sz="5100" b="1" kern="1200" cap="all" baseline="0" dirty="0" smtClean="0">
                          <a:ln>
                            <a:solidFill>
                              <a:schemeClr val="accent5">
                                <a:lumMod val="75000"/>
                              </a:schemeClr>
                            </a:solidFill>
                          </a:ln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Доходы</a:t>
                      </a:r>
                    </a:p>
                  </a:txBody>
                  <a:tcPr marL="76872" marR="76872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4700" b="1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4700" b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30 423 691 787,96</a:t>
                      </a:r>
                    </a:p>
                  </a:txBody>
                  <a:tcPr marL="76872" marR="76872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6000">
                <a:tc>
                  <a:txBody>
                    <a:bodyPr/>
                    <a:lstStyle/>
                    <a:p>
                      <a:pPr algn="l"/>
                      <a:r>
                        <a:rPr lang="ru-RU" sz="5100" b="1" kern="1200" cap="all" baseline="0" dirty="0" smtClean="0">
                          <a:ln>
                            <a:solidFill>
                              <a:schemeClr val="accent5">
                                <a:lumMod val="75000"/>
                              </a:schemeClr>
                            </a:solidFill>
                          </a:ln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Расходы</a:t>
                      </a:r>
                    </a:p>
                  </a:txBody>
                  <a:tcPr marL="76872" marR="76872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47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47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27 533 526 603,77</a:t>
                      </a:r>
                      <a:endParaRPr lang="ru-RU" sz="47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algn="l"/>
                      <a:r>
                        <a:rPr lang="ru-RU" sz="5100" b="1" kern="1200" cap="all" baseline="0" dirty="0" smtClean="0">
                          <a:ln>
                            <a:solidFill>
                              <a:schemeClr val="accent5">
                                <a:lumMod val="75000"/>
                              </a:schemeClr>
                            </a:solidFill>
                          </a:ln>
                          <a:solidFill>
                            <a:srgbClr val="11707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профицит</a:t>
                      </a:r>
                    </a:p>
                  </a:txBody>
                  <a:tcPr marL="76872" marR="76872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4700" b="1" i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4700" b="1" i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2 890 165 184,19</a:t>
                      </a:r>
                      <a:endParaRPr lang="ru-RU" sz="4700" b="1" i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22"/>
          <p:cNvSpPr txBox="1"/>
          <p:nvPr/>
        </p:nvSpPr>
        <p:spPr>
          <a:xfrm>
            <a:off x="11133619" y="1140306"/>
            <a:ext cx="827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prstClr val="black"/>
                </a:solidFill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r>
              <a:rPr lang="ru-RU" sz="1600" i="1" dirty="0">
                <a:latin typeface="Segoe UI" panose="020B0502040204020203" pitchFamily="34" charset="0"/>
                <a:cs typeface="Segoe UI" panose="020B0502040204020203" pitchFamily="34" charset="0"/>
              </a:rPr>
              <a:t>рублей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</a:t>
            </a:r>
            <a:endParaRPr lang="ru-RU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95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720693"/>
              </p:ext>
            </p:extLst>
          </p:nvPr>
        </p:nvGraphicFramePr>
        <p:xfrm>
          <a:off x="821414" y="538156"/>
          <a:ext cx="10515599" cy="316155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81528">
                  <a:extLst>
                    <a:ext uri="{9D8B030D-6E8A-4147-A177-3AD203B41FA5}">
                      <a16:colId xmlns:a16="http://schemas.microsoft.com/office/drawing/2014/main" val="2011583248"/>
                    </a:ext>
                  </a:extLst>
                </a:gridCol>
                <a:gridCol w="1581912">
                  <a:extLst>
                    <a:ext uri="{9D8B030D-6E8A-4147-A177-3AD203B41FA5}">
                      <a16:colId xmlns:a16="http://schemas.microsoft.com/office/drawing/2014/main" val="960501423"/>
                    </a:ext>
                  </a:extLst>
                </a:gridCol>
                <a:gridCol w="1856232">
                  <a:extLst>
                    <a:ext uri="{9D8B030D-6E8A-4147-A177-3AD203B41FA5}">
                      <a16:colId xmlns:a16="http://schemas.microsoft.com/office/drawing/2014/main" val="2210621329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119776182"/>
                    </a:ext>
                  </a:extLst>
                </a:gridCol>
                <a:gridCol w="1069848">
                  <a:extLst>
                    <a:ext uri="{9D8B030D-6E8A-4147-A177-3AD203B41FA5}">
                      <a16:colId xmlns:a16="http://schemas.microsoft.com/office/drawing/2014/main" val="3264079517"/>
                    </a:ext>
                  </a:extLst>
                </a:gridCol>
                <a:gridCol w="1554479">
                  <a:extLst>
                    <a:ext uri="{9D8B030D-6E8A-4147-A177-3AD203B41FA5}">
                      <a16:colId xmlns:a16="http://schemas.microsoft.com/office/drawing/2014/main" val="3261443207"/>
                    </a:ext>
                  </a:extLst>
                </a:gridCol>
              </a:tblGrid>
              <a:tr h="292362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Наименование</a:t>
                      </a:r>
                      <a:endParaRPr lang="ru-RU" sz="14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/>
                      <a:r>
                        <a:rPr lang="ru-RU" sz="1400" b="1" i="0" kern="1200" spc="-1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Факт</a:t>
                      </a:r>
                      <a:r>
                        <a:rPr lang="ru-RU" sz="1400" b="1" i="0" kern="1200" spc="-10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2023 года</a:t>
                      </a:r>
                      <a:endParaRPr lang="ru-RU" sz="1400" b="1" i="0" kern="1200" spc="-1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spc="-1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Уточненный</a:t>
                      </a:r>
                    </a:p>
                    <a:p>
                      <a:pPr marL="0" algn="ctr"/>
                      <a:r>
                        <a:rPr lang="ru-RU" sz="1400" b="1" i="0" kern="1200" spc="-1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план 2024 года</a:t>
                      </a:r>
                      <a:endParaRPr lang="ru-RU" sz="1400" b="1" i="0" kern="1200" spc="-1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spc="-1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Исполнено</a:t>
                      </a:r>
                    </a:p>
                  </a:txBody>
                  <a:tcPr marL="76872" marR="76872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kern="1200" spc="-10" dirty="0" smtClean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157210"/>
                  </a:ext>
                </a:extLst>
              </a:tr>
              <a:tr h="500201">
                <a:tc vMerge="1">
                  <a:txBody>
                    <a:bodyPr/>
                    <a:lstStyle/>
                    <a:p>
                      <a:pPr algn="ctr"/>
                      <a:endParaRPr lang="ru-RU" sz="1500" b="0" kern="1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i="0" kern="1200" spc="-10" dirty="0" smtClean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spc="-1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Сумма</a:t>
                      </a:r>
                    </a:p>
                  </a:txBody>
                  <a:tcPr marL="76872" marR="76872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spc="-1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%</a:t>
                      </a:r>
                      <a:endParaRPr lang="ru-RU" sz="1400" b="1" i="0" kern="1200" spc="-1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spc="-1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% роста</a:t>
                      </a:r>
                      <a:r>
                        <a:rPr lang="ru-RU" sz="1400" b="1" i="0" kern="1200" spc="-10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к 2023 году</a:t>
                      </a:r>
                      <a:endParaRPr lang="ru-RU" sz="1400" b="1" i="0" kern="1200" spc="-1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742">
                <a:tc>
                  <a:txBody>
                    <a:bodyPr/>
                    <a:lstStyle/>
                    <a:p>
                      <a:pPr algn="l"/>
                      <a:r>
                        <a:rPr lang="ru-RU" sz="1600" b="1" cap="none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Доходы всего, </a:t>
                      </a:r>
                      <a:r>
                        <a:rPr lang="ru-RU" sz="1200" b="1" i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том числе:</a:t>
                      </a:r>
                      <a:endParaRPr lang="ru-RU" sz="1200" b="1" i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23 992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29 425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30 424</a:t>
                      </a:r>
                    </a:p>
                  </a:txBody>
                  <a:tcPr marL="76872" marR="76872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103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+27 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498126"/>
                  </a:ext>
                </a:extLst>
              </a:tr>
              <a:tr h="482545"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ru-RU" sz="1400" b="1" i="0" kern="1200" spc="-1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–</a:t>
                      </a:r>
                      <a:r>
                        <a:rPr lang="ru-RU" sz="1400" b="1" i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налоговые и неналоговые</a:t>
                      </a:r>
                      <a:endParaRPr lang="ru-RU" sz="1400" b="1" i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7 555</a:t>
                      </a:r>
                      <a:endParaRPr lang="ru-RU" sz="1400" b="1" i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9 064</a:t>
                      </a:r>
                      <a:endParaRPr lang="ru-RU" sz="1400" b="1" i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</a:t>
                      </a:r>
                      <a:r>
                        <a:rPr lang="ru-RU" sz="1400" b="1" i="0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671</a:t>
                      </a:r>
                      <a:endParaRPr lang="ru-RU" sz="1400" b="1" i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118</a:t>
                      </a:r>
                      <a:endParaRPr lang="ru-RU" sz="1400" b="1" i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+41 </a:t>
                      </a:r>
                      <a:endParaRPr lang="ru-RU" sz="1400" b="1" i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769670"/>
                  </a:ext>
                </a:extLst>
              </a:tr>
              <a:tr h="482545"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ru-RU" sz="1400" b="0" kern="1200" spc="-1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–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безвозмездные поступления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16 437</a:t>
                      </a: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20 361</a:t>
                      </a: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19 753</a:t>
                      </a:r>
                      <a:endParaRPr lang="ru-RU" sz="14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97</a:t>
                      </a:r>
                      <a:endParaRPr lang="ru-RU" sz="14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+ 20 </a:t>
                      </a:r>
                      <a:endParaRPr lang="ru-RU" sz="14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139104"/>
                  </a:ext>
                </a:extLst>
              </a:tr>
              <a:tr h="379355">
                <a:tc>
                  <a:txBody>
                    <a:bodyPr/>
                    <a:lstStyle/>
                    <a:p>
                      <a:pPr algn="l"/>
                      <a:r>
                        <a:rPr lang="ru-RU" sz="1600" b="1" cap="none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Расходы всего</a:t>
                      </a:r>
                    </a:p>
                  </a:txBody>
                  <a:tcPr marL="76872" marR="76872" marT="43384" marB="43384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24 206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29 560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27 534</a:t>
                      </a: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93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+ 14 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241449"/>
                  </a:ext>
                </a:extLst>
              </a:tr>
              <a:tr h="533753">
                <a:tc>
                  <a:txBody>
                    <a:bodyPr/>
                    <a:lstStyle/>
                    <a:p>
                      <a:pPr algn="l"/>
                      <a:r>
                        <a:rPr lang="ru-RU" sz="1600" b="1" cap="none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Дефицит(-) Профицит(+)</a:t>
                      </a:r>
                    </a:p>
                  </a:txBody>
                  <a:tcPr marL="76872" marR="76872" marT="43384" marB="43384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-214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- 135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+2 890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25737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1707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443740"/>
                  </a:ext>
                </a:extLst>
              </a:tr>
            </a:tbl>
          </a:graphicData>
        </a:graphic>
      </p:graphicFrame>
      <p:sp>
        <p:nvSpPr>
          <p:cNvPr id="24" name="Текст 2"/>
          <p:cNvSpPr txBox="1">
            <a:spLocks/>
          </p:cNvSpPr>
          <p:nvPr/>
        </p:nvSpPr>
        <p:spPr>
          <a:xfrm>
            <a:off x="1210168" y="115485"/>
            <a:ext cx="10247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ИСПОЛНЕНИЕ БЮДЖЕТА ГОРОДА ЛИПЕЦКА ЗА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2024 ГОД</a:t>
            </a:r>
            <a:endParaRPr kumimoji="0" lang="ru-RU" sz="18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5" name="TextBox 22"/>
          <p:cNvSpPr txBox="1"/>
          <p:nvPr/>
        </p:nvSpPr>
        <p:spPr>
          <a:xfrm>
            <a:off x="10753413" y="272347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740305" y="6581001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1831421" y="4453958"/>
            <a:ext cx="697063" cy="25607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22 295</a:t>
            </a:r>
            <a:endParaRPr lang="ru-RU" sz="1400" b="1" dirty="0"/>
          </a:p>
        </p:txBody>
      </p:sp>
      <p:sp>
        <p:nvSpPr>
          <p:cNvPr id="17" name="TextBox 1"/>
          <p:cNvSpPr txBox="1"/>
          <p:nvPr/>
        </p:nvSpPr>
        <p:spPr>
          <a:xfrm>
            <a:off x="3428843" y="3898476"/>
            <a:ext cx="697063" cy="25607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30 424</a:t>
            </a:r>
            <a:endParaRPr lang="ru-RU" sz="1400" b="1" dirty="0"/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4209232960"/>
              </p:ext>
            </p:extLst>
          </p:nvPr>
        </p:nvGraphicFramePr>
        <p:xfrm>
          <a:off x="985869" y="3766231"/>
          <a:ext cx="3848444" cy="2786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330932" y="6412183"/>
            <a:ext cx="140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b="1" i="1" kern="0" dirty="0" smtClean="0">
                <a:solidFill>
                  <a:prstClr val="black"/>
                </a:solidFill>
                <a:cs typeface="Segoe UI" panose="020B0502040204020203" pitchFamily="34" charset="0"/>
              </a:rPr>
              <a:t>первоначальный план 2024 год </a:t>
            </a:r>
            <a:endParaRPr lang="ru-RU" sz="1200" b="1" i="1" kern="0" dirty="0">
              <a:solidFill>
                <a:prstClr val="black"/>
              </a:solidFill>
              <a:cs typeface="Segoe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32477" y="6367187"/>
            <a:ext cx="1292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b="1" i="1" kern="0" dirty="0">
                <a:solidFill>
                  <a:prstClr val="black"/>
                </a:solidFill>
                <a:cs typeface="Segoe UI" panose="020B0502040204020203" pitchFamily="34" charset="0"/>
              </a:rPr>
              <a:t>ф</a:t>
            </a:r>
            <a:r>
              <a:rPr lang="ru-RU" sz="1200" b="1" i="1" kern="0" dirty="0" smtClean="0">
                <a:solidFill>
                  <a:prstClr val="black"/>
                </a:solidFill>
                <a:cs typeface="Segoe UI" panose="020B0502040204020203" pitchFamily="34" charset="0"/>
              </a:rPr>
              <a:t>акт </a:t>
            </a:r>
          </a:p>
          <a:p>
            <a:pPr algn="ctr">
              <a:defRPr/>
            </a:pPr>
            <a:r>
              <a:rPr lang="ru-RU" sz="1200" b="1" i="1" kern="0" dirty="0" smtClean="0">
                <a:solidFill>
                  <a:prstClr val="black"/>
                </a:solidFill>
                <a:cs typeface="Segoe UI" panose="020B0502040204020203" pitchFamily="34" charset="0"/>
              </a:rPr>
              <a:t>2024 </a:t>
            </a:r>
            <a:r>
              <a:rPr lang="ru-RU" sz="1200" b="1" i="1" kern="0" dirty="0">
                <a:solidFill>
                  <a:prstClr val="black"/>
                </a:solidFill>
                <a:cs typeface="Segoe UI" panose="020B0502040204020203" pitchFamily="34" charset="0"/>
              </a:rPr>
              <a:t>год </a:t>
            </a:r>
          </a:p>
        </p:txBody>
      </p:sp>
      <p:sp>
        <p:nvSpPr>
          <p:cNvPr id="12" name="Прямоугольник 11"/>
          <p:cNvSpPr/>
          <p:nvPr/>
        </p:nvSpPr>
        <p:spPr>
          <a:xfrm rot="20728538">
            <a:off x="2396570" y="5695307"/>
            <a:ext cx="9731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+39</a:t>
            </a:r>
            <a:r>
              <a:rPr lang="ru-RU" sz="14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%</a:t>
            </a:r>
            <a:r>
              <a:rPr lang="en-US" sz="14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  <a:endParaRPr lang="ru-RU" sz="1400" b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2443145" y="5951761"/>
            <a:ext cx="892988" cy="26263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2097595332"/>
              </p:ext>
            </p:extLst>
          </p:nvPr>
        </p:nvGraphicFramePr>
        <p:xfrm>
          <a:off x="6626171" y="3648090"/>
          <a:ext cx="3890484" cy="2913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7068700" y="6391279"/>
            <a:ext cx="140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b="1" i="1" kern="0" dirty="0">
                <a:solidFill>
                  <a:prstClr val="black"/>
                </a:solidFill>
                <a:cs typeface="Segoe UI" panose="020B0502040204020203" pitchFamily="34" charset="0"/>
              </a:rPr>
              <a:t>п</a:t>
            </a:r>
            <a:r>
              <a:rPr lang="ru-RU" sz="1200" b="1" i="1" kern="0" dirty="0" smtClean="0">
                <a:solidFill>
                  <a:prstClr val="black"/>
                </a:solidFill>
                <a:cs typeface="Segoe UI" panose="020B0502040204020203" pitchFamily="34" charset="0"/>
              </a:rPr>
              <a:t>ервоначальный план 2024 год </a:t>
            </a:r>
            <a:endParaRPr lang="ru-RU" sz="1200" b="1" i="1" kern="0" dirty="0">
              <a:solidFill>
                <a:prstClr val="black"/>
              </a:solidFill>
              <a:cs typeface="Segoe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766089" y="6366880"/>
            <a:ext cx="1292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b="1" i="1" kern="0" dirty="0">
                <a:solidFill>
                  <a:prstClr val="black"/>
                </a:solidFill>
                <a:cs typeface="Segoe UI" panose="020B0502040204020203" pitchFamily="34" charset="0"/>
              </a:rPr>
              <a:t>ф</a:t>
            </a:r>
            <a:r>
              <a:rPr lang="ru-RU" sz="1200" b="1" i="1" kern="0" dirty="0" smtClean="0">
                <a:solidFill>
                  <a:prstClr val="black"/>
                </a:solidFill>
                <a:cs typeface="Segoe UI" panose="020B0502040204020203" pitchFamily="34" charset="0"/>
              </a:rPr>
              <a:t>акт </a:t>
            </a:r>
          </a:p>
          <a:p>
            <a:pPr algn="ctr">
              <a:defRPr/>
            </a:pPr>
            <a:r>
              <a:rPr lang="ru-RU" sz="1200" b="1" i="1" kern="0" dirty="0" smtClean="0">
                <a:solidFill>
                  <a:prstClr val="black"/>
                </a:solidFill>
                <a:cs typeface="Segoe UI" panose="020B0502040204020203" pitchFamily="34" charset="0"/>
              </a:rPr>
              <a:t>2024 </a:t>
            </a:r>
            <a:r>
              <a:rPr lang="ru-RU" sz="1200" b="1" i="1" kern="0" dirty="0">
                <a:solidFill>
                  <a:prstClr val="black"/>
                </a:solidFill>
                <a:cs typeface="Segoe UI" panose="020B0502040204020203" pitchFamily="34" charset="0"/>
              </a:rPr>
              <a:t>год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653224" y="3716251"/>
            <a:ext cx="1099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Доходы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194674" y="3691389"/>
            <a:ext cx="1364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Расходы</a:t>
            </a:r>
            <a:endParaRPr lang="ru-RU" dirty="0"/>
          </a:p>
        </p:txBody>
      </p:sp>
      <p:sp>
        <p:nvSpPr>
          <p:cNvPr id="33" name="TextBox 1"/>
          <p:cNvSpPr txBox="1"/>
          <p:nvPr/>
        </p:nvSpPr>
        <p:spPr>
          <a:xfrm>
            <a:off x="7285759" y="4154554"/>
            <a:ext cx="944131" cy="24693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22 401</a:t>
            </a:r>
            <a:endParaRPr kumimoji="0" lang="ru-RU" sz="1400" b="1" u="none" strike="noStrike" kern="0" cap="none" spc="0" normalizeH="0" baseline="0" noProof="0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Times New Roman" pitchFamily="18" charset="0"/>
            </a:endParaRPr>
          </a:p>
        </p:txBody>
      </p:sp>
      <p:sp>
        <p:nvSpPr>
          <p:cNvPr id="34" name="TextBox 1"/>
          <p:cNvSpPr txBox="1"/>
          <p:nvPr/>
        </p:nvSpPr>
        <p:spPr>
          <a:xfrm>
            <a:off x="8970293" y="3754616"/>
            <a:ext cx="944131" cy="24693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27 534</a:t>
            </a:r>
            <a:endParaRPr kumimoji="0" lang="ru-RU" sz="1400" b="1" u="none" strike="noStrike" kern="0" cap="none" spc="0" normalizeH="0" baseline="0" noProof="0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Times New Roman" pitchFamily="18" charset="0"/>
            </a:endParaRPr>
          </a:p>
        </p:txBody>
      </p:sp>
      <p:sp>
        <p:nvSpPr>
          <p:cNvPr id="40" name="TextBox 66"/>
          <p:cNvSpPr txBox="1">
            <a:spLocks noChangeArrowheads="1"/>
          </p:cNvSpPr>
          <p:nvPr/>
        </p:nvSpPr>
        <p:spPr bwMode="auto">
          <a:xfrm>
            <a:off x="5028719" y="5918169"/>
            <a:ext cx="1852396" cy="442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138" dirty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с</a:t>
            </a:r>
            <a:r>
              <a:rPr lang="ru-RU" altLang="ru-RU" sz="1138" dirty="0" smtClean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обственные доходы, расходы</a:t>
            </a:r>
            <a:endParaRPr lang="ru-RU" altLang="ru-RU" sz="1138" dirty="0">
              <a:solidFill>
                <a:srgbClr val="000000"/>
              </a:solidFill>
              <a:latin typeface="+mn-lt"/>
              <a:cs typeface="Segoe UI" panose="020B0502040204020203" pitchFamily="34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4853043" y="5490713"/>
            <a:ext cx="2200280" cy="267446"/>
            <a:chOff x="-216039" y="3138339"/>
            <a:chExt cx="4172097" cy="267447"/>
          </a:xfrm>
        </p:grpSpPr>
        <p:sp>
          <p:nvSpPr>
            <p:cNvPr id="43" name="TextBox 66"/>
            <p:cNvSpPr txBox="1">
              <a:spLocks noChangeArrowheads="1"/>
            </p:cNvSpPr>
            <p:nvPr/>
          </p:nvSpPr>
          <p:spPr bwMode="auto">
            <a:xfrm>
              <a:off x="207180" y="3138339"/>
              <a:ext cx="3748878" cy="267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ru-RU" altLang="ru-RU" sz="1138" dirty="0">
                  <a:solidFill>
                    <a:srgbClr val="000000"/>
                  </a:solidFill>
                  <a:latin typeface="+mn-lt"/>
                  <a:cs typeface="Segoe UI" panose="020B0502040204020203" pitchFamily="34" charset="0"/>
                </a:rPr>
                <a:t>б</a:t>
              </a:r>
              <a:r>
                <a:rPr lang="ru-RU" altLang="ru-RU" sz="1138" dirty="0" smtClean="0">
                  <a:solidFill>
                    <a:srgbClr val="000000"/>
                  </a:solidFill>
                  <a:latin typeface="+mn-lt"/>
                  <a:cs typeface="Segoe UI" panose="020B0502040204020203" pitchFamily="34" charset="0"/>
                </a:rPr>
                <a:t>езвозмездные поступления</a:t>
              </a:r>
              <a:endParaRPr lang="ru-RU" altLang="ru-RU" sz="1138" dirty="0">
                <a:solidFill>
                  <a:srgbClr val="0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-216039" y="3195818"/>
              <a:ext cx="357581" cy="152489"/>
            </a:xfrm>
            <a:prstGeom prst="rect">
              <a:avLst/>
            </a:prstGeom>
            <a:solidFill>
              <a:srgbClr val="0F686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38" dirty="0">
                <a:solidFill>
                  <a:prstClr val="white"/>
                </a:solidFill>
                <a:cs typeface="Segoe UI" panose="020B0502040204020203" pitchFamily="34" charset="0"/>
              </a:endParaRPr>
            </a:p>
          </p:txBody>
        </p:sp>
      </p:grpSp>
      <p:cxnSp>
        <p:nvCxnSpPr>
          <p:cNvPr id="45" name="Прямая со стрелкой 44"/>
          <p:cNvCxnSpPr/>
          <p:nvPr/>
        </p:nvCxnSpPr>
        <p:spPr>
          <a:xfrm flipV="1">
            <a:off x="8040995" y="4118108"/>
            <a:ext cx="1034269" cy="441727"/>
          </a:xfrm>
          <a:prstGeom prst="straightConnector1">
            <a:avLst/>
          </a:prstGeom>
          <a:ln w="28575">
            <a:solidFill>
              <a:srgbClr val="0C626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 rot="20027741">
            <a:off x="8126185" y="4038647"/>
            <a:ext cx="7330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+23 % </a:t>
            </a:r>
            <a:endParaRPr lang="ru-RU" sz="1400" b="1" dirty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9108355" y="4999775"/>
            <a:ext cx="5774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50" b="1" i="0" u="none" strike="noStrike" kern="1200" baseline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1100" b="1" dirty="0">
                <a:solidFill>
                  <a:schemeClr val="bg1"/>
                </a:solidFill>
              </a:rPr>
              <a:t>19 782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428832" y="5088569"/>
            <a:ext cx="5774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250" b="1" i="0" u="none" strike="noStrike" kern="1200" baseline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1100" b="1" dirty="0" smtClean="0">
                <a:solidFill>
                  <a:schemeClr val="bg1"/>
                </a:solidFill>
              </a:rPr>
              <a:t>14 638</a:t>
            </a:r>
            <a:endParaRPr lang="ru-RU" sz="1100" b="1" dirty="0">
              <a:solidFill>
                <a:schemeClr val="bg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855186" y="5975647"/>
            <a:ext cx="188581" cy="152488"/>
          </a:xfrm>
          <a:prstGeom prst="rect">
            <a:avLst/>
          </a:prstGeom>
          <a:solidFill>
            <a:srgbClr val="D9EBC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8" dirty="0">
              <a:solidFill>
                <a:prstClr val="white"/>
              </a:solidFill>
              <a:cs typeface="Segoe UI" panose="020B0502040204020203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365845" y="6408530"/>
            <a:ext cx="1378248" cy="421804"/>
          </a:xfrm>
          <a:prstGeom prst="rect">
            <a:avLst/>
          </a:prstGeom>
          <a:noFill/>
          <a:ln w="9525">
            <a:solidFill>
              <a:srgbClr val="0F686A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7068700" y="6411210"/>
            <a:ext cx="1378248" cy="421804"/>
          </a:xfrm>
          <a:prstGeom prst="rect">
            <a:avLst/>
          </a:prstGeom>
          <a:noFill/>
          <a:ln w="9525">
            <a:solidFill>
              <a:srgbClr val="0F686A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9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8B65AB9-49B0-835E-F06C-83F0744CEB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46660" y="237512"/>
            <a:ext cx="9264922" cy="4440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70" b="1" cap="all">
                <a:solidFill>
                  <a:srgbClr val="1F497D"/>
                </a:solidFill>
                <a:latin typeface="+mj-lt"/>
              </a:defRPr>
            </a:lvl1pPr>
          </a:lstStyle>
          <a:p>
            <a:pPr algn="l" defTabSz="855491">
              <a:defRPr/>
            </a:pPr>
            <a:r>
              <a:rPr lang="ru-RU" sz="2539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Контактная информация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D3421CAE-9096-882A-6958-8D083087F15B}"/>
              </a:ext>
            </a:extLst>
          </p:cNvPr>
          <p:cNvSpPr txBox="1"/>
          <p:nvPr/>
        </p:nvSpPr>
        <p:spPr>
          <a:xfrm>
            <a:off x="2848383" y="868226"/>
            <a:ext cx="6968349" cy="793124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algn="ctr">
              <a:spcBef>
                <a:spcPts val="91"/>
              </a:spcBef>
            </a:pPr>
            <a:r>
              <a:rPr lang="ru-RU" sz="2539" b="1" spc="-5" dirty="0">
                <a:solidFill>
                  <a:srgbClr val="118E91"/>
                </a:solidFill>
                <a:latin typeface="Segoe UI"/>
                <a:cs typeface="Segoe UI"/>
              </a:rPr>
              <a:t>Департамент финансов администрации города Липецка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8833C5-BF01-270D-163E-543B6CF134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320" y="1939794"/>
            <a:ext cx="889640" cy="8896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AA73711-6F73-81ED-0188-DFB27E4762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321" y="3069227"/>
            <a:ext cx="889641" cy="88964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3344931-7A37-DB56-84A3-6C37287629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562" y="4197115"/>
            <a:ext cx="895398" cy="89539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1BBE10E-EDB2-1040-7D87-BE56616AC1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562" y="5344689"/>
            <a:ext cx="987855" cy="98785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F53295C-0D49-5F6B-A984-E5EC09A8A33F}"/>
              </a:ext>
            </a:extLst>
          </p:cNvPr>
          <p:cNvSpPr txBox="1"/>
          <p:nvPr/>
        </p:nvSpPr>
        <p:spPr>
          <a:xfrm>
            <a:off x="2571990" y="2185929"/>
            <a:ext cx="5320564" cy="371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55491">
              <a:defRPr/>
            </a:pPr>
            <a:r>
              <a:rPr lang="ru-RU" sz="1814" b="1" dirty="0">
                <a:solidFill>
                  <a:srgbClr val="26646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Адрес: 398019, г. Липецк, пл. Театральная, 1 </a:t>
            </a:r>
          </a:p>
        </p:txBody>
      </p:sp>
      <p:graphicFrame>
        <p:nvGraphicFramePr>
          <p:cNvPr id="26" name="Таблица 25">
            <a:extLst>
              <a:ext uri="{FF2B5EF4-FFF2-40B4-BE49-F238E27FC236}">
                <a16:creationId xmlns:a16="http://schemas.microsoft.com/office/drawing/2014/main" id="{270A3931-51B0-42A7-F968-5D0DFC8A50C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571990" y="3103392"/>
          <a:ext cx="5931875" cy="632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7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4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2049">
                <a:tc>
                  <a:txBody>
                    <a:bodyPr/>
                    <a:lstStyle/>
                    <a:p>
                      <a:r>
                        <a:rPr lang="ru-RU" sz="1800" b="1" i="0" dirty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Телефон приемной: </a:t>
                      </a:r>
                    </a:p>
                  </a:txBody>
                  <a:tcPr marL="79263" marR="79263" marT="39632" marB="39632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(4742) 23-91-12</a:t>
                      </a:r>
                    </a:p>
                  </a:txBody>
                  <a:tcPr marL="79263" marR="79263" marT="39632" marB="3963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1C8489F7-C30A-8097-4123-8D9986FC7523}"/>
              </a:ext>
            </a:extLst>
          </p:cNvPr>
          <p:cNvGrpSpPr/>
          <p:nvPr/>
        </p:nvGrpSpPr>
        <p:grpSpPr>
          <a:xfrm>
            <a:off x="2615176" y="4091402"/>
            <a:ext cx="4655103" cy="1937316"/>
            <a:chOff x="-1633" y="5926857"/>
            <a:chExt cx="4975589" cy="2070691"/>
          </a:xfrm>
        </p:grpSpPr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E5DFC366-14D9-A6D0-2A18-ED49E629FB3E}"/>
                </a:ext>
              </a:extLst>
            </p:cNvPr>
            <p:cNvSpPr/>
            <p:nvPr/>
          </p:nvSpPr>
          <p:spPr>
            <a:xfrm>
              <a:off x="-1633" y="7600459"/>
              <a:ext cx="4975589" cy="3970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855491">
                <a:defRPr/>
              </a:pPr>
              <a:r>
                <a:rPr lang="ru-RU" sz="1814" b="1" dirty="0">
                  <a:solidFill>
                    <a:srgbClr val="26646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Email: </a:t>
              </a:r>
              <a:r>
                <a:rPr lang="en-US" sz="1814" b="1" dirty="0">
                  <a:solidFill>
                    <a:srgbClr val="26646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depfin@lipetskcity.ru</a:t>
              </a:r>
              <a:r>
                <a:rPr lang="ru-RU" sz="1814" b="1" dirty="0">
                  <a:solidFill>
                    <a:srgbClr val="26646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endParaRPr lang="ru-RU" sz="1814" b="1" dirty="0">
                <a:solidFill>
                  <a:srgbClr val="266466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EFE94C34-8C49-BABB-41C7-4B499FA7F219}"/>
                </a:ext>
              </a:extLst>
            </p:cNvPr>
            <p:cNvSpPr/>
            <p:nvPr/>
          </p:nvSpPr>
          <p:spPr>
            <a:xfrm>
              <a:off x="-1633" y="5926857"/>
              <a:ext cx="4975589" cy="12922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855491">
                <a:defRPr/>
              </a:pPr>
              <a:r>
                <a:rPr lang="ru-RU" sz="1814" b="1" dirty="0">
                  <a:solidFill>
                    <a:srgbClr val="26646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Время работы:</a:t>
              </a:r>
            </a:p>
            <a:p>
              <a:pPr defTabSz="855491">
                <a:defRPr/>
              </a:pPr>
              <a:r>
                <a:rPr lang="ru-RU" sz="1814" b="1" dirty="0">
                  <a:solidFill>
                    <a:srgbClr val="26646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понедельник-четверг с 8.30 до 17.30</a:t>
              </a:r>
            </a:p>
            <a:p>
              <a:pPr defTabSz="855491">
                <a:defRPr/>
              </a:pPr>
              <a:r>
                <a:rPr lang="ru-RU" sz="1814" b="1" dirty="0">
                  <a:solidFill>
                    <a:srgbClr val="26646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пятница с 8.30 до 16.30</a:t>
              </a:r>
            </a:p>
            <a:p>
              <a:pPr defTabSz="855491">
                <a:defRPr/>
              </a:pPr>
              <a:r>
                <a:rPr lang="ru-RU" sz="1814" b="1" dirty="0">
                  <a:solidFill>
                    <a:srgbClr val="266466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перерыв с 13.00 до 13.48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</a:t>
            </a:r>
            <a:endParaRPr lang="ru-RU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02161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4"/>
          <p:cNvSpPr txBox="1">
            <a:spLocks/>
          </p:cNvSpPr>
          <p:nvPr/>
        </p:nvSpPr>
        <p:spPr>
          <a:xfrm>
            <a:off x="1008194" y="206902"/>
            <a:ext cx="1036631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1900" b="1" i="0">
                <a:solidFill>
                  <a:srgbClr val="556973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НАЛОГ НА ДОХОДЫ ФИЗИЧЕСКИХ ЛИЦ</a:t>
            </a:r>
            <a:endParaRPr kumimoji="0" lang="ru-RU" sz="1600" b="1" i="0" u="none" strike="noStrike" kern="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748629" y="398888"/>
            <a:ext cx="1199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лн. рублей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2" name="TextBox 32"/>
          <p:cNvSpPr txBox="1">
            <a:spLocks noChangeArrowheads="1"/>
          </p:cNvSpPr>
          <p:nvPr/>
        </p:nvSpPr>
        <p:spPr bwMode="auto">
          <a:xfrm>
            <a:off x="7756499" y="7884403"/>
            <a:ext cx="4204656" cy="148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6" name="TextBox 22"/>
          <p:cNvSpPr txBox="1"/>
          <p:nvPr/>
        </p:nvSpPr>
        <p:spPr>
          <a:xfrm>
            <a:off x="5510636" y="1746429"/>
            <a:ext cx="52781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all" spc="0" normalizeH="0" baseline="0" noProof="0" dirty="0" smtClean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Динамика поступлений</a:t>
            </a:r>
            <a:r>
              <a:rPr kumimoji="0" lang="ru-RU" sz="1300" b="1" i="0" u="none" strike="noStrike" kern="1200" cap="all" spc="0" normalizeH="0" noProof="0" dirty="0" smtClean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all" spc="0" normalizeH="0" noProof="0" dirty="0" smtClean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НДФЛ в</a:t>
            </a:r>
            <a:r>
              <a:rPr kumimoji="0" lang="ru-RU" sz="1300" b="1" i="0" u="none" strike="noStrike" kern="1200" cap="all" spc="0" normalizeH="0" baseline="0" noProof="0" dirty="0" smtClean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2023</a:t>
            </a:r>
            <a:r>
              <a:rPr kumimoji="0" lang="ru-RU" sz="1300" b="1" i="0" u="none" strike="noStrike" kern="1200" cap="all" spc="0" normalizeH="0" noProof="0" dirty="0" smtClean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300" b="1" i="0" u="none" strike="noStrike" kern="1200" cap="all" spc="0" normalizeH="0" baseline="0" noProof="0" dirty="0" smtClean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-2024 годах</a:t>
            </a:r>
            <a:endParaRPr kumimoji="0" lang="ru-RU" sz="1300" b="1" i="0" u="none" strike="noStrike" kern="1200" cap="all" spc="0" normalizeH="0" baseline="0" noProof="0" dirty="0">
              <a:ln>
                <a:noFill/>
              </a:ln>
              <a:solidFill>
                <a:srgbClr val="084A4C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83248" y="5476774"/>
            <a:ext cx="61317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0" algn="just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Поступление разовых сумм </a:t>
            </a:r>
          </a:p>
          <a:p>
            <a:pPr marL="171450" marR="0" lvl="0" indent="0" algn="just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1400" kern="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дивидендов </a:t>
            </a:r>
            <a:r>
              <a:rPr lang="ru-RU" sz="1400" kern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продажи имущества)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91349" y="4999431"/>
            <a:ext cx="44299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0" algn="just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8775" algn="l"/>
              </a:tabLst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  Темп роста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ФОТ </a:t>
            </a:r>
            <a:r>
              <a:rPr lang="ru-RU" sz="1600" b="1" kern="0" dirty="0">
                <a:solidFill>
                  <a:srgbClr val="084A4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2023 году 124,7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%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84A4C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728" y="4985482"/>
            <a:ext cx="324000" cy="349739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3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695572" y="2202591"/>
            <a:ext cx="5198822" cy="2260916"/>
            <a:chOff x="8403646" y="2418493"/>
            <a:chExt cx="4281168" cy="2260916"/>
          </a:xfrm>
        </p:grpSpPr>
        <p:graphicFrame>
          <p:nvGraphicFramePr>
            <p:cNvPr id="86" name="Диаграмма 85"/>
            <p:cNvGraphicFramePr/>
            <p:nvPr>
              <p:extLst/>
            </p:nvPr>
          </p:nvGraphicFramePr>
          <p:xfrm>
            <a:off x="8403646" y="2418493"/>
            <a:ext cx="4281168" cy="226091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3" name="Группа 12"/>
            <p:cNvGrpSpPr/>
            <p:nvPr/>
          </p:nvGrpSpPr>
          <p:grpSpPr>
            <a:xfrm>
              <a:off x="9366335" y="3028444"/>
              <a:ext cx="2451809" cy="1448753"/>
              <a:chOff x="9310785" y="3053888"/>
              <a:chExt cx="2451809" cy="1448753"/>
            </a:xfrm>
          </p:grpSpPr>
          <p:sp>
            <p:nvSpPr>
              <p:cNvPr id="87" name="TextBox 1"/>
              <p:cNvSpPr txBox="1"/>
              <p:nvPr/>
            </p:nvSpPr>
            <p:spPr>
              <a:xfrm>
                <a:off x="9442833" y="3053888"/>
                <a:ext cx="963618" cy="321125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600" b="1" kern="0" dirty="0" smtClean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4 665</a:t>
                </a:r>
                <a:endParaRPr kumimoji="0" lang="ru-RU" sz="1600" b="1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88" name="TextBox 1"/>
              <p:cNvSpPr txBox="1"/>
              <p:nvPr/>
            </p:nvSpPr>
            <p:spPr>
              <a:xfrm>
                <a:off x="9310785" y="4269810"/>
                <a:ext cx="973643" cy="232831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400" b="1" i="1" u="none" strike="noStrike" kern="0" cap="none" spc="0" normalizeH="0" baseline="0" noProof="0" dirty="0" smtClean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itchFamily="18" charset="0"/>
                  </a:rPr>
                  <a:t>2023 </a:t>
                </a:r>
                <a:r>
                  <a:rPr kumimoji="0" lang="ru-RU" sz="1400" b="1" i="1" u="none" strike="noStrike" kern="0" cap="none" spc="0" normalizeH="0" baseline="0" noProof="0" dirty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itchFamily="18" charset="0"/>
                  </a:rPr>
                  <a:t>год</a:t>
                </a:r>
              </a:p>
            </p:txBody>
          </p:sp>
          <p:sp>
            <p:nvSpPr>
              <p:cNvPr id="89" name="TextBox 1"/>
              <p:cNvSpPr txBox="1"/>
              <p:nvPr/>
            </p:nvSpPr>
            <p:spPr>
              <a:xfrm>
                <a:off x="10788951" y="4249933"/>
                <a:ext cx="973643" cy="232831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400" b="1" i="1" u="none" strike="noStrike" kern="0" cap="none" spc="0" normalizeH="0" baseline="0" noProof="0" dirty="0" smtClean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itchFamily="18" charset="0"/>
                  </a:rPr>
                  <a:t>2024 </a:t>
                </a:r>
                <a:r>
                  <a:rPr kumimoji="0" lang="ru-RU" sz="1400" b="1" i="1" u="none" strike="noStrike" kern="0" cap="none" spc="0" normalizeH="0" baseline="0" noProof="0" dirty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itchFamily="18" charset="0"/>
                  </a:rPr>
                  <a:t>год</a:t>
                </a:r>
              </a:p>
            </p:txBody>
          </p:sp>
        </p:grpSp>
      </p:grpSp>
      <p:sp>
        <p:nvSpPr>
          <p:cNvPr id="90" name="Прямоугольник 89"/>
          <p:cNvSpPr/>
          <p:nvPr/>
        </p:nvSpPr>
        <p:spPr>
          <a:xfrm>
            <a:off x="8046950" y="3091625"/>
            <a:ext cx="8611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+</a:t>
            </a:r>
            <a:r>
              <a:rPr lang="ru-RU" sz="16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2 508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8227546" y="4213434"/>
            <a:ext cx="452786" cy="430125"/>
            <a:chOff x="8512174" y="5631270"/>
            <a:chExt cx="685258" cy="975720"/>
          </a:xfrm>
        </p:grpSpPr>
        <p:sp>
          <p:nvSpPr>
            <p:cNvPr id="92" name="Шеврон 91"/>
            <p:cNvSpPr/>
            <p:nvPr/>
          </p:nvSpPr>
          <p:spPr>
            <a:xfrm rot="5400000">
              <a:off x="8626204" y="6035761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Шеврон 92"/>
            <p:cNvSpPr/>
            <p:nvPr/>
          </p:nvSpPr>
          <p:spPr>
            <a:xfrm rot="5400000">
              <a:off x="8626204" y="5769864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Шеврон 93"/>
            <p:cNvSpPr/>
            <p:nvPr/>
          </p:nvSpPr>
          <p:spPr>
            <a:xfrm rot="5400000">
              <a:off x="8626203" y="5517241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-1258907" y="1539158"/>
            <a:ext cx="6706478" cy="4388105"/>
            <a:chOff x="-772239" y="1462055"/>
            <a:chExt cx="6706478" cy="4388105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-772239" y="1462055"/>
              <a:ext cx="6316047" cy="4388105"/>
              <a:chOff x="-1351626" y="350537"/>
              <a:chExt cx="6316047" cy="4388105"/>
            </a:xfrm>
          </p:grpSpPr>
          <p:graphicFrame>
            <p:nvGraphicFramePr>
              <p:cNvPr id="43" name="Диаграмма 42"/>
              <p:cNvGraphicFramePr/>
              <p:nvPr>
                <p:extLst/>
              </p:nvPr>
            </p:nvGraphicFramePr>
            <p:xfrm>
              <a:off x="-1351626" y="350537"/>
              <a:ext cx="5891177" cy="438810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pSp>
            <p:nvGrpSpPr>
              <p:cNvPr id="19" name="Группа 18"/>
              <p:cNvGrpSpPr/>
              <p:nvPr/>
            </p:nvGrpSpPr>
            <p:grpSpPr>
              <a:xfrm>
                <a:off x="3839141" y="2237575"/>
                <a:ext cx="1125280" cy="338554"/>
                <a:chOff x="3839141" y="2237575"/>
                <a:chExt cx="1125280" cy="338554"/>
              </a:xfrm>
            </p:grpSpPr>
            <p:cxnSp>
              <p:nvCxnSpPr>
                <p:cNvPr id="52" name="Прямая соединительная линия 51"/>
                <p:cNvCxnSpPr/>
                <p:nvPr/>
              </p:nvCxnSpPr>
              <p:spPr>
                <a:xfrm>
                  <a:off x="3889714" y="2539250"/>
                  <a:ext cx="864000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TextBox 55"/>
                <p:cNvSpPr txBox="1"/>
                <p:nvPr/>
              </p:nvSpPr>
              <p:spPr>
                <a:xfrm>
                  <a:off x="3839141" y="2237575"/>
                  <a:ext cx="112528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НДФЛ</a:t>
                  </a:r>
                  <a:endParaRPr kumimoji="0" lang="ru-RU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7" name="Прямоугольник 6"/>
            <p:cNvSpPr/>
            <p:nvPr/>
          </p:nvSpPr>
          <p:spPr>
            <a:xfrm>
              <a:off x="-383355" y="3444594"/>
              <a:ext cx="6096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084A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anose="02020603050405020304" pitchFamily="18" charset="0"/>
                </a:rPr>
                <a:t>Всего налоговые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084A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anose="02020603050405020304" pitchFamily="18" charset="0"/>
                </a:rPr>
                <a:t> и </a:t>
              </a:r>
              <a:r>
                <a:rPr lang="ru-RU" sz="1200" b="1" cap="all" dirty="0" smtClean="0">
                  <a:solidFill>
                    <a:srgbClr val="084A4C"/>
                  </a:solidFill>
                  <a:latin typeface="Calibri" panose="020F0502020204030204"/>
                  <a:cs typeface="Times New Roman" panose="02020603050405020304" pitchFamily="18" charset="0"/>
                </a:rPr>
                <a:t>Неналоговые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all" spc="0" normalizeH="0" baseline="0" noProof="0" dirty="0" smtClean="0">
                  <a:ln>
                    <a:noFill/>
                  </a:ln>
                  <a:solidFill>
                    <a:srgbClr val="084A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anose="02020603050405020304" pitchFamily="18" charset="0"/>
                </a:rPr>
                <a:t>доходы: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089476" y="4047920"/>
              <a:ext cx="14413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10 671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 flipV="1">
              <a:off x="5333101" y="1539107"/>
              <a:ext cx="601138" cy="2108531"/>
            </a:xfrm>
            <a:prstGeom prst="line">
              <a:avLst/>
            </a:prstGeom>
            <a:ln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8" name="Таблица 57"/>
          <p:cNvGraphicFramePr>
            <a:graphicFrameLocks noGrp="1"/>
          </p:cNvGraphicFramePr>
          <p:nvPr>
            <p:extLst/>
          </p:nvPr>
        </p:nvGraphicFramePr>
        <p:xfrm>
          <a:off x="2474324" y="546306"/>
          <a:ext cx="7008095" cy="1113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2223">
                  <a:extLst>
                    <a:ext uri="{9D8B030D-6E8A-4147-A177-3AD203B41FA5}">
                      <a16:colId xmlns:a16="http://schemas.microsoft.com/office/drawing/2014/main" val="1644866658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450237528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2384418771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32035636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endParaRPr lang="ru-RU" sz="16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endParaRPr lang="ru-RU" sz="16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867696" rtl="0" eaLnBrk="1" latinLnBrk="0" hangingPunct="1">
                        <a:buNone/>
                      </a:pPr>
                      <a:endParaRPr lang="ru-RU" sz="12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Отклонение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 algn="ctr" defTabSz="867696" rtl="0" eaLnBrk="1" latinLnBrk="0" hangingPunct="1">
                        <a:buNone/>
                      </a:pPr>
                      <a:endParaRPr lang="ru-RU" sz="16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27154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r>
                        <a:rPr lang="ru-RU" sz="1600" b="1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Уточненный план</a:t>
                      </a:r>
                      <a:endParaRPr lang="ru-RU" sz="16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r>
                        <a:rPr lang="ru-RU" sz="1600" b="1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Факт</a:t>
                      </a:r>
                      <a:endParaRPr lang="ru-RU" sz="16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867696" rtl="0" eaLnBrk="1" latinLnBrk="0" hangingPunct="1">
                        <a:buNone/>
                      </a:pPr>
                      <a:endParaRPr lang="ru-RU" sz="12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867696" rtl="0" eaLnBrk="1" latinLnBrk="0" hangingPunct="1">
                        <a:buNone/>
                      </a:pPr>
                      <a:r>
                        <a:rPr lang="ru-RU" sz="1600" b="1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сумма</a:t>
                      </a:r>
                      <a:endParaRPr lang="ru-RU" sz="16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867696" rtl="0" eaLnBrk="1" latinLnBrk="0" hangingPunct="1">
                        <a:buNone/>
                      </a:pPr>
                      <a:endParaRPr lang="ru-RU" sz="16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867696" rtl="0" eaLnBrk="1" latinLnBrk="0" hangingPunct="1">
                        <a:buNone/>
                      </a:pPr>
                      <a:r>
                        <a:rPr lang="ru-RU" sz="1600" b="1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6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4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5 785</a:t>
                      </a:r>
                      <a:endParaRPr lang="ru-RU" sz="24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7 173</a:t>
                      </a:r>
                      <a:endParaRPr lang="ru-RU" sz="24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+1 388</a:t>
                      </a:r>
                      <a:endParaRPr lang="ru-RU" sz="24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+24</a:t>
                      </a:r>
                      <a:endParaRPr lang="ru-RU" sz="24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50547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082689" y="3718555"/>
            <a:ext cx="1114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(67%)</a:t>
            </a:r>
            <a:endParaRPr lang="ru-RU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6535">
            <a:off x="6186413" y="5525337"/>
            <a:ext cx="324000" cy="33610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728" y="6112833"/>
            <a:ext cx="324000" cy="324000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6383248" y="6112833"/>
            <a:ext cx="613176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0" algn="just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Увеличение норматива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84A4C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отчислений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84A4C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171450" marR="0" lvl="0" indent="0" algn="just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с </a:t>
            </a:r>
            <a:r>
              <a:rPr lang="ru-RU" sz="1400" kern="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27,2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% до 28,3 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%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79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2"/>
          <p:cNvSpPr/>
          <p:nvPr/>
        </p:nvSpPr>
        <p:spPr>
          <a:xfrm>
            <a:off x="253292" y="585321"/>
            <a:ext cx="6487206" cy="2790848"/>
          </a:xfrm>
          <a:custGeom>
            <a:avLst/>
            <a:gdLst/>
            <a:ahLst/>
            <a:cxnLst/>
            <a:rect l="l" t="t" r="r" b="b"/>
            <a:pathLst>
              <a:path w="9522460" h="9360535">
                <a:moveTo>
                  <a:pt x="0" y="9360001"/>
                </a:moveTo>
                <a:lnTo>
                  <a:pt x="9522002" y="9360001"/>
                </a:lnTo>
                <a:lnTo>
                  <a:pt x="9522002" y="0"/>
                </a:lnTo>
                <a:lnTo>
                  <a:pt x="0" y="0"/>
                </a:lnTo>
                <a:lnTo>
                  <a:pt x="0" y="9360001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2407490" y="3866540"/>
            <a:ext cx="5973417" cy="27768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2645478" y="593662"/>
            <a:ext cx="2845708" cy="2842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91987" y="2105552"/>
            <a:ext cx="217504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2" name="TextBox 1"/>
          <p:cNvSpPr txBox="1"/>
          <p:nvPr/>
        </p:nvSpPr>
        <p:spPr>
          <a:xfrm>
            <a:off x="7240395" y="5684952"/>
            <a:ext cx="1173041" cy="28380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itchFamily="18" charset="0"/>
            </a:endParaRPr>
          </a:p>
        </p:txBody>
      </p:sp>
      <p:sp>
        <p:nvSpPr>
          <p:cNvPr id="83" name="TextBox 1"/>
          <p:cNvSpPr txBox="1"/>
          <p:nvPr/>
        </p:nvSpPr>
        <p:spPr>
          <a:xfrm>
            <a:off x="484850" y="4010381"/>
            <a:ext cx="810359" cy="47513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276402" y="2053561"/>
            <a:ext cx="24924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Рост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количества налогоплательщиков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Рост </a:t>
            </a:r>
            <a:r>
              <a:rPr lang="ru-RU" sz="1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налоговой базы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7" name="TextBox 22"/>
          <p:cNvSpPr txBox="1"/>
          <p:nvPr/>
        </p:nvSpPr>
        <p:spPr>
          <a:xfrm>
            <a:off x="365248" y="4320279"/>
            <a:ext cx="5623278" cy="307777"/>
          </a:xfrm>
          <a:prstGeom prst="rect">
            <a:avLst/>
          </a:prstGeom>
          <a:solidFill>
            <a:srgbClr val="0E727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Патентная система налогообложения</a:t>
            </a:r>
            <a:endParaRPr kumimoji="0" lang="ru-RU" sz="14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1" name="TextBox 22"/>
          <p:cNvSpPr txBox="1"/>
          <p:nvPr/>
        </p:nvSpPr>
        <p:spPr>
          <a:xfrm>
            <a:off x="370790" y="1636876"/>
            <a:ext cx="5612194" cy="307777"/>
          </a:xfrm>
          <a:prstGeom prst="rect">
            <a:avLst/>
          </a:prstGeom>
          <a:solidFill>
            <a:srgbClr val="0E727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Упрощенная система налогообложения</a:t>
            </a:r>
            <a:endParaRPr kumimoji="0" lang="ru-RU" sz="14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15331" y="4809219"/>
            <a:ext cx="2956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Рост 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количества </a:t>
            </a:r>
            <a:r>
              <a:rPr lang="ru-RU" sz="1400" dirty="0" err="1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налого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плательщиков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Отсутствие фактов списания</a:t>
            </a:r>
            <a:r>
              <a:rPr lang="ru-RU" sz="1400" b="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переплат на ЕНС</a:t>
            </a:r>
            <a:endParaRPr kumimoji="0" lang="ru-RU" sz="8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4" name="Текст 2"/>
          <p:cNvSpPr txBox="1">
            <a:spLocks/>
          </p:cNvSpPr>
          <p:nvPr/>
        </p:nvSpPr>
        <p:spPr>
          <a:xfrm>
            <a:off x="-113701" y="413360"/>
            <a:ext cx="6681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ПОСТУПЛЕНИЯ НАЛОГОВЫХ ДОХОДОВ</a:t>
            </a:r>
          </a:p>
        </p:txBody>
      </p:sp>
      <p:sp>
        <p:nvSpPr>
          <p:cNvPr id="79" name="TextBox 22"/>
          <p:cNvSpPr txBox="1"/>
          <p:nvPr/>
        </p:nvSpPr>
        <p:spPr>
          <a:xfrm>
            <a:off x="10772517" y="1357646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grpSp>
        <p:nvGrpSpPr>
          <p:cNvPr id="51" name="Группа 50"/>
          <p:cNvGrpSpPr/>
          <p:nvPr/>
        </p:nvGrpSpPr>
        <p:grpSpPr>
          <a:xfrm>
            <a:off x="-229789" y="3399204"/>
            <a:ext cx="3545532" cy="3498305"/>
            <a:chOff x="-1711340" y="575198"/>
            <a:chExt cx="2916412" cy="4421259"/>
          </a:xfrm>
        </p:grpSpPr>
        <p:graphicFrame>
          <p:nvGraphicFramePr>
            <p:cNvPr id="52" name="Диаграмма 51"/>
            <p:cNvGraphicFramePr/>
            <p:nvPr>
              <p:extLst/>
            </p:nvPr>
          </p:nvGraphicFramePr>
          <p:xfrm>
            <a:off x="-1711340" y="575198"/>
            <a:ext cx="2916412" cy="43595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3" name="TextBox 1"/>
            <p:cNvSpPr txBox="1"/>
            <p:nvPr/>
          </p:nvSpPr>
          <p:spPr>
            <a:xfrm rot="10800000" flipV="1">
              <a:off x="-1277630" y="4536334"/>
              <a:ext cx="883955" cy="460123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2023 </a:t>
              </a:r>
              <a:r>
                <a:rPr kumimoji="0" lang="ru-RU" sz="1200" b="1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год</a:t>
              </a:r>
            </a:p>
          </p:txBody>
        </p:sp>
        <p:sp>
          <p:nvSpPr>
            <p:cNvPr id="54" name="TextBox 1"/>
            <p:cNvSpPr txBox="1"/>
            <p:nvPr/>
          </p:nvSpPr>
          <p:spPr>
            <a:xfrm>
              <a:off x="-161813" y="4549834"/>
              <a:ext cx="938371" cy="236654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2024 </a:t>
              </a:r>
              <a:r>
                <a:rPr kumimoji="0" lang="ru-RU" sz="1200" b="1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год</a:t>
              </a:r>
            </a:p>
          </p:txBody>
        </p:sp>
        <p:sp>
          <p:nvSpPr>
            <p:cNvPr id="55" name="TextBox 1"/>
            <p:cNvSpPr txBox="1"/>
            <p:nvPr/>
          </p:nvSpPr>
          <p:spPr>
            <a:xfrm>
              <a:off x="-89722" y="2606181"/>
              <a:ext cx="874853" cy="297614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112</a:t>
              </a:r>
              <a:endParaRPr kumimoji="0" lang="ru-RU" sz="1518" b="1" i="0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endParaRPr>
            </a:p>
          </p:txBody>
        </p:sp>
        <p:sp>
          <p:nvSpPr>
            <p:cNvPr id="56" name="TextBox 1"/>
            <p:cNvSpPr txBox="1"/>
            <p:nvPr/>
          </p:nvSpPr>
          <p:spPr>
            <a:xfrm>
              <a:off x="-1217328" y="3273344"/>
              <a:ext cx="874853" cy="269822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kern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cs typeface="Times New Roman" pitchFamily="18" charset="0"/>
                </a:rPr>
                <a:t>53</a:t>
              </a:r>
              <a:endParaRPr kumimoji="0" lang="ru-RU" sz="1518" b="1" i="0" u="none" strike="noStrike" kern="0" cap="none" spc="0" normalizeH="0" baseline="0" noProof="0" dirty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43" name="TextBox 22"/>
          <p:cNvSpPr txBox="1"/>
          <p:nvPr/>
        </p:nvSpPr>
        <p:spPr>
          <a:xfrm>
            <a:off x="6250560" y="4312050"/>
            <a:ext cx="5642677" cy="307777"/>
          </a:xfrm>
          <a:prstGeom prst="rect">
            <a:avLst/>
          </a:prstGeom>
          <a:solidFill>
            <a:srgbClr val="0E727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Налог на имущество физических лиц</a:t>
            </a:r>
            <a:endParaRPr kumimoji="0" lang="ru-RU" sz="14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9114674" y="4813003"/>
            <a:ext cx="26941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Рост </a:t>
            </a:r>
            <a:r>
              <a:rPr lang="ru-RU" sz="1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налогооблагаемой базы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Проведение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работы по снижению недоимки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TextBox 22"/>
          <p:cNvSpPr txBox="1"/>
          <p:nvPr/>
        </p:nvSpPr>
        <p:spPr>
          <a:xfrm>
            <a:off x="6250560" y="1634645"/>
            <a:ext cx="5642677" cy="307777"/>
          </a:xfrm>
          <a:prstGeom prst="rect">
            <a:avLst/>
          </a:prstGeom>
          <a:solidFill>
            <a:srgbClr val="0E727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Земельный налог</a:t>
            </a:r>
            <a:endParaRPr kumimoji="0" lang="ru-RU" sz="14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78" name="Группа 77"/>
          <p:cNvGrpSpPr/>
          <p:nvPr/>
        </p:nvGrpSpPr>
        <p:grpSpPr>
          <a:xfrm>
            <a:off x="5777353" y="1853453"/>
            <a:ext cx="3808340" cy="2941155"/>
            <a:chOff x="59399" y="772698"/>
            <a:chExt cx="3518897" cy="3048041"/>
          </a:xfrm>
        </p:grpSpPr>
        <p:graphicFrame>
          <p:nvGraphicFramePr>
            <p:cNvPr id="80" name="Диаграмма 79"/>
            <p:cNvGraphicFramePr/>
            <p:nvPr>
              <p:extLst/>
            </p:nvPr>
          </p:nvGraphicFramePr>
          <p:xfrm>
            <a:off x="59399" y="772698"/>
            <a:ext cx="3518897" cy="304804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81" name="TextBox 1"/>
            <p:cNvSpPr txBox="1"/>
            <p:nvPr/>
          </p:nvSpPr>
          <p:spPr>
            <a:xfrm>
              <a:off x="704849" y="3021383"/>
              <a:ext cx="883955" cy="15479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2023 </a:t>
              </a:r>
              <a:r>
                <a:rPr kumimoji="0" lang="ru-RU" sz="1200" b="1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год</a:t>
              </a:r>
            </a:p>
          </p:txBody>
        </p:sp>
        <p:sp>
          <p:nvSpPr>
            <p:cNvPr id="84" name="TextBox 1"/>
            <p:cNvSpPr txBox="1"/>
            <p:nvPr/>
          </p:nvSpPr>
          <p:spPr>
            <a:xfrm>
              <a:off x="2009153" y="3020174"/>
              <a:ext cx="938371" cy="236655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2024 год</a:t>
              </a:r>
              <a:endParaRPr kumimoji="0" lang="ru-RU" sz="1200" b="1" i="1" u="none" strike="noStrike" kern="0" cap="none" spc="0" normalizeH="0" baseline="0" noProof="0" dirty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endParaRPr>
            </a:p>
          </p:txBody>
        </p:sp>
        <p:sp>
          <p:nvSpPr>
            <p:cNvPr id="85" name="TextBox 1"/>
            <p:cNvSpPr txBox="1"/>
            <p:nvPr/>
          </p:nvSpPr>
          <p:spPr>
            <a:xfrm>
              <a:off x="2040912" y="795257"/>
              <a:ext cx="874853" cy="297614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1 021</a:t>
              </a:r>
              <a:endParaRPr kumimoji="0" lang="ru-RU" sz="1600" b="1" i="0" u="none" strike="noStrike" kern="0" cap="none" spc="0" normalizeH="0" baseline="0" noProof="0" dirty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endParaRPr>
            </a:p>
          </p:txBody>
        </p:sp>
        <p:sp>
          <p:nvSpPr>
            <p:cNvPr id="86" name="TextBox 1"/>
            <p:cNvSpPr txBox="1"/>
            <p:nvPr/>
          </p:nvSpPr>
          <p:spPr>
            <a:xfrm>
              <a:off x="805152" y="1190944"/>
              <a:ext cx="874853" cy="269823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kern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cs typeface="Times New Roman" pitchFamily="18" charset="0"/>
                </a:rPr>
                <a:t>897</a:t>
              </a:r>
              <a:endParaRPr kumimoji="0" lang="ru-RU" sz="1600" b="1" i="0" u="none" strike="noStrike" kern="0" cap="none" spc="0" normalizeH="0" baseline="0" noProof="0" dirty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8866679" y="2456312"/>
            <a:ext cx="32902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Предоставления льгот</a:t>
            </a:r>
            <a:r>
              <a:rPr lang="ru-RU" sz="1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за реализацию социально  з</a:t>
            </a:r>
            <a:r>
              <a:rPr kumimoji="0" lang="ru-RU" sz="14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начимых</a:t>
            </a:r>
            <a:r>
              <a:rPr kumimoji="0" lang="ru-RU" sz="1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проектов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14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Списания</a:t>
            </a:r>
            <a:r>
              <a:rPr lang="ru-RU" sz="1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переплат на ЕНС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ru-RU" sz="140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3093571" y="3617506"/>
            <a:ext cx="2592000" cy="0"/>
          </a:xfrm>
          <a:prstGeom prst="line">
            <a:avLst/>
          </a:prstGeom>
          <a:ln w="19050">
            <a:solidFill>
              <a:srgbClr val="5AA2A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66"/>
          <p:cNvSpPr/>
          <p:nvPr/>
        </p:nvSpPr>
        <p:spPr>
          <a:xfrm>
            <a:off x="9245547" y="6052971"/>
            <a:ext cx="25464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+ </a:t>
            </a:r>
            <a:r>
              <a:rPr lang="ru-RU" sz="1600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млн. рублей 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к уровню 2023 года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9114674" y="3612377"/>
            <a:ext cx="2592000" cy="0"/>
          </a:xfrm>
          <a:prstGeom prst="line">
            <a:avLst/>
          </a:prstGeom>
          <a:ln w="19050">
            <a:solidFill>
              <a:srgbClr val="5AA2A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9120601" y="3582708"/>
            <a:ext cx="25464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+ </a:t>
            </a:r>
            <a:r>
              <a:rPr lang="ru-RU" sz="1600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124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млн. рублей 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к уровню 2023 года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3176887" y="5964989"/>
            <a:ext cx="2592000" cy="0"/>
          </a:xfrm>
          <a:prstGeom prst="line">
            <a:avLst/>
          </a:prstGeom>
          <a:ln w="19050">
            <a:solidFill>
              <a:srgbClr val="5AA2A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3093571" y="6074955"/>
            <a:ext cx="25464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+ </a:t>
            </a:r>
            <a:r>
              <a:rPr lang="ru-RU" sz="1600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59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млн. рублей 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к уровню 2023 года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9222790" y="5964989"/>
            <a:ext cx="2592000" cy="0"/>
          </a:xfrm>
          <a:prstGeom prst="line">
            <a:avLst/>
          </a:prstGeom>
          <a:ln w="19050">
            <a:solidFill>
              <a:srgbClr val="5AA2A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961783" y="3605011"/>
            <a:ext cx="25464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+171 млн. рублей 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к уровню 2023 года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64" name="Группа 63"/>
          <p:cNvGrpSpPr/>
          <p:nvPr/>
        </p:nvGrpSpPr>
        <p:grpSpPr>
          <a:xfrm>
            <a:off x="-113701" y="859791"/>
            <a:ext cx="3545532" cy="3498305"/>
            <a:chOff x="-1711340" y="575198"/>
            <a:chExt cx="2916412" cy="4421259"/>
          </a:xfrm>
        </p:grpSpPr>
        <p:graphicFrame>
          <p:nvGraphicFramePr>
            <p:cNvPr id="66" name="Диаграмма 65"/>
            <p:cNvGraphicFramePr/>
            <p:nvPr>
              <p:extLst/>
            </p:nvPr>
          </p:nvGraphicFramePr>
          <p:xfrm>
            <a:off x="-1711340" y="575198"/>
            <a:ext cx="2916412" cy="435958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74" name="TextBox 1"/>
            <p:cNvSpPr txBox="1"/>
            <p:nvPr/>
          </p:nvSpPr>
          <p:spPr>
            <a:xfrm rot="10800000" flipV="1">
              <a:off x="-1277630" y="4536334"/>
              <a:ext cx="883955" cy="460123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2023 </a:t>
              </a:r>
              <a:r>
                <a:rPr kumimoji="0" lang="ru-RU" sz="1200" b="1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год</a:t>
              </a:r>
            </a:p>
          </p:txBody>
        </p:sp>
        <p:sp>
          <p:nvSpPr>
            <p:cNvPr id="87" name="TextBox 1"/>
            <p:cNvSpPr txBox="1"/>
            <p:nvPr/>
          </p:nvSpPr>
          <p:spPr>
            <a:xfrm>
              <a:off x="-161813" y="4549834"/>
              <a:ext cx="938371" cy="236654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2024 год</a:t>
              </a:r>
              <a:endParaRPr kumimoji="0" lang="ru-RU" sz="1200" b="1" i="1" u="none" strike="noStrike" kern="0" cap="none" spc="0" normalizeH="0" baseline="0" noProof="0" dirty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endParaRPr>
            </a:p>
          </p:txBody>
        </p:sp>
        <p:sp>
          <p:nvSpPr>
            <p:cNvPr id="88" name="TextBox 1"/>
            <p:cNvSpPr txBox="1"/>
            <p:nvPr/>
          </p:nvSpPr>
          <p:spPr>
            <a:xfrm>
              <a:off x="-130054" y="1953637"/>
              <a:ext cx="874853" cy="297614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kern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cs typeface="Times New Roman" pitchFamily="18" charset="0"/>
                </a:rPr>
                <a:t>576</a:t>
              </a:r>
              <a:endParaRPr kumimoji="0" lang="ru-RU" sz="1518" b="1" i="0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endParaRPr>
            </a:p>
          </p:txBody>
        </p:sp>
        <p:sp>
          <p:nvSpPr>
            <p:cNvPr id="90" name="TextBox 1"/>
            <p:cNvSpPr txBox="1"/>
            <p:nvPr/>
          </p:nvSpPr>
          <p:spPr>
            <a:xfrm>
              <a:off x="-1177175" y="2528185"/>
              <a:ext cx="874853" cy="269822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kern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cs typeface="Times New Roman" pitchFamily="18" charset="0"/>
                </a:rPr>
                <a:t>405</a:t>
              </a:r>
              <a:endParaRPr kumimoji="0" lang="ru-RU" sz="1518" b="1" i="0" u="none" strike="noStrike" kern="0" cap="none" spc="0" normalizeH="0" baseline="0" noProof="0" dirty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endParaRPr>
            </a:p>
          </p:txBody>
        </p:sp>
      </p:grpSp>
      <p:graphicFrame>
        <p:nvGraphicFramePr>
          <p:cNvPr id="72" name="Таблица 71"/>
          <p:cNvGraphicFramePr>
            <a:graphicFrameLocks noGrp="1"/>
          </p:cNvGraphicFramePr>
          <p:nvPr>
            <p:extLst/>
          </p:nvPr>
        </p:nvGraphicFramePr>
        <p:xfrm>
          <a:off x="7188928" y="681722"/>
          <a:ext cx="4211714" cy="661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5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55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0385">
                  <a:extLst>
                    <a:ext uri="{9D8B030D-6E8A-4147-A177-3AD203B41FA5}">
                      <a16:colId xmlns:a16="http://schemas.microsoft.com/office/drawing/2014/main" val="3203563697"/>
                    </a:ext>
                  </a:extLst>
                </a:gridCol>
              </a:tblGrid>
              <a:tr h="239527"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r>
                        <a:rPr lang="ru-RU" sz="1400" b="1" i="1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план</a:t>
                      </a:r>
                      <a:endParaRPr lang="ru-RU" sz="1400" b="1" i="1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r>
                        <a:rPr lang="ru-RU" sz="1400" b="1" i="1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факт</a:t>
                      </a:r>
                      <a:endParaRPr lang="ru-RU" sz="1400" b="1" i="1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867696" rtl="0" eaLnBrk="1" latinLnBrk="0" hangingPunct="1">
                        <a:buNone/>
                      </a:pPr>
                      <a:r>
                        <a:rPr lang="ru-RU" sz="1400" b="1" i="1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400" b="1" i="1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8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800" b="1" i="0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8 283</a:t>
                      </a:r>
                      <a:endParaRPr lang="ru-RU" sz="1800" b="1" i="0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9 779</a:t>
                      </a:r>
                      <a:endParaRPr lang="ru-RU" sz="1800" b="1" i="0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  <a:endParaRPr lang="ru-RU" sz="1800" b="1" i="0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505471"/>
                  </a:ext>
                </a:extLst>
              </a:tr>
            </a:tbl>
          </a:graphicData>
        </a:graphic>
      </p:graphicFrame>
      <p:sp>
        <p:nvSpPr>
          <p:cNvPr id="73" name="Прямоугольник 72"/>
          <p:cNvSpPr/>
          <p:nvPr/>
        </p:nvSpPr>
        <p:spPr>
          <a:xfrm>
            <a:off x="6250560" y="825630"/>
            <a:ext cx="8107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всего</a:t>
            </a:r>
            <a:endParaRPr lang="ru-RU" sz="1600" b="1" dirty="0"/>
          </a:p>
        </p:txBody>
      </p:sp>
      <p:sp>
        <p:nvSpPr>
          <p:cNvPr id="75" name="TextBox 22"/>
          <p:cNvSpPr txBox="1"/>
          <p:nvPr/>
        </p:nvSpPr>
        <p:spPr>
          <a:xfrm>
            <a:off x="8757916" y="306340"/>
            <a:ext cx="13133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а 2024 год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63850" y="2104049"/>
            <a:ext cx="18660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Отсутствие</a:t>
            </a:r>
            <a:r>
              <a:rPr lang="ru-RU" sz="1400" b="1" i="1" dirty="0" smtClean="0"/>
              <a:t> </a:t>
            </a:r>
            <a:r>
              <a:rPr lang="ru-RU" sz="14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фактов</a:t>
            </a:r>
            <a:r>
              <a:rPr lang="ru-RU" sz="1400" b="1" i="1" dirty="0" smtClean="0"/>
              <a:t>:</a:t>
            </a:r>
            <a:endParaRPr lang="ru-RU" sz="1400" b="1" i="1" dirty="0"/>
          </a:p>
        </p:txBody>
      </p:sp>
      <p:grpSp>
        <p:nvGrpSpPr>
          <p:cNvPr id="76" name="Группа 75"/>
          <p:cNvGrpSpPr/>
          <p:nvPr/>
        </p:nvGrpSpPr>
        <p:grpSpPr>
          <a:xfrm>
            <a:off x="5758494" y="3445369"/>
            <a:ext cx="3545532" cy="3498305"/>
            <a:chOff x="-1711340" y="575198"/>
            <a:chExt cx="2916412" cy="4421259"/>
          </a:xfrm>
        </p:grpSpPr>
        <p:graphicFrame>
          <p:nvGraphicFramePr>
            <p:cNvPr id="77" name="Диаграмма 76"/>
            <p:cNvGraphicFramePr/>
            <p:nvPr>
              <p:extLst/>
            </p:nvPr>
          </p:nvGraphicFramePr>
          <p:xfrm>
            <a:off x="-1711340" y="575198"/>
            <a:ext cx="2916412" cy="435958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91" name="TextBox 1"/>
            <p:cNvSpPr txBox="1"/>
            <p:nvPr/>
          </p:nvSpPr>
          <p:spPr>
            <a:xfrm rot="10800000" flipV="1">
              <a:off x="-1277630" y="4536334"/>
              <a:ext cx="883955" cy="460123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2023 </a:t>
              </a:r>
              <a:r>
                <a:rPr kumimoji="0" lang="ru-RU" sz="1200" b="1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год</a:t>
              </a:r>
            </a:p>
          </p:txBody>
        </p:sp>
        <p:sp>
          <p:nvSpPr>
            <p:cNvPr id="92" name="TextBox 1"/>
            <p:cNvSpPr txBox="1"/>
            <p:nvPr/>
          </p:nvSpPr>
          <p:spPr>
            <a:xfrm>
              <a:off x="-161813" y="4549834"/>
              <a:ext cx="938371" cy="236654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2024 </a:t>
              </a:r>
              <a:r>
                <a:rPr kumimoji="0" lang="ru-RU" sz="1200" b="1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год</a:t>
              </a:r>
            </a:p>
          </p:txBody>
        </p:sp>
        <p:sp>
          <p:nvSpPr>
            <p:cNvPr id="93" name="TextBox 1"/>
            <p:cNvSpPr txBox="1"/>
            <p:nvPr/>
          </p:nvSpPr>
          <p:spPr>
            <a:xfrm>
              <a:off x="-89722" y="2606181"/>
              <a:ext cx="874853" cy="297614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642</a:t>
              </a:r>
              <a:endParaRPr kumimoji="0" lang="ru-RU" sz="1518" b="1" i="0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endParaRPr>
            </a:p>
          </p:txBody>
        </p:sp>
        <p:sp>
          <p:nvSpPr>
            <p:cNvPr id="95" name="TextBox 1"/>
            <p:cNvSpPr txBox="1"/>
            <p:nvPr/>
          </p:nvSpPr>
          <p:spPr>
            <a:xfrm>
              <a:off x="-1187260" y="3126314"/>
              <a:ext cx="874853" cy="269822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kern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latin typeface="Calibri" panose="020F0502020204030204"/>
                  <a:cs typeface="Times New Roman" pitchFamily="18" charset="0"/>
                </a:rPr>
                <a:t>587</a:t>
              </a:r>
              <a:endParaRPr kumimoji="0" lang="ru-RU" sz="1518" b="1" i="0" u="none" strike="noStrike" kern="0" cap="none" spc="0" normalizeH="0" baseline="0" noProof="0" dirty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726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83184" y="1778523"/>
            <a:ext cx="11976178" cy="4909148"/>
          </a:xfrm>
          <a:prstGeom prst="rect">
            <a:avLst/>
          </a:prstGeom>
          <a:solidFill>
            <a:schemeClr val="bg1"/>
          </a:solidFill>
          <a:ln w="28575">
            <a:solidFill>
              <a:srgbClr val="1170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1"/>
          <p:cNvSpPr txBox="1"/>
          <p:nvPr/>
        </p:nvSpPr>
        <p:spPr>
          <a:xfrm>
            <a:off x="138949" y="2030358"/>
            <a:ext cx="2845708" cy="2842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3" name="TextBox 1"/>
          <p:cNvSpPr txBox="1"/>
          <p:nvPr/>
        </p:nvSpPr>
        <p:spPr>
          <a:xfrm>
            <a:off x="484850" y="4010381"/>
            <a:ext cx="810359" cy="47513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3" name="Текст 2"/>
          <p:cNvSpPr txBox="1">
            <a:spLocks/>
          </p:cNvSpPr>
          <p:nvPr/>
        </p:nvSpPr>
        <p:spPr>
          <a:xfrm>
            <a:off x="890029" y="75148"/>
            <a:ext cx="10247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ПОСТУПЛЕНИЯ НЕНАЛОГОВЫХ ДОХОДОВ</a:t>
            </a:r>
          </a:p>
        </p:txBody>
      </p:sp>
      <p:sp>
        <p:nvSpPr>
          <p:cNvPr id="44" name="TextBox 22"/>
          <p:cNvSpPr txBox="1"/>
          <p:nvPr/>
        </p:nvSpPr>
        <p:spPr>
          <a:xfrm>
            <a:off x="10936956" y="250382"/>
            <a:ext cx="1085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739140" y="6551820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5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93534" y="1722516"/>
            <a:ext cx="5068532" cy="4302408"/>
            <a:chOff x="546707" y="519245"/>
            <a:chExt cx="5068532" cy="4876819"/>
          </a:xfrm>
        </p:grpSpPr>
        <p:graphicFrame>
          <p:nvGraphicFramePr>
            <p:cNvPr id="4" name="Диаграмма 3"/>
            <p:cNvGraphicFramePr/>
            <p:nvPr>
              <p:extLst/>
            </p:nvPr>
          </p:nvGraphicFramePr>
          <p:xfrm>
            <a:off x="546707" y="595019"/>
            <a:ext cx="5068532" cy="48010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>
              <a:off x="3890773" y="519245"/>
              <a:ext cx="1023711" cy="453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000" b="1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891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62" name="TextBox 1"/>
            <p:cNvSpPr txBox="1"/>
            <p:nvPr/>
          </p:nvSpPr>
          <p:spPr>
            <a:xfrm>
              <a:off x="1436644" y="4746039"/>
              <a:ext cx="956664" cy="340647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2023 </a:t>
              </a:r>
              <a:r>
                <a:rPr kumimoji="0" lang="ru-RU" sz="1600" b="1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год</a:t>
              </a:r>
            </a:p>
          </p:txBody>
        </p:sp>
        <p:sp>
          <p:nvSpPr>
            <p:cNvPr id="63" name="TextBox 1"/>
            <p:cNvSpPr txBox="1"/>
            <p:nvPr/>
          </p:nvSpPr>
          <p:spPr>
            <a:xfrm>
              <a:off x="3499572" y="4743846"/>
              <a:ext cx="956664" cy="340647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2024 </a:t>
              </a:r>
              <a:r>
                <a:rPr kumimoji="0" lang="ru-RU" sz="1600" b="1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год</a:t>
              </a:r>
            </a:p>
          </p:txBody>
        </p:sp>
      </p:grpSp>
      <p:cxnSp>
        <p:nvCxnSpPr>
          <p:cNvPr id="65" name="Прямая соединительная линия 64"/>
          <p:cNvCxnSpPr/>
          <p:nvPr/>
        </p:nvCxnSpPr>
        <p:spPr>
          <a:xfrm>
            <a:off x="792183" y="5962146"/>
            <a:ext cx="3636000" cy="0"/>
          </a:xfrm>
          <a:prstGeom prst="line">
            <a:avLst/>
          </a:prstGeom>
          <a:ln w="19050">
            <a:solidFill>
              <a:srgbClr val="5AA2A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449903" y="5962146"/>
            <a:ext cx="4002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+ 133 млн. рублей                                   к уровню 2023 года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42" name="Прямоугольник 119"/>
          <p:cNvSpPr/>
          <p:nvPr/>
        </p:nvSpPr>
        <p:spPr>
          <a:xfrm>
            <a:off x="5464985" y="2130110"/>
            <a:ext cx="6549700" cy="1056093"/>
          </a:xfrm>
          <a:prstGeom prst="rect">
            <a:avLst/>
          </a:prstGeom>
          <a:solidFill>
            <a:srgbClr val="CBE7D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shade val="50000"/>
              <a:hueOff val="0"/>
              <a:satOff val="0"/>
              <a:lumOff val="17981"/>
              <a:alphaOff val="0"/>
            </a:schemeClr>
          </a:effectRef>
          <a:fontRef idx="minor">
            <a:schemeClr val="lt1"/>
          </a:fontRef>
        </p:style>
        <p:txBody>
          <a:bodyPr lIns="360000" anchor="ctr" anchorCtr="0"/>
          <a:lstStyle/>
          <a:p>
            <a:pPr lvl="0">
              <a:defRPr/>
            </a:pPr>
            <a:r>
              <a:rPr kumimoji="0" lang="ru-RU" sz="1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B5259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Доходы от использования имущества</a:t>
            </a: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ru-RU" sz="13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</a:t>
            </a:r>
            <a:r>
              <a:rPr lang="ru-RU" sz="13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новь заключенные договоры аренды земли;</a:t>
            </a: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ru-RU" sz="13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</a:t>
            </a:r>
            <a:r>
              <a:rPr kumimoji="0" lang="ru-RU" sz="130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оговоры комплексного развития территории города;</a:t>
            </a:r>
          </a:p>
          <a:p>
            <a:pPr marL="285750" lvl="0" indent="-285750">
              <a:buFont typeface="Wingdings" panose="05000000000000000000" pitchFamily="2" charset="2"/>
              <a:buChar char="Ø"/>
              <a:defRPr/>
            </a:pPr>
            <a:r>
              <a:rPr lang="ru-RU" sz="13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</a:t>
            </a:r>
            <a:r>
              <a:rPr lang="ru-RU" sz="13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укционы на установку рекламных конструкций; </a:t>
            </a:r>
            <a:r>
              <a:rPr kumimoji="0" lang="ru-RU" sz="1300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kumimoji="0" lang="ru-RU" sz="130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127470" y="4548461"/>
            <a:ext cx="6863191" cy="779224"/>
            <a:chOff x="10694173" y="1940031"/>
            <a:chExt cx="7005020" cy="587459"/>
          </a:xfrm>
        </p:grpSpPr>
        <p:sp>
          <p:nvSpPr>
            <p:cNvPr id="71" name="TextBox 70"/>
            <p:cNvSpPr txBox="1"/>
            <p:nvPr/>
          </p:nvSpPr>
          <p:spPr>
            <a:xfrm>
              <a:off x="10694173" y="1940031"/>
              <a:ext cx="342648" cy="5800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Прямоугольник 119"/>
            <p:cNvSpPr/>
            <p:nvPr/>
          </p:nvSpPr>
          <p:spPr>
            <a:xfrm>
              <a:off x="11080106" y="1947818"/>
              <a:ext cx="6619087" cy="579672"/>
            </a:xfrm>
            <a:prstGeom prst="rect">
              <a:avLst/>
            </a:prstGeom>
            <a:solidFill>
              <a:srgbClr val="CBE7D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shade val="50000"/>
                <a:hueOff val="0"/>
                <a:satOff val="0"/>
                <a:lumOff val="17981"/>
                <a:alphaOff val="0"/>
              </a:schemeClr>
            </a:effectRef>
            <a:fontRef idx="minor">
              <a:schemeClr val="lt1"/>
            </a:fontRef>
          </p:style>
          <p:txBody>
            <a:bodyPr lIns="360000" anchor="ctr" anchorCtr="0"/>
            <a:lstStyle/>
            <a:p>
              <a:pPr algn="just">
                <a:defRPr/>
              </a:pPr>
              <a:endParaRPr lang="ru-RU" sz="1600" b="1" i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just">
                <a:defRPr/>
              </a:pPr>
              <a:r>
                <a:rPr lang="ru-RU" sz="1400" b="1" i="1" dirty="0" smtClean="0">
                  <a:solidFill>
                    <a:srgbClr val="2B525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штрафы, санкции, возмещение ущерба </a:t>
              </a:r>
            </a:p>
            <a:p>
              <a:pPr marL="285750" indent="-285750" algn="just">
                <a:buFont typeface="Wingdings" panose="05000000000000000000" pitchFamily="2" charset="2"/>
                <a:buChar char="Ø"/>
                <a:defRPr/>
              </a:pPr>
              <a:endParaRPr lang="ru-RU" sz="1300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ru-RU" sz="1500" dirty="0" smtClean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endParaRPr lang="ru-RU" sz="15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795226" y="939052"/>
            <a:ext cx="8107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всего</a:t>
            </a:r>
            <a:endParaRPr lang="ru-RU" sz="1600" b="1" dirty="0"/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>
            <p:extLst/>
          </p:nvPr>
        </p:nvGraphicFramePr>
        <p:xfrm>
          <a:off x="6670407" y="815730"/>
          <a:ext cx="4266549" cy="661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5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42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6925">
                  <a:extLst>
                    <a:ext uri="{9D8B030D-6E8A-4147-A177-3AD203B41FA5}">
                      <a16:colId xmlns:a16="http://schemas.microsoft.com/office/drawing/2014/main" val="3203563697"/>
                    </a:ext>
                  </a:extLst>
                </a:gridCol>
              </a:tblGrid>
              <a:tr h="195397"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r>
                        <a:rPr lang="ru-RU" sz="1400" b="1" i="1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план</a:t>
                      </a:r>
                      <a:endParaRPr lang="ru-RU" sz="1400" b="1" i="1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r>
                        <a:rPr lang="ru-RU" sz="1400" b="1" i="1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факт</a:t>
                      </a:r>
                      <a:endParaRPr lang="ru-RU" sz="1400" b="1" i="1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867696" rtl="0" eaLnBrk="1" latinLnBrk="0" hangingPunct="1">
                        <a:buNone/>
                      </a:pPr>
                      <a:r>
                        <a:rPr lang="ru-RU" sz="1400" b="1" i="1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ru-RU" sz="1400" b="1" i="1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8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800" b="1" i="0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780</a:t>
                      </a:r>
                      <a:endParaRPr lang="ru-RU" sz="1800" b="1" i="0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891</a:t>
                      </a:r>
                      <a:endParaRPr lang="ru-RU" sz="1800" b="1" i="0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114</a:t>
                      </a:r>
                      <a:endParaRPr lang="ru-RU" sz="1800" b="1" i="0" kern="1200" cap="none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505471"/>
                  </a:ext>
                </a:extLst>
              </a:tr>
            </a:tbl>
          </a:graphicData>
        </a:graphic>
      </p:graphicFrame>
      <p:sp>
        <p:nvSpPr>
          <p:cNvPr id="30" name="TextBox 22"/>
          <p:cNvSpPr txBox="1"/>
          <p:nvPr/>
        </p:nvSpPr>
        <p:spPr>
          <a:xfrm>
            <a:off x="8206683" y="486714"/>
            <a:ext cx="13133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а 2024 год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12480" y="2890867"/>
            <a:ext cx="14319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/>
              <a:t>(+136 млн. руб.)</a:t>
            </a:r>
            <a:endParaRPr lang="ru-RU" sz="14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0113264" y="62127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2" name="Прямоугольник 119"/>
          <p:cNvSpPr/>
          <p:nvPr/>
        </p:nvSpPr>
        <p:spPr>
          <a:xfrm>
            <a:off x="5464985" y="3467935"/>
            <a:ext cx="6540241" cy="864006"/>
          </a:xfrm>
          <a:prstGeom prst="rect">
            <a:avLst/>
          </a:prstGeom>
          <a:solidFill>
            <a:srgbClr val="CBE7D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shade val="50000"/>
              <a:hueOff val="0"/>
              <a:satOff val="0"/>
              <a:lumOff val="17981"/>
              <a:alphaOff val="0"/>
            </a:schemeClr>
          </a:effectRef>
          <a:fontRef idx="minor">
            <a:schemeClr val="lt1"/>
          </a:fontRef>
        </p:style>
        <p:txBody>
          <a:bodyPr lIns="360000" anchor="ctr" anchorCtr="0"/>
          <a:lstStyle/>
          <a:p>
            <a:pPr lvl="0" algn="just">
              <a:defRPr/>
            </a:pPr>
            <a:r>
              <a:rPr lang="ru-RU" sz="1400" b="1" i="1" dirty="0" smtClean="0">
                <a:solidFill>
                  <a:srgbClr val="2B525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Плата за негативное воздействие на окружающую среду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  <a:defRPr/>
            </a:pPr>
            <a:r>
              <a:rPr lang="ru-RU" sz="130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</a:t>
            </a:r>
            <a:r>
              <a:rPr lang="ru-RU" sz="13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оступление задолженности прошлых лет;</a:t>
            </a:r>
          </a:p>
          <a:p>
            <a:pPr lvl="0" algn="just">
              <a:defRPr/>
            </a:pPr>
            <a:endParaRPr lang="ru-RU" sz="1300" i="1" dirty="0" smtClean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17459" y="3316387"/>
            <a:ext cx="437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49591" y="5015014"/>
            <a:ext cx="1380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/>
              <a:t>(+ 44 млн</a:t>
            </a:r>
            <a:r>
              <a:rPr lang="ru-RU" sz="1400" b="1" i="1" dirty="0"/>
              <a:t>. руб.)</a:t>
            </a:r>
          </a:p>
          <a:p>
            <a:endParaRPr lang="ru-RU" dirty="0"/>
          </a:p>
        </p:txBody>
      </p:sp>
      <p:sp>
        <p:nvSpPr>
          <p:cNvPr id="35" name="Прямоугольник 119"/>
          <p:cNvSpPr/>
          <p:nvPr/>
        </p:nvSpPr>
        <p:spPr>
          <a:xfrm>
            <a:off x="5490985" y="5490202"/>
            <a:ext cx="6514279" cy="910830"/>
          </a:xfrm>
          <a:prstGeom prst="rect">
            <a:avLst/>
          </a:prstGeom>
          <a:solidFill>
            <a:srgbClr val="CBE7D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shade val="50000"/>
              <a:hueOff val="0"/>
              <a:satOff val="0"/>
              <a:lumOff val="17981"/>
              <a:alphaOff val="0"/>
            </a:schemeClr>
          </a:effectRef>
          <a:fontRef idx="minor">
            <a:schemeClr val="lt1"/>
          </a:fontRef>
        </p:style>
        <p:txBody>
          <a:bodyPr lIns="360000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i="1" dirty="0" smtClean="0">
                <a:solidFill>
                  <a:srgbClr val="2B525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Доходы от продажи материальных и нематериальных активов</a:t>
            </a:r>
            <a:endParaRPr lang="ru-RU" sz="1400" b="1" i="1" noProof="0" dirty="0" smtClean="0">
              <a:solidFill>
                <a:srgbClr val="2B525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3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</a:t>
            </a:r>
            <a:r>
              <a:rPr kumimoji="0" lang="ru-RU" sz="130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жегодное</a:t>
            </a:r>
            <a:r>
              <a:rPr kumimoji="0" lang="ru-RU" sz="130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сокращение коммерчески привлекательного имущества;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30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</a:t>
            </a:r>
            <a:r>
              <a:rPr lang="ru-RU" sz="13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еализация земельных участков с меньшей кадастровой стоимостью;</a:t>
            </a:r>
            <a:endParaRPr kumimoji="0" lang="ru-RU" sz="130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30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39116" y="6105048"/>
            <a:ext cx="13052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/>
              <a:t>(-42 млн. руб.)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649591" y="3774235"/>
            <a:ext cx="13405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/>
              <a:t/>
            </a:r>
            <a:br>
              <a:rPr lang="ru-RU" sz="1400" b="1" i="1" dirty="0" smtClean="0"/>
            </a:br>
            <a:r>
              <a:rPr lang="ru-RU" sz="1400" b="1" i="1" dirty="0" smtClean="0"/>
              <a:t>(+20 млн</a:t>
            </a:r>
            <a:r>
              <a:rPr lang="ru-RU" sz="1400" b="1" i="1" dirty="0"/>
              <a:t>. руб</a:t>
            </a:r>
            <a:r>
              <a:rPr lang="ru-RU" sz="1400" b="1" i="1" dirty="0" smtClean="0"/>
              <a:t>.)</a:t>
            </a:r>
            <a:endParaRPr lang="ru-RU" sz="1400" b="1" i="1" dirty="0"/>
          </a:p>
        </p:txBody>
      </p:sp>
      <p:sp>
        <p:nvSpPr>
          <p:cNvPr id="3" name="Прямоугольник 2"/>
          <p:cNvSpPr/>
          <p:nvPr/>
        </p:nvSpPr>
        <p:spPr>
          <a:xfrm flipH="1" flipV="1">
            <a:off x="4961497" y="5286693"/>
            <a:ext cx="5440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4400" b="1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17458" y="4350312"/>
            <a:ext cx="437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27470" y="2016089"/>
            <a:ext cx="1174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45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Диаграмма 9"/>
          <p:cNvGraphicFramePr/>
          <p:nvPr>
            <p:extLst/>
          </p:nvPr>
        </p:nvGraphicFramePr>
        <p:xfrm>
          <a:off x="8766431" y="1278975"/>
          <a:ext cx="3401867" cy="3912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633333" y="880165"/>
            <a:ext cx="4631686" cy="436993"/>
            <a:chOff x="396965" y="1045812"/>
            <a:chExt cx="4631686" cy="436993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96965" y="1048591"/>
              <a:ext cx="4631686" cy="434214"/>
            </a:xfrm>
            <a:prstGeom prst="rect">
              <a:avLst/>
            </a:prstGeom>
            <a:solidFill>
              <a:srgbClr val="0C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556751" y="1045812"/>
              <a:ext cx="2028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Мероприятие</a:t>
              </a:r>
              <a:endPara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427697" y="875124"/>
            <a:ext cx="3507550" cy="434214"/>
            <a:chOff x="789929" y="1048591"/>
            <a:chExt cx="2912165" cy="434214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789929" y="1048591"/>
              <a:ext cx="2912165" cy="434214"/>
            </a:xfrm>
            <a:prstGeom prst="rect">
              <a:avLst/>
            </a:prstGeom>
            <a:solidFill>
              <a:srgbClr val="0C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46435" y="1066942"/>
              <a:ext cx="2028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Реализация</a:t>
              </a:r>
              <a:endPara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9110146" y="882944"/>
            <a:ext cx="2983573" cy="434214"/>
            <a:chOff x="887705" y="1048591"/>
            <a:chExt cx="2823730" cy="43421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887705" y="1048591"/>
              <a:ext cx="2823730" cy="434214"/>
            </a:xfrm>
            <a:prstGeom prst="rect">
              <a:avLst/>
            </a:prstGeom>
            <a:solidFill>
              <a:srgbClr val="0C6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770333" y="1068002"/>
              <a:ext cx="18151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Результат</a:t>
              </a:r>
              <a:endPara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95251" y="3182821"/>
            <a:ext cx="8231808" cy="1040776"/>
            <a:chOff x="642481" y="2504615"/>
            <a:chExt cx="8231808" cy="104077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42481" y="2591284"/>
              <a:ext cx="4731345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defRPr/>
              </a:pPr>
              <a:r>
                <a:rPr lang="ru-RU" sz="1400" b="1" dirty="0">
                  <a:solidFill>
                    <a:srgbClr val="2B525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М</a:t>
              </a:r>
              <a:r>
                <a:rPr lang="ru-RU" sz="1400" b="1" dirty="0" smtClean="0">
                  <a:solidFill>
                    <a:srgbClr val="2B525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ероприятия </a:t>
              </a:r>
              <a:r>
                <a:rPr lang="ru-RU" sz="1400" b="1" dirty="0">
                  <a:solidFill>
                    <a:srgbClr val="2B525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по выявлению обособленных подразделений </a:t>
              </a:r>
              <a:r>
                <a:rPr lang="ru-RU" sz="1400" b="1" dirty="0" err="1">
                  <a:solidFill>
                    <a:srgbClr val="2B525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инорегиональных</a:t>
              </a:r>
              <a:r>
                <a:rPr lang="ru-RU" sz="1400" b="1" dirty="0">
                  <a:solidFill>
                    <a:srgbClr val="2B525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организаций, осуществляющих деятельность на территории </a:t>
              </a:r>
              <a:r>
                <a:rPr lang="ru-RU" sz="1400" b="1" dirty="0" smtClean="0">
                  <a:solidFill>
                    <a:srgbClr val="2B525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города</a:t>
              </a:r>
              <a:endParaRPr lang="ru-RU" sz="1100" b="1" dirty="0">
                <a:solidFill>
                  <a:srgbClr val="2B5259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280464" y="2504615"/>
              <a:ext cx="359382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Выявлено – </a:t>
              </a:r>
              <a:r>
                <a:rPr lang="ru-RU" b="1" noProof="0" dirty="0" smtClean="0">
                  <a:solidFill>
                    <a:srgbClr val="5AA2AE">
                      <a:lumMod val="50000"/>
                    </a:srgb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15</a:t>
              </a:r>
              <a:r>
                <a:rPr lang="ru-RU" b="1" dirty="0" smtClean="0">
                  <a:solidFill>
                    <a:srgbClr val="5AA2AE">
                      <a:lumMod val="50000"/>
                    </a:srgbClr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ru-RU" sz="1400" b="1" dirty="0" err="1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инорегиональных</a:t>
              </a:r>
              <a:r>
                <a:rPr lang="ru-RU" sz="14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ru-RU" sz="1400" b="1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организаций</a:t>
              </a:r>
              <a:endParaRPr lang="ru-RU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41030" y="1310484"/>
            <a:ext cx="9860902" cy="1661993"/>
            <a:chOff x="680064" y="615785"/>
            <a:chExt cx="8964707" cy="1661993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680064" y="694213"/>
              <a:ext cx="4692257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AA2AE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Комиссии: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AA2AE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- по 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сниже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AA2AE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нию недоимки в бюджет города,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- 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снижению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неформальной 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занятости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B5259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854912" y="615785"/>
              <a:ext cx="4789859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Проинформированы 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603</a:t>
              </a:r>
            </a:p>
            <a:p>
              <a:pPr lvl="0" algn="just">
                <a:defRPr/>
              </a:pPr>
              <a:r>
                <a:rPr lang="ru-RU" sz="1400" b="1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налогоплательщика об имеющейся </a:t>
              </a:r>
            </a:p>
            <a:p>
              <a:pPr lvl="0" algn="just">
                <a:defRPr/>
              </a:pPr>
              <a:r>
                <a:rPr lang="ru-RU" sz="1400" b="1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задолженности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ru-RU" sz="1400" b="1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Определена вариативность </a:t>
              </a:r>
            </a:p>
            <a:p>
              <a:pPr lvl="0" algn="just">
                <a:defRPr/>
              </a:pPr>
              <a:r>
                <a:rPr lang="ru-RU" sz="1400" b="1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погашения задолженности с учетом</a:t>
              </a:r>
            </a:p>
            <a:p>
              <a:pPr lvl="0" algn="just">
                <a:defRPr/>
              </a:pPr>
              <a:r>
                <a:rPr lang="ru-RU" sz="1400" b="1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специфики ситуации в которой </a:t>
              </a:r>
            </a:p>
            <a:p>
              <a:pPr lvl="0" algn="just">
                <a:defRPr/>
              </a:pPr>
              <a:r>
                <a:rPr lang="ru-RU" sz="1400" b="1" dirty="0" smtClean="0">
                  <a:latin typeface="Segoe UI" panose="020B0502040204020203" pitchFamily="34" charset="0"/>
                  <a:cs typeface="Segoe UI" panose="020B0502040204020203" pitchFamily="34" charset="0"/>
                </a:rPr>
                <a:t>находится организация</a:t>
              </a:r>
              <a:endPara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31" name="Прямая соединительная линия 30"/>
          <p:cNvCxnSpPr/>
          <p:nvPr/>
        </p:nvCxnSpPr>
        <p:spPr>
          <a:xfrm flipV="1">
            <a:off x="695251" y="2967318"/>
            <a:ext cx="8251525" cy="5159"/>
          </a:xfrm>
          <a:prstGeom prst="line">
            <a:avLst/>
          </a:prstGeom>
          <a:ln w="19050">
            <a:solidFill>
              <a:srgbClr val="0C62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741030" y="4530021"/>
            <a:ext cx="8706072" cy="774345"/>
            <a:chOff x="645729" y="3939214"/>
            <a:chExt cx="8706072" cy="774345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645729" y="3974895"/>
              <a:ext cx="4758229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AA2AE">
                      <a:lumMod val="50000"/>
                    </a:srgbClr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Работа по взысканию задолженности по доходам от аренды и реализации имущества, земельных участков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5AA2AE">
                    <a:lumMod val="5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237933" y="3939214"/>
              <a:ext cx="4113868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Направлено </a:t>
              </a: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8 006</a:t>
              </a: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претензий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3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Направлено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752 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исковых</a:t>
              </a:r>
              <a:r>
                <a:rPr lang="ru-RU" sz="1400" b="1" dirty="0" smtClean="0">
                  <a:solidFill>
                    <a:prstClr val="black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заявления 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7" name="Текст 2"/>
          <p:cNvSpPr txBox="1">
            <a:spLocks/>
          </p:cNvSpPr>
          <p:nvPr/>
        </p:nvSpPr>
        <p:spPr>
          <a:xfrm>
            <a:off x="972361" y="160778"/>
            <a:ext cx="102472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РАБОТА ПО ДОПОЛНИТЕЛЬНОЙ МОБИЛИЗАЦИИ ДОХОДОВ В БЮДЖЕТ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9157114" y="2676443"/>
            <a:ext cx="28205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1,5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млрд.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рублей</a:t>
            </a: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830146" y="5426908"/>
            <a:ext cx="8280000" cy="0"/>
          </a:xfrm>
          <a:prstGeom prst="line">
            <a:avLst/>
          </a:prstGeom>
          <a:ln w="19050">
            <a:solidFill>
              <a:srgbClr val="0C62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"/>
          <p:cNvGrpSpPr/>
          <p:nvPr/>
        </p:nvGrpSpPr>
        <p:grpSpPr>
          <a:xfrm>
            <a:off x="741030" y="5434394"/>
            <a:ext cx="8519837" cy="954107"/>
            <a:chOff x="653192" y="4789669"/>
            <a:chExt cx="8519837" cy="954107"/>
          </a:xfrm>
        </p:grpSpPr>
        <p:sp>
          <p:nvSpPr>
            <p:cNvPr id="45" name="TextBox 44"/>
            <p:cNvSpPr txBox="1"/>
            <p:nvPr/>
          </p:nvSpPr>
          <p:spPr>
            <a:xfrm>
              <a:off x="653192" y="4789669"/>
              <a:ext cx="46206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038977" rtl="0" eaLnBrk="1" fontAlgn="auto" latinLnBrk="0" hangingPunct="1">
                <a:lnSpc>
                  <a:spcPct val="100000"/>
                </a:lnSpc>
                <a:spcBef>
                  <a:spcPts val="5333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Работа с физическими 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лицами – недоимщиками по </a:t>
              </a: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2B5259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имущественным налогам</a:t>
              </a: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5245396" y="4789669"/>
              <a:ext cx="392763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Адресная работа с недоимщиками - сотрудниками органов местного</a:t>
              </a:r>
              <a:r>
                <a:rPr kumimoji="0" lang="ru-RU" sz="1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самоуправления и</a:t>
              </a:r>
              <a:r>
                <a:rPr kumimoji="0" lang="ru-RU" sz="1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подведомственных</a:t>
              </a:r>
              <a:r>
                <a:rPr kumimoji="0" lang="ru-RU" sz="1400" b="1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учреждений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cxnSp>
        <p:nvCxnSpPr>
          <p:cNvPr id="48" name="Прямая соединительная линия 47"/>
          <p:cNvCxnSpPr/>
          <p:nvPr/>
        </p:nvCxnSpPr>
        <p:spPr>
          <a:xfrm flipV="1">
            <a:off x="695251" y="4493947"/>
            <a:ext cx="8280000" cy="0"/>
          </a:xfrm>
          <a:prstGeom prst="line">
            <a:avLst/>
          </a:prstGeom>
          <a:ln w="19050">
            <a:solidFill>
              <a:srgbClr val="0C62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8893824" y="5614691"/>
            <a:ext cx="36287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ДОПОЛНИТЕЛЬНО МОБИЛИЗОВАНО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200" b="1" i="1" dirty="0" smtClean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ТЕРРИТОРИАЛЬНЫЙ</a:t>
            </a:r>
            <a:r>
              <a:rPr kumimoji="0" lang="ru-RU" sz="1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БЮДЖЕТ</a:t>
            </a: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594154" y="1398208"/>
            <a:ext cx="8172277" cy="362523"/>
            <a:chOff x="576889" y="4864018"/>
            <a:chExt cx="8172277" cy="362523"/>
          </a:xfrm>
        </p:grpSpPr>
        <p:sp>
          <p:nvSpPr>
            <p:cNvPr id="49" name="TextBox 48"/>
            <p:cNvSpPr txBox="1"/>
            <p:nvPr/>
          </p:nvSpPr>
          <p:spPr>
            <a:xfrm>
              <a:off x="576889" y="4864018"/>
              <a:ext cx="47649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038977" rtl="0" eaLnBrk="1" fontAlgn="auto" latinLnBrk="0" hangingPunct="1">
                <a:lnSpc>
                  <a:spcPct val="100000"/>
                </a:lnSpc>
                <a:spcBef>
                  <a:spcPts val="5333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B5259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5428963" y="4918764"/>
              <a:ext cx="332020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4" name="Шеврон 53"/>
          <p:cNvSpPr/>
          <p:nvPr/>
        </p:nvSpPr>
        <p:spPr>
          <a:xfrm rot="5400000">
            <a:off x="10552221" y="4690488"/>
            <a:ext cx="333794" cy="1001042"/>
          </a:xfrm>
          <a:prstGeom prst="chevron">
            <a:avLst>
              <a:gd name="adj" fmla="val 61806"/>
            </a:avLst>
          </a:prstGeom>
          <a:solidFill>
            <a:srgbClr val="118A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1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1642024" y="6500039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33234" y="3663266"/>
            <a:ext cx="35605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Передано </a:t>
            </a:r>
            <a:r>
              <a:rPr lang="ru-RU" b="1" dirty="0">
                <a:solidFill>
                  <a:prstClr val="black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b="1" dirty="0" smtClean="0">
                <a:solidFill>
                  <a:srgbClr val="5AA2AE">
                    <a:lumMod val="50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14 </a:t>
            </a:r>
            <a:r>
              <a:rPr lang="ru-RU" sz="1400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инорегиональных</a:t>
            </a:r>
            <a:r>
              <a:rPr lang="ru-RU" sz="1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1400" b="1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14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 организаций</a:t>
            </a:r>
            <a:endParaRPr lang="ru-RU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25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534889" y="197373"/>
            <a:ext cx="10247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800" dirty="0">
                <a:latin typeface="Segoe UI" panose="020B0502040204020203" pitchFamily="34" charset="0"/>
                <a:cs typeface="Segoe UI" panose="020B0502040204020203" pitchFamily="34" charset="0"/>
              </a:rPr>
              <a:t>Информация об исполнении расходной части бюджета в </a:t>
            </a:r>
            <a:r>
              <a:rPr lang="ru-RU" sz="1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2023-2024 </a:t>
            </a:r>
            <a:r>
              <a:rPr lang="ru-RU" sz="1800" dirty="0">
                <a:latin typeface="Segoe UI" panose="020B0502040204020203" pitchFamily="34" charset="0"/>
                <a:cs typeface="Segoe UI" panose="020B0502040204020203" pitchFamily="34" charset="0"/>
              </a:rPr>
              <a:t>годах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</a:p>
        </p:txBody>
      </p:sp>
      <p:sp>
        <p:nvSpPr>
          <p:cNvPr id="29" name="TextBox 22"/>
          <p:cNvSpPr txBox="1"/>
          <p:nvPr/>
        </p:nvSpPr>
        <p:spPr>
          <a:xfrm>
            <a:off x="11032707" y="514946"/>
            <a:ext cx="11592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sz="14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175281"/>
              </p:ext>
            </p:extLst>
          </p:nvPr>
        </p:nvGraphicFramePr>
        <p:xfrm>
          <a:off x="236712" y="822723"/>
          <a:ext cx="11771304" cy="5452644"/>
        </p:xfrm>
        <a:graphic>
          <a:graphicData uri="http://schemas.openxmlformats.org/drawingml/2006/table">
            <a:tbl>
              <a:tblPr firstRow="1" bandRow="1"/>
              <a:tblGrid>
                <a:gridCol w="3978145">
                  <a:extLst>
                    <a:ext uri="{9D8B030D-6E8A-4147-A177-3AD203B41FA5}">
                      <a16:colId xmlns:a16="http://schemas.microsoft.com/office/drawing/2014/main" val="2011583248"/>
                    </a:ext>
                  </a:extLst>
                </a:gridCol>
                <a:gridCol w="1314427">
                  <a:extLst>
                    <a:ext uri="{9D8B030D-6E8A-4147-A177-3AD203B41FA5}">
                      <a16:colId xmlns:a16="http://schemas.microsoft.com/office/drawing/2014/main" val="3119776182"/>
                    </a:ext>
                  </a:extLst>
                </a:gridCol>
                <a:gridCol w="1338533">
                  <a:extLst>
                    <a:ext uri="{9D8B030D-6E8A-4147-A177-3AD203B41FA5}">
                      <a16:colId xmlns:a16="http://schemas.microsoft.com/office/drawing/2014/main" val="1008042551"/>
                    </a:ext>
                  </a:extLst>
                </a:gridCol>
                <a:gridCol w="1271071">
                  <a:extLst>
                    <a:ext uri="{9D8B030D-6E8A-4147-A177-3AD203B41FA5}">
                      <a16:colId xmlns:a16="http://schemas.microsoft.com/office/drawing/2014/main" val="3264079517"/>
                    </a:ext>
                  </a:extLst>
                </a:gridCol>
                <a:gridCol w="1550117">
                  <a:extLst>
                    <a:ext uri="{9D8B030D-6E8A-4147-A177-3AD203B41FA5}">
                      <a16:colId xmlns:a16="http://schemas.microsoft.com/office/drawing/2014/main" val="1000438075"/>
                    </a:ext>
                  </a:extLst>
                </a:gridCol>
                <a:gridCol w="1196581">
                  <a:extLst>
                    <a:ext uri="{9D8B030D-6E8A-4147-A177-3AD203B41FA5}">
                      <a16:colId xmlns:a16="http://schemas.microsoft.com/office/drawing/2014/main" val="1836780998"/>
                    </a:ext>
                  </a:extLst>
                </a:gridCol>
                <a:gridCol w="1122430">
                  <a:extLst>
                    <a:ext uri="{9D8B030D-6E8A-4147-A177-3AD203B41FA5}">
                      <a16:colId xmlns:a16="http://schemas.microsoft.com/office/drawing/2014/main" val="3487426594"/>
                    </a:ext>
                  </a:extLst>
                </a:gridCol>
              </a:tblGrid>
              <a:tr h="550706">
                <a:tc rowSpan="2">
                  <a:txBody>
                    <a:bodyPr/>
                    <a:lstStyle>
                      <a:lvl1pPr marL="0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11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34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46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57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69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91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Наименование</a:t>
                      </a:r>
                    </a:p>
                  </a:txBody>
                  <a:tcPr marL="76872" marR="76872" marT="43384" marB="43384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>
                      <a:lvl1pPr marL="0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11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34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46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57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69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91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2023 год</a:t>
                      </a:r>
                    </a:p>
                  </a:txBody>
                  <a:tcPr marL="76872" marR="76872" marT="43384" marB="43384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2024 год</a:t>
                      </a:r>
                    </a:p>
                  </a:txBody>
                  <a:tcPr marL="76872" marR="76872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kern="1200" cap="none" baseline="0" dirty="0" smtClean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317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cap="none" baseline="0" dirty="0" smtClean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11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23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34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46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57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69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80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91" algn="l" defTabSz="914423" rtl="0" eaLnBrk="1" latinLnBrk="0" hangingPunct="1">
                        <a:defRPr sz="1801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отклонение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от 2023 года</a:t>
                      </a:r>
                    </a:p>
                  </a:txBody>
                  <a:tcPr marL="76872" marR="76872" marT="43384" marB="43384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157210"/>
                  </a:ext>
                </a:extLst>
              </a:tr>
              <a:tr h="621096">
                <a:tc vMerge="1">
                  <a:txBody>
                    <a:bodyPr/>
                    <a:lstStyle/>
                    <a:p>
                      <a:pPr marL="0" marR="0" indent="0" algn="ctr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cap="none" baseline="0" dirty="0" smtClean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76872" marR="76872" marT="43384" marB="43384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план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% исполнения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сумма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%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956658"/>
                  </a:ext>
                </a:extLst>
              </a:tr>
              <a:tr h="796991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Расходы всего,</a:t>
                      </a:r>
                      <a:r>
                        <a:rPr lang="ru-RU" sz="2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r>
                        <a:rPr lang="ru-RU" sz="1600" b="0" i="0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том числе:</a:t>
                      </a:r>
                      <a:endParaRPr lang="ru-RU" sz="1600" b="0" i="0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24 206</a:t>
                      </a:r>
                      <a:endParaRPr lang="ru-RU" sz="2000" b="1" kern="1200" dirty="0">
                        <a:ln>
                          <a:noFill/>
                        </a:ln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29 560</a:t>
                      </a:r>
                      <a:endParaRPr lang="ru-RU" sz="2000" b="1" kern="1200" dirty="0">
                        <a:ln>
                          <a:noFill/>
                        </a:ln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27 534</a:t>
                      </a:r>
                      <a:endParaRPr lang="ru-RU" sz="2000" b="1" kern="1200" dirty="0">
                        <a:ln>
                          <a:noFill/>
                        </a:ln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93%</a:t>
                      </a:r>
                      <a:endParaRPr lang="ru-RU" sz="2000" b="1" kern="1200" dirty="0">
                        <a:ln>
                          <a:noFill/>
                        </a:ln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+ 3 328</a:t>
                      </a:r>
                      <a:endParaRPr lang="ru-RU" sz="2000" b="1" kern="1200" dirty="0">
                        <a:ln>
                          <a:noFill/>
                        </a:ln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 </a:t>
                      </a:r>
                      <a:r>
                        <a:rPr lang="en-US" sz="2000" b="1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14</a:t>
                      </a:r>
                      <a:r>
                        <a:rPr lang="ru-RU" sz="2000" b="1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%</a:t>
                      </a:r>
                      <a:endParaRPr lang="ru-RU" sz="2000" b="1" kern="1200" dirty="0">
                        <a:ln>
                          <a:noFill/>
                        </a:ln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030">
                <a:tc>
                  <a:txBody>
                    <a:bodyPr/>
                    <a:lstStyle/>
                    <a:p>
                      <a:pPr marL="26988" indent="0">
                        <a:buFont typeface="Wingdings" panose="05000000000000000000" pitchFamily="2" charset="2"/>
                        <a:buNone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За счет собственных средств городского бюджета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7 382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9 199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752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85%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+ 370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 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%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0912">
                <a:tc>
                  <a:txBody>
                    <a:bodyPr/>
                    <a:lstStyle/>
                    <a:p>
                      <a:pPr marL="26988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За счет всех видов межбюджетных трансфертов,</a:t>
                      </a:r>
                    </a:p>
                    <a:p>
                      <a:pPr marL="36513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</a:t>
                      </a: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них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16 824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361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19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782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97%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+ 2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958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 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8 %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1096">
                <a:tc>
                  <a:txBody>
                    <a:bodyPr/>
                    <a:lstStyle/>
                    <a:p>
                      <a:pPr marL="442913" lvl="1" indent="-177800">
                        <a:buFont typeface="Wingdings" panose="05000000000000000000" pitchFamily="2" charset="2"/>
                        <a:buChar char="Ø"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дотация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950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</a:t>
                      </a: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982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</a:t>
                      </a: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981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99%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+ 2 031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более</a:t>
                      </a: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чем в 2 раза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1096">
                <a:tc>
                  <a:txBody>
                    <a:bodyPr/>
                    <a:lstStyle/>
                    <a:p>
                      <a:pPr marL="442913" lvl="1" indent="-177800"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субсидия, иные межбюджетные</a:t>
                      </a: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трансферты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656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908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379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94%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- 277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- 3</a:t>
                      </a:r>
                      <a:r>
                        <a:rPr lang="en-US" sz="1600" b="0" i="1" kern="120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%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5717">
                <a:tc>
                  <a:txBody>
                    <a:bodyPr/>
                    <a:lstStyle/>
                    <a:p>
                      <a:pPr marL="265113" lvl="1" indent="-82550" algn="l">
                        <a:buFont typeface="Wingdings" panose="05000000000000000000" pitchFamily="2" charset="2"/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i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без переселения из АВЖ</a:t>
                      </a:r>
                      <a:r>
                        <a:rPr lang="ru-RU" sz="1400" b="0" i="1" kern="1200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и проекта «Чистый воздух»– завершены в 2023 году</a:t>
                      </a:r>
                      <a:endParaRPr lang="ru-RU" sz="1400" b="0" i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6 409</a:t>
                      </a:r>
                      <a:endParaRPr lang="ru-RU" sz="1400" b="0" i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8 908</a:t>
                      </a:r>
                      <a:endParaRPr lang="ru-RU" sz="1400" b="0" i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8 378</a:t>
                      </a:r>
                      <a:endParaRPr lang="ru-RU" sz="1400" b="0" i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94%</a:t>
                      </a:r>
                      <a:endParaRPr lang="ru-RU" sz="1400" b="0" i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+1 969</a:t>
                      </a:r>
                      <a:endParaRPr lang="ru-RU" sz="1400" b="0" i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+31%</a:t>
                      </a:r>
                      <a:endParaRPr lang="ru-RU" sz="1400" b="0" i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224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291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C626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38118" y="-529450"/>
            <a:ext cx="2431797" cy="18164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84738" y="93132"/>
            <a:ext cx="990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 smtClean="0"/>
              <a:t>Исполнение бюджета города Липецка за 202</a:t>
            </a:r>
            <a:r>
              <a:rPr lang="ru-RU" dirty="0"/>
              <a:t>4</a:t>
            </a:r>
            <a:r>
              <a:rPr lang="ru-RU" dirty="0" smtClean="0"/>
              <a:t> год</a:t>
            </a:r>
            <a:endParaRPr lang="ru-RU" dirty="0"/>
          </a:p>
        </p:txBody>
      </p:sp>
      <p:sp>
        <p:nvSpPr>
          <p:cNvPr id="32" name="TextBox 22"/>
          <p:cNvSpPr txBox="1"/>
          <p:nvPr/>
        </p:nvSpPr>
        <p:spPr>
          <a:xfrm>
            <a:off x="10845445" y="1680020"/>
            <a:ext cx="1107996" cy="2966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1328" i="1" dirty="0">
                <a:solidFill>
                  <a:prstClr val="black"/>
                </a:solidFill>
                <a:latin typeface="Calibri" panose="020F0502020204030204"/>
                <a:cs typeface="Segoe UI" panose="020B0502040204020203" pitchFamily="34" charset="0"/>
              </a:rPr>
              <a:t>млн. рублей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713533"/>
              </p:ext>
            </p:extLst>
          </p:nvPr>
        </p:nvGraphicFramePr>
        <p:xfrm>
          <a:off x="237558" y="2084348"/>
          <a:ext cx="11844000" cy="1792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4075679414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7690011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758914264"/>
                    </a:ext>
                  </a:extLst>
                </a:gridCol>
              </a:tblGrid>
              <a:tr h="955672">
                <a:tc>
                  <a:txBody>
                    <a:bodyPr/>
                    <a:lstStyle/>
                    <a:p>
                      <a:pPr marL="180975" indent="-180975" algn="l">
                        <a:spcAft>
                          <a:spcPts val="0"/>
                        </a:spcAft>
                        <a:buClr>
                          <a:srgbClr val="C00000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kern="1200" cap="all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НП «Безопасные и качественные дороги»</a:t>
                      </a:r>
                    </a:p>
                    <a:p>
                      <a:pPr marL="261938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реконструкция трамвайной инфраструктуры</a:t>
                      </a:r>
                    </a:p>
                    <a:p>
                      <a:pPr marL="261938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ремонт и реконструкция дорог</a:t>
                      </a: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1" i="1" kern="1200" cap="all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2 976</a:t>
                      </a:r>
                    </a:p>
                  </a:txBody>
                  <a:tcPr marL="86768" marR="86768" marT="43385" marB="4338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500" b="1" i="1" kern="1200" cap="all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182563" indent="-182563">
                        <a:buFont typeface="Wingdings" panose="05000000000000000000" pitchFamily="2" charset="2"/>
                        <a:buChar char="Ø"/>
                      </a:pPr>
                      <a:r>
                        <a:rPr kumimoji="0" lang="ru-RU" sz="16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НП «Образование»</a:t>
                      </a:r>
                      <a:endParaRPr lang="ru-RU" sz="1050" b="0" i="1" kern="1200" cap="none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61938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строительство школы в </a:t>
                      </a:r>
                      <a:r>
                        <a:rPr kumimoji="0" lang="ru-RU" sz="1100" b="0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микр</a:t>
                      </a:r>
                      <a:r>
                        <a:rPr kumimoji="0" lang="ru-RU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«Елецкий»</a:t>
                      </a:r>
                    </a:p>
                    <a:p>
                      <a:pPr marL="261938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обеспечение деятельности советников директора</a:t>
                      </a: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kern="1200" cap="all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1 287</a:t>
                      </a:r>
                      <a:endParaRPr lang="ru-RU" sz="1600" b="1" i="1" kern="1200" cap="all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036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b="1" kern="1200" cap="all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НП «Жилье</a:t>
                      </a:r>
                      <a:r>
                        <a:rPr lang="ru-RU" sz="1600" b="1" kern="1200" cap="all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и городская среда</a:t>
                      </a:r>
                      <a:r>
                        <a:rPr lang="ru-RU" sz="1600" b="1" kern="1200" cap="all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050" b="0" i="1" kern="1200" cap="none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61938" lvl="0" indent="-171450">
                        <a:spcAft>
                          <a:spcPts val="400"/>
                        </a:spcAft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ru-RU" sz="1200" i="1" dirty="0" smtClean="0">
                          <a:solidFill>
                            <a:prstClr val="black"/>
                          </a:solidFill>
                        </a:rPr>
                        <a:t>формирование комфортной городской среды</a:t>
                      </a:r>
                    </a:p>
                    <a:p>
                      <a:pPr marL="261938" lvl="0" indent="-171450">
                        <a:spcAft>
                          <a:spcPts val="400"/>
                        </a:spcAft>
                        <a:buFont typeface="Wingdings" panose="05000000000000000000" pitchFamily="2" charset="2"/>
                        <a:buChar char="ü"/>
                        <a:defRPr/>
                      </a:pPr>
                      <a:r>
                        <a:rPr lang="ru-RU" sz="1200" i="1" dirty="0" smtClean="0">
                          <a:solidFill>
                            <a:prstClr val="black"/>
                          </a:solidFill>
                        </a:rPr>
                        <a:t>строительство инженерных сетей (СТИМУЛ)</a:t>
                      </a:r>
                      <a:endParaRPr lang="ru-RU" sz="1200" i="1" dirty="0">
                        <a:solidFill>
                          <a:prstClr val="black"/>
                        </a:solidFill>
                      </a:endParaRP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1" i="1" kern="1200" cap="all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1 555</a:t>
                      </a:r>
                      <a:endParaRPr lang="ru-RU" sz="1600" b="1" i="1" kern="1200" cap="all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500" b="1" i="1" kern="1200" cap="all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6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НП «КУЛЬТУРА»</a:t>
                      </a:r>
                      <a:r>
                        <a:rPr kumimoji="0" lang="ru-RU" sz="1600" b="0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61938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оснащение театра</a:t>
                      </a:r>
                    </a:p>
                    <a:p>
                      <a:pPr marL="261938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повышение квалификации работников культуры</a:t>
                      </a: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1" i="1" kern="1200" cap="all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86768" marR="86768" marT="43385" marB="4338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927198"/>
                  </a:ext>
                </a:extLst>
              </a:tr>
            </a:tbl>
          </a:graphicData>
        </a:graphic>
      </p:graphicFrame>
      <p:cxnSp>
        <p:nvCxnSpPr>
          <p:cNvPr id="20" name="Прямая соединительная линия 19"/>
          <p:cNvCxnSpPr>
            <a:stCxn id="5" idx="0"/>
            <a:endCxn id="5" idx="2"/>
          </p:cNvCxnSpPr>
          <p:nvPr/>
        </p:nvCxnSpPr>
        <p:spPr>
          <a:xfrm>
            <a:off x="6159558" y="2084348"/>
            <a:ext cx="0" cy="17927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-422031" y="1272922"/>
            <a:ext cx="12996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cap="all" dirty="0" smtClean="0">
                <a:solidFill>
                  <a:srgbClr val="0A5052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Всего на реализацию мероприятий национальных проектов в 2024 году направлено </a:t>
            </a:r>
            <a:r>
              <a:rPr lang="ru-RU" sz="2800" b="1" cap="all" dirty="0" smtClean="0">
                <a:solidFill>
                  <a:srgbClr val="C00000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5,8</a:t>
            </a:r>
            <a:r>
              <a:rPr lang="ru-RU" sz="1600" b="1" cap="all" dirty="0" smtClean="0">
                <a:solidFill>
                  <a:srgbClr val="0A5052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 млрд. рублей</a:t>
            </a:r>
            <a:endParaRPr lang="ru-RU" sz="1600" b="1" cap="all" dirty="0">
              <a:solidFill>
                <a:srgbClr val="0A5052"/>
              </a:solidFill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981000"/>
              </p:ext>
            </p:extLst>
          </p:nvPr>
        </p:nvGraphicFramePr>
        <p:xfrm>
          <a:off x="237981" y="8502007"/>
          <a:ext cx="11789064" cy="2171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000">
                  <a:extLst>
                    <a:ext uri="{9D8B030D-6E8A-4147-A177-3AD203B41FA5}">
                      <a16:colId xmlns:a16="http://schemas.microsoft.com/office/drawing/2014/main" val="325687533"/>
                    </a:ext>
                  </a:extLst>
                </a:gridCol>
                <a:gridCol w="49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7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None/>
                        <a:tabLst>
                          <a:tab pos="266700" algn="l"/>
                        </a:tabLst>
                        <a:defRPr/>
                      </a:pPr>
                      <a:endParaRPr lang="ru-RU" sz="2000" b="1" kern="1200" cap="all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ru-RU" sz="1800" b="1" i="0" kern="1200" cap="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r>
                        <a:rPr lang="ru-RU" sz="1800" b="1" kern="1200" cap="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национальных проектов</a:t>
                      </a: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cap="all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89447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ru-RU" sz="1800" b="1" kern="1200" cap="none" baseline="0" dirty="0" smtClean="0">
                          <a:solidFill>
                            <a:srgbClr val="0C6264"/>
                          </a:solidFill>
                          <a:latin typeface="+mn-lt"/>
                          <a:ea typeface="+mn-ea"/>
                          <a:cs typeface="+mn-cs"/>
                        </a:rPr>
                        <a:t>2019 год</a:t>
                      </a: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None/>
                        <a:tabLst>
                          <a:tab pos="266700" algn="l"/>
                        </a:tabLst>
                        <a:defRPr/>
                      </a:pPr>
                      <a:endParaRPr lang="ru-RU" sz="1600" b="1" kern="1200" cap="none" baseline="0" dirty="0" smtClean="0">
                        <a:solidFill>
                          <a:srgbClr val="0C626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cap="none" baseline="0" dirty="0" smtClean="0">
                          <a:solidFill>
                            <a:srgbClr val="0C6264"/>
                          </a:solidFill>
                          <a:latin typeface="+mn-lt"/>
                          <a:ea typeface="+mn-ea"/>
                          <a:cs typeface="+mn-cs"/>
                        </a:rPr>
                        <a:t>2020 год</a:t>
                      </a: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2389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ru-RU" sz="2400" b="1" kern="1200" cap="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2 289</a:t>
                      </a:r>
                      <a:endParaRPr lang="ru-RU" sz="2400" b="1" kern="1200" cap="all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ru-RU" sz="2000" b="1" kern="1200" cap="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Объем расходов всего,</a:t>
                      </a:r>
                      <a:br>
                        <a:rPr lang="ru-RU" sz="2000" b="1" kern="1200" cap="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000" b="1" kern="1200" cap="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1" kern="1200" cap="none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 том числе:</a:t>
                      </a:r>
                    </a:p>
                  </a:txBody>
                  <a:tcPr marL="86768" marR="86768" marT="43385" marB="4338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cap="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3 406</a:t>
                      </a:r>
                      <a:endParaRPr lang="ru-RU" sz="2000" b="1" kern="1200" cap="all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None/>
                        <a:tabLst>
                          <a:tab pos="85725" algn="l"/>
                          <a:tab pos="895350" algn="l"/>
                        </a:tabLst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2 177</a:t>
                      </a:r>
                      <a:endParaRPr lang="ru-RU" sz="18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None/>
                        <a:tabLst>
                          <a:tab pos="266700" algn="l"/>
                        </a:tabLst>
                        <a:defRPr/>
                      </a:pPr>
                      <a:r>
                        <a:rPr lang="ru-RU" sz="1600" b="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редства вышестоящих бюджетов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3 209</a:t>
                      </a:r>
                      <a:endParaRPr lang="ru-RU" sz="18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None/>
                        <a:tabLst>
                          <a:tab pos="895350" algn="l"/>
                        </a:tabLst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112</a:t>
                      </a:r>
                    </a:p>
                  </a:txBody>
                  <a:tcPr marL="86768" marR="86768" marT="43385" marB="433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None/>
                        <a:tabLst>
                          <a:tab pos="895350" algn="l"/>
                        </a:tabLst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 городского бюджета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197</a:t>
                      </a:r>
                      <a:endParaRPr lang="ru-RU" sz="18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5" marB="43385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837522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396067" y="4467857"/>
            <a:ext cx="11526982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cap="all" dirty="0" smtClean="0">
                <a:solidFill>
                  <a:srgbClr val="0A5052"/>
                </a:solidFill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В рамках привлечения субсидий из вышестоящих бюджетов</a:t>
            </a:r>
            <a:endParaRPr lang="ru-RU" sz="1700" b="1" i="1" cap="all" dirty="0">
              <a:solidFill>
                <a:srgbClr val="0A5052"/>
              </a:solidFill>
              <a:latin typeface="Segoe UI" panose="020B0502040204020203" pitchFamily="34" charset="0"/>
              <a:ea typeface="Cambria" panose="02040503050406030204" pitchFamily="18" charset="0"/>
              <a:cs typeface="Segoe UI" panose="020B0502040204020203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049252"/>
              </p:ext>
            </p:extLst>
          </p:nvPr>
        </p:nvGraphicFramePr>
        <p:xfrm>
          <a:off x="1798202" y="4863743"/>
          <a:ext cx="8439916" cy="1413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7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3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1644866658"/>
                    </a:ext>
                  </a:extLst>
                </a:gridCol>
              </a:tblGrid>
              <a:tr h="2818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050" b="0" i="1" kern="1200" cap="none" baseline="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r>
                        <a:rPr lang="ru-RU" sz="1400" b="1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2023 год</a:t>
                      </a:r>
                      <a:endParaRPr lang="ru-RU" sz="14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r>
                        <a:rPr lang="ru-RU" sz="1400" b="1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2024 год</a:t>
                      </a:r>
                      <a:endParaRPr lang="ru-RU" sz="14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23" rtl="0" eaLnBrk="1" latinLnBrk="0" hangingPunct="1">
                        <a:buNone/>
                      </a:pPr>
                      <a:r>
                        <a:rPr lang="ru-RU" sz="1400" b="1" i="1" kern="1200" cap="none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отклонение</a:t>
                      </a:r>
                      <a:endParaRPr lang="ru-RU" sz="1400" b="1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5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Всего расходов с привлечением субсидий, </a:t>
                      </a:r>
                      <a:r>
                        <a:rPr lang="ru-RU" sz="12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в том числе:</a:t>
                      </a: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1 852</a:t>
                      </a:r>
                      <a:endParaRPr lang="ru-RU" sz="14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3 269</a:t>
                      </a:r>
                      <a:endParaRPr lang="ru-RU" sz="14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+ 1 417</a:t>
                      </a:r>
                      <a:endParaRPr lang="ru-RU" sz="14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F68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5054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05000"/>
                        <a:buFont typeface="Calibri" panose="020F0502020204030204" pitchFamily="34" charset="0"/>
                        <a:buChar char="˗"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субсидии из вышестоящих бюджетов</a:t>
                      </a: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1 711</a:t>
                      </a:r>
                      <a:endParaRPr lang="ru-RU" sz="14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2 782</a:t>
                      </a:r>
                      <a:endParaRPr lang="ru-RU" sz="14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+ 1 071</a:t>
                      </a:r>
                      <a:endParaRPr lang="ru-RU" sz="1400" b="1" i="0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877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2860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05000"/>
                        <a:buFont typeface="Calibri" panose="020F0502020204030204" pitchFamily="34" charset="0"/>
                        <a:buChar char="˗"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 городского бюджета, в том числе на </a:t>
                      </a:r>
                      <a:r>
                        <a:rPr lang="ru-RU" sz="1400" b="0" i="1" kern="1200" cap="none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софинансирование</a:t>
                      </a:r>
                      <a:endParaRPr lang="ru-RU" sz="1400" b="0" i="1" kern="1200" cap="none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141</a:t>
                      </a:r>
                      <a:endParaRPr lang="ru-RU" sz="14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487</a:t>
                      </a:r>
                      <a:endParaRPr lang="ru-RU" sz="14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+ 346</a:t>
                      </a:r>
                      <a:endParaRPr lang="ru-RU" sz="14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500776675"/>
              </p:ext>
            </p:extLst>
          </p:nvPr>
        </p:nvGraphicFramePr>
        <p:xfrm>
          <a:off x="3268345" y="502504"/>
          <a:ext cx="6233743" cy="1020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787900" y="639760"/>
            <a:ext cx="847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2023</a:t>
            </a:r>
            <a:endParaRPr lang="ru-RU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10071" y="975506"/>
            <a:ext cx="1255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2024</a:t>
            </a:r>
            <a:endParaRPr lang="ru-RU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02838" y="670538"/>
            <a:ext cx="8528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24 206</a:t>
            </a:r>
            <a:endParaRPr lang="ru-RU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56361" y="1030354"/>
            <a:ext cx="984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27 534</a:t>
            </a:r>
            <a:endParaRPr lang="ru-RU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35535" y="852396"/>
            <a:ext cx="169479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100" dirty="0"/>
              <a:t>в</a:t>
            </a:r>
            <a:r>
              <a:rPr lang="ru-RU" sz="1100" dirty="0" smtClean="0"/>
              <a:t> рамках НП и </a:t>
            </a:r>
          </a:p>
          <a:p>
            <a:pPr lvl="0">
              <a:defRPr/>
            </a:pPr>
            <a:r>
              <a:rPr lang="ru-RU" sz="1100" dirty="0"/>
              <a:t>п</a:t>
            </a:r>
            <a:r>
              <a:rPr lang="ru-RU" sz="1100" dirty="0" smtClean="0"/>
              <a:t>ривлечения субсидий</a:t>
            </a:r>
            <a:endParaRPr lang="ru-RU" sz="1050" i="1" dirty="0">
              <a:cs typeface="Segoe UI" panose="020B0502040204020203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593387" y="924774"/>
            <a:ext cx="137803" cy="119883"/>
          </a:xfrm>
          <a:prstGeom prst="rect">
            <a:avLst/>
          </a:prstGeom>
          <a:solidFill>
            <a:srgbClr val="D9EBC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8" dirty="0">
              <a:solidFill>
                <a:prstClr val="white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03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Диаграмма 128"/>
          <p:cNvGraphicFramePr/>
          <p:nvPr>
            <p:extLst>
              <p:ext uri="{D42A27DB-BD31-4B8C-83A1-F6EECF244321}">
                <p14:modId xmlns:p14="http://schemas.microsoft.com/office/powerpoint/2010/main" val="1391353543"/>
              </p:ext>
            </p:extLst>
          </p:nvPr>
        </p:nvGraphicFramePr>
        <p:xfrm>
          <a:off x="6446339" y="359934"/>
          <a:ext cx="3817212" cy="2473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4" name="TextBox 1"/>
          <p:cNvSpPr txBox="1"/>
          <p:nvPr/>
        </p:nvSpPr>
        <p:spPr>
          <a:xfrm>
            <a:off x="7833503" y="1339401"/>
            <a:ext cx="1064458" cy="31266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Segoe UI" panose="020B0502040204020203" pitchFamily="34" charset="0"/>
              </a:rPr>
              <a:t>27 534</a:t>
            </a:r>
          </a:p>
          <a:p>
            <a:pPr algn="ctr"/>
            <a:r>
              <a:rPr lang="ru-RU" sz="1050" b="1" dirty="0" smtClean="0">
                <a:solidFill>
                  <a:prstClr val="black"/>
                </a:solidFill>
                <a:cs typeface="Segoe UI" panose="020B0502040204020203" pitchFamily="34" charset="0"/>
              </a:rPr>
              <a:t>всего </a:t>
            </a:r>
            <a:r>
              <a:rPr lang="ru-RU" sz="1050" b="1" dirty="0">
                <a:solidFill>
                  <a:prstClr val="black"/>
                </a:solidFill>
                <a:cs typeface="Segoe UI" panose="020B0502040204020203" pitchFamily="34" charset="0"/>
              </a:rPr>
              <a:t>расходов</a:t>
            </a:r>
            <a:endParaRPr lang="ru-RU" sz="1000" b="1" dirty="0">
              <a:solidFill>
                <a:prstClr val="black"/>
              </a:solidFill>
              <a:cs typeface="Segoe UI" panose="020B0502040204020203" pitchFamily="34" charset="0"/>
            </a:endParaRPr>
          </a:p>
          <a:p>
            <a:pPr algn="ctr"/>
            <a:endParaRPr lang="ru-RU" sz="1800" b="1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cs typeface="Segoe UI" panose="020B0502040204020203" pitchFamily="34" charset="0"/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5555300" y="3322543"/>
            <a:ext cx="231463" cy="1703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8" dirty="0">
              <a:solidFill>
                <a:prstClr val="white"/>
              </a:solidFill>
              <a:cs typeface="Segoe UI" panose="020B0502040204020203" pitchFamily="34" charset="0"/>
            </a:endParaRPr>
          </a:p>
        </p:txBody>
      </p:sp>
      <p:sp>
        <p:nvSpPr>
          <p:cNvPr id="107" name="TextBox 68"/>
          <p:cNvSpPr txBox="1">
            <a:spLocks noChangeArrowheads="1"/>
          </p:cNvSpPr>
          <p:nvPr/>
        </p:nvSpPr>
        <p:spPr bwMode="auto">
          <a:xfrm>
            <a:off x="9285356" y="2845355"/>
            <a:ext cx="282882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100" dirty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ЖКХ и благоустройство </a:t>
            </a:r>
            <a:r>
              <a:rPr lang="ru-RU" altLang="ru-RU" sz="1050" i="1" dirty="0" smtClean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( 4 учреждения)</a:t>
            </a:r>
            <a:endParaRPr lang="ru-RU" altLang="ru-RU" sz="1050" i="1" dirty="0">
              <a:solidFill>
                <a:srgbClr val="000000"/>
              </a:solidFill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104" name="TextBox 66"/>
          <p:cNvSpPr txBox="1">
            <a:spLocks noChangeArrowheads="1"/>
          </p:cNvSpPr>
          <p:nvPr/>
        </p:nvSpPr>
        <p:spPr bwMode="auto">
          <a:xfrm>
            <a:off x="5762220" y="3001147"/>
            <a:ext cx="35904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100" dirty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Социально–культурная сфера </a:t>
            </a:r>
            <a:r>
              <a:rPr lang="ru-RU" altLang="ru-RU" sz="1050" i="1" dirty="0" smtClean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(18</a:t>
            </a:r>
            <a:r>
              <a:rPr lang="ru-RU" altLang="ru-RU" sz="1050" i="1" dirty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3</a:t>
            </a:r>
            <a:r>
              <a:rPr lang="ru-RU" altLang="ru-RU" sz="1050" i="1" dirty="0" smtClean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  </a:t>
            </a:r>
            <a:r>
              <a:rPr lang="ru-RU" altLang="ru-RU" sz="1050" i="1" dirty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учреждений)</a:t>
            </a:r>
          </a:p>
        </p:txBody>
      </p:sp>
      <p:sp>
        <p:nvSpPr>
          <p:cNvPr id="101" name="TextBox 66"/>
          <p:cNvSpPr txBox="1">
            <a:spLocks noChangeArrowheads="1"/>
          </p:cNvSpPr>
          <p:nvPr/>
        </p:nvSpPr>
        <p:spPr bwMode="auto">
          <a:xfrm>
            <a:off x="9285357" y="3147791"/>
            <a:ext cx="317244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100" dirty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Транспорт </a:t>
            </a:r>
            <a:r>
              <a:rPr lang="ru-RU" altLang="ru-RU" sz="1050" i="1" dirty="0" smtClean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( 1  учреждение)</a:t>
            </a:r>
            <a:endParaRPr lang="ru-RU" altLang="ru-RU" sz="1050" i="1" dirty="0">
              <a:solidFill>
                <a:srgbClr val="000000"/>
              </a:solidFill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5555300" y="3043411"/>
            <a:ext cx="231465" cy="170319"/>
          </a:xfrm>
          <a:prstGeom prst="rect">
            <a:avLst/>
          </a:prstGeom>
          <a:solidFill>
            <a:srgbClr val="0E757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38" dirty="0">
              <a:solidFill>
                <a:prstClr val="white"/>
              </a:solidFill>
              <a:cs typeface="Segoe UI" panose="020B0502040204020203" pitchFamily="34" charset="0"/>
            </a:endParaRPr>
          </a:p>
        </p:txBody>
      </p:sp>
      <p:sp>
        <p:nvSpPr>
          <p:cNvPr id="165" name="TextBox 66"/>
          <p:cNvSpPr txBox="1">
            <a:spLocks noChangeArrowheads="1"/>
          </p:cNvSpPr>
          <p:nvPr/>
        </p:nvSpPr>
        <p:spPr bwMode="auto">
          <a:xfrm>
            <a:off x="9309411" y="3436018"/>
            <a:ext cx="2414756" cy="261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1100" dirty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Прочие </a:t>
            </a:r>
            <a:r>
              <a:rPr lang="ru-RU" altLang="ru-RU" sz="1100" dirty="0" smtClean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расходы </a:t>
            </a:r>
            <a:r>
              <a:rPr lang="ru-RU" altLang="ru-RU" sz="1050" i="1" dirty="0" smtClean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( 8  </a:t>
            </a:r>
            <a:r>
              <a:rPr lang="ru-RU" altLang="ru-RU" sz="1050" i="1" dirty="0">
                <a:solidFill>
                  <a:srgbClr val="000000"/>
                </a:solidFill>
                <a:latin typeface="+mn-lt"/>
                <a:cs typeface="Segoe UI" panose="020B0502040204020203" pitchFamily="34" charset="0"/>
              </a:rPr>
              <a:t>учреждений)</a:t>
            </a:r>
          </a:p>
        </p:txBody>
      </p:sp>
      <p:sp>
        <p:nvSpPr>
          <p:cNvPr id="83" name="Текст 2"/>
          <p:cNvSpPr txBox="1">
            <a:spLocks/>
          </p:cNvSpPr>
          <p:nvPr/>
        </p:nvSpPr>
        <p:spPr>
          <a:xfrm>
            <a:off x="1544299" y="-24232"/>
            <a:ext cx="910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1600" dirty="0"/>
              <a:t>Структура расходов бюджета города Липецка в </a:t>
            </a:r>
            <a:r>
              <a:rPr lang="ru-RU" sz="1600" dirty="0" smtClean="0"/>
              <a:t>2024 </a:t>
            </a:r>
            <a:r>
              <a:rPr lang="ru-RU" sz="1600" dirty="0"/>
              <a:t>году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1309491" y="2989071"/>
            <a:ext cx="4116018" cy="533191"/>
            <a:chOff x="-216037" y="3135262"/>
            <a:chExt cx="3725887" cy="533192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-216037" y="3135262"/>
              <a:ext cx="3725887" cy="267446"/>
              <a:chOff x="-216037" y="3135262"/>
              <a:chExt cx="3725887" cy="267446"/>
            </a:xfrm>
          </p:grpSpPr>
          <p:sp>
            <p:nvSpPr>
              <p:cNvPr id="148" name="TextBox 66"/>
              <p:cNvSpPr txBox="1">
                <a:spLocks noChangeArrowheads="1"/>
              </p:cNvSpPr>
              <p:nvPr/>
            </p:nvSpPr>
            <p:spPr bwMode="auto">
              <a:xfrm>
                <a:off x="-2601" y="3135262"/>
                <a:ext cx="3512451" cy="267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None/>
                </a:pPr>
                <a:r>
                  <a:rPr lang="ru-RU" altLang="ru-RU" sz="1138" dirty="0">
                    <a:solidFill>
                      <a:srgbClr val="000000"/>
                    </a:solidFill>
                    <a:latin typeface="+mn-lt"/>
                    <a:cs typeface="Segoe UI" panose="020B0502040204020203" pitchFamily="34" charset="0"/>
                  </a:rPr>
                  <a:t>Расходы в рамках </a:t>
                </a:r>
                <a:r>
                  <a:rPr lang="ru-RU" altLang="ru-RU" sz="1138" dirty="0" smtClean="0">
                    <a:solidFill>
                      <a:srgbClr val="000000"/>
                    </a:solidFill>
                    <a:latin typeface="+mn-lt"/>
                    <a:cs typeface="Segoe UI" panose="020B0502040204020203" pitchFamily="34" charset="0"/>
                  </a:rPr>
                  <a:t>16-ти </a:t>
                </a:r>
                <a:r>
                  <a:rPr lang="ru-RU" altLang="ru-RU" sz="1138" dirty="0">
                    <a:solidFill>
                      <a:srgbClr val="000000"/>
                    </a:solidFill>
                    <a:latin typeface="+mn-lt"/>
                    <a:cs typeface="Segoe UI" panose="020B0502040204020203" pitchFamily="34" charset="0"/>
                  </a:rPr>
                  <a:t>муниципальных программ</a:t>
                </a:r>
              </a:p>
            </p:txBody>
          </p:sp>
          <p:sp>
            <p:nvSpPr>
              <p:cNvPr id="149" name="Прямоугольник 148"/>
              <p:cNvSpPr/>
              <p:nvPr/>
            </p:nvSpPr>
            <p:spPr>
              <a:xfrm>
                <a:off x="-216037" y="3177989"/>
                <a:ext cx="231465" cy="170319"/>
              </a:xfrm>
              <a:prstGeom prst="rect">
                <a:avLst/>
              </a:prstGeom>
              <a:solidFill>
                <a:srgbClr val="125456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8" dirty="0">
                  <a:solidFill>
                    <a:prstClr val="white"/>
                  </a:solidFill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50" name="Группа 149"/>
            <p:cNvGrpSpPr/>
            <p:nvPr/>
          </p:nvGrpSpPr>
          <p:grpSpPr>
            <a:xfrm>
              <a:off x="-214804" y="3401007"/>
              <a:ext cx="3116980" cy="267447"/>
              <a:chOff x="-216037" y="3135262"/>
              <a:chExt cx="3116980" cy="267447"/>
            </a:xfrm>
          </p:grpSpPr>
          <p:sp>
            <p:nvSpPr>
              <p:cNvPr id="151" name="TextBox 66"/>
              <p:cNvSpPr txBox="1">
                <a:spLocks noChangeArrowheads="1"/>
              </p:cNvSpPr>
              <p:nvPr/>
            </p:nvSpPr>
            <p:spPr bwMode="auto">
              <a:xfrm>
                <a:off x="-2601" y="3135262"/>
                <a:ext cx="2903544" cy="2674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None/>
                </a:pPr>
                <a:r>
                  <a:rPr lang="ru-RU" altLang="ru-RU" sz="1138" dirty="0">
                    <a:solidFill>
                      <a:srgbClr val="000000"/>
                    </a:solidFill>
                    <a:latin typeface="+mn-lt"/>
                    <a:cs typeface="Segoe UI" panose="020B0502040204020203" pitchFamily="34" charset="0"/>
                  </a:rPr>
                  <a:t>Непрограммные расходы</a:t>
                </a:r>
              </a:p>
            </p:txBody>
          </p:sp>
          <p:sp>
            <p:nvSpPr>
              <p:cNvPr id="152" name="Прямоугольник 151"/>
              <p:cNvSpPr/>
              <p:nvPr/>
            </p:nvSpPr>
            <p:spPr>
              <a:xfrm>
                <a:off x="-216037" y="3177989"/>
                <a:ext cx="231465" cy="170319"/>
              </a:xfrm>
              <a:prstGeom prst="rect">
                <a:avLst/>
              </a:prstGeom>
              <a:solidFill>
                <a:srgbClr val="65CA6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138" dirty="0">
                  <a:solidFill>
                    <a:prstClr val="white"/>
                  </a:solidFill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4" name="Группа 13"/>
          <p:cNvGrpSpPr/>
          <p:nvPr/>
        </p:nvGrpSpPr>
        <p:grpSpPr>
          <a:xfrm>
            <a:off x="1309491" y="376636"/>
            <a:ext cx="4189081" cy="2397542"/>
            <a:chOff x="651191" y="951628"/>
            <a:chExt cx="3767447" cy="2015769"/>
          </a:xfrm>
        </p:grpSpPr>
        <p:grpSp>
          <p:nvGrpSpPr>
            <p:cNvPr id="108" name="Группа 107"/>
            <p:cNvGrpSpPr/>
            <p:nvPr/>
          </p:nvGrpSpPr>
          <p:grpSpPr>
            <a:xfrm>
              <a:off x="651191" y="951628"/>
              <a:ext cx="3762230" cy="2015769"/>
              <a:chOff x="713907" y="3305382"/>
              <a:chExt cx="4096015" cy="2556417"/>
            </a:xfrm>
          </p:grpSpPr>
          <p:graphicFrame>
            <p:nvGraphicFramePr>
              <p:cNvPr id="109" name="Диаграмма 108"/>
              <p:cNvGraphicFramePr/>
              <p:nvPr>
                <p:extLst>
                  <p:ext uri="{D42A27DB-BD31-4B8C-83A1-F6EECF244321}">
                    <p14:modId xmlns:p14="http://schemas.microsoft.com/office/powerpoint/2010/main" val="2873001589"/>
                  </p:ext>
                </p:extLst>
              </p:nvPr>
            </p:nvGraphicFramePr>
            <p:xfrm>
              <a:off x="1234035" y="3305382"/>
              <a:ext cx="3010164" cy="255641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10" name="TextBox 1"/>
              <p:cNvSpPr txBox="1"/>
              <p:nvPr/>
            </p:nvSpPr>
            <p:spPr>
              <a:xfrm>
                <a:off x="2241187" y="4299388"/>
                <a:ext cx="1158897" cy="396523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ru-RU" sz="2000" b="1" dirty="0" smtClean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cs typeface="Segoe UI" panose="020B0502040204020203" pitchFamily="34" charset="0"/>
                  </a:rPr>
                  <a:t>27 534</a:t>
                </a:r>
              </a:p>
              <a:p>
                <a:pPr algn="ctr"/>
                <a:r>
                  <a:rPr lang="ru-RU" sz="1050" b="1" dirty="0" smtClean="0">
                    <a:solidFill>
                      <a:prstClr val="black"/>
                    </a:solidFill>
                    <a:cs typeface="Segoe UI" panose="020B0502040204020203" pitchFamily="34" charset="0"/>
                  </a:rPr>
                  <a:t>всего </a:t>
                </a:r>
                <a:r>
                  <a:rPr lang="ru-RU" sz="1050" b="1" dirty="0">
                    <a:solidFill>
                      <a:prstClr val="black"/>
                    </a:solidFill>
                    <a:cs typeface="Segoe UI" panose="020B0502040204020203" pitchFamily="34" charset="0"/>
                  </a:rPr>
                  <a:t>расходов</a:t>
                </a:r>
              </a:p>
              <a:p>
                <a:pPr algn="ctr"/>
                <a:endParaRPr lang="ru-RU" sz="2000" b="1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cs typeface="Segoe UI" panose="020B0502040204020203" pitchFamily="34" charset="0"/>
                </a:endParaRPr>
              </a:p>
            </p:txBody>
          </p:sp>
          <p:grpSp>
            <p:nvGrpSpPr>
              <p:cNvPr id="111" name="Группа 110"/>
              <p:cNvGrpSpPr/>
              <p:nvPr/>
            </p:nvGrpSpPr>
            <p:grpSpPr>
              <a:xfrm>
                <a:off x="3665362" y="3557778"/>
                <a:ext cx="1144560" cy="467690"/>
                <a:chOff x="3755613" y="3868701"/>
                <a:chExt cx="1150766" cy="492728"/>
              </a:xfrm>
            </p:grpSpPr>
            <p:sp>
              <p:nvSpPr>
                <p:cNvPr id="122" name="TextBox 1"/>
                <p:cNvSpPr txBox="1"/>
                <p:nvPr/>
              </p:nvSpPr>
              <p:spPr>
                <a:xfrm>
                  <a:off x="3849638" y="3868701"/>
                  <a:ext cx="1056741" cy="376361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ru-RU" sz="1600" b="1" dirty="0" smtClean="0">
                      <a:ln w="9525">
                        <a:noFill/>
                      </a:ln>
                      <a:solidFill>
                        <a:srgbClr val="C00000"/>
                      </a:solidFill>
                      <a:cs typeface="Segoe UI" panose="020B0502040204020203" pitchFamily="34" charset="0"/>
                    </a:rPr>
                    <a:t>26 999</a:t>
                  </a:r>
                  <a:endParaRPr lang="ru-RU" sz="1600" b="1" dirty="0">
                    <a:ln w="9525">
                      <a:noFill/>
                    </a:ln>
                    <a:solidFill>
                      <a:srgbClr val="C00000"/>
                    </a:solidFill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23" name="Группа 122"/>
                <p:cNvGrpSpPr/>
                <p:nvPr/>
              </p:nvGrpSpPr>
              <p:grpSpPr>
                <a:xfrm>
                  <a:off x="3755613" y="4199637"/>
                  <a:ext cx="990200" cy="161792"/>
                  <a:chOff x="4055583" y="3743057"/>
                  <a:chExt cx="990200" cy="161792"/>
                </a:xfrm>
              </p:grpSpPr>
              <p:cxnSp>
                <p:nvCxnSpPr>
                  <p:cNvPr id="124" name="Прямая соединительная линия 123"/>
                  <p:cNvCxnSpPr/>
                  <p:nvPr/>
                </p:nvCxnSpPr>
                <p:spPr>
                  <a:xfrm flipV="1">
                    <a:off x="4055583" y="3743057"/>
                    <a:ext cx="241815" cy="161792"/>
                  </a:xfrm>
                  <a:prstGeom prst="line">
                    <a:avLst/>
                  </a:prstGeom>
                  <a:ln w="31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Прямая соединительная линия 124"/>
                  <p:cNvCxnSpPr/>
                  <p:nvPr/>
                </p:nvCxnSpPr>
                <p:spPr>
                  <a:xfrm>
                    <a:off x="4297398" y="3743057"/>
                    <a:ext cx="748385" cy="0"/>
                  </a:xfrm>
                  <a:prstGeom prst="line">
                    <a:avLst/>
                  </a:prstGeom>
                  <a:ln w="31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2" name="Группа 111"/>
              <p:cNvGrpSpPr/>
              <p:nvPr/>
            </p:nvGrpSpPr>
            <p:grpSpPr>
              <a:xfrm>
                <a:off x="713907" y="5177096"/>
                <a:ext cx="1196999" cy="445981"/>
                <a:chOff x="93319" y="4390927"/>
                <a:chExt cx="1191073" cy="468911"/>
              </a:xfrm>
            </p:grpSpPr>
            <p:sp>
              <p:nvSpPr>
                <p:cNvPr id="118" name="TextBox 1"/>
                <p:cNvSpPr txBox="1"/>
                <p:nvPr/>
              </p:nvSpPr>
              <p:spPr>
                <a:xfrm>
                  <a:off x="93319" y="4390927"/>
                  <a:ext cx="1035105" cy="468911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ru-RU" sz="1600" b="1" dirty="0" smtClean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cs typeface="Segoe UI" panose="020B0502040204020203" pitchFamily="34" charset="0"/>
                    </a:rPr>
                    <a:t>535</a:t>
                  </a:r>
                  <a:endParaRPr lang="ru-RU" sz="1600" b="1" dirty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19" name="Группа 118"/>
                <p:cNvGrpSpPr/>
                <p:nvPr/>
              </p:nvGrpSpPr>
              <p:grpSpPr>
                <a:xfrm>
                  <a:off x="268548" y="4519633"/>
                  <a:ext cx="1015844" cy="197080"/>
                  <a:chOff x="123281" y="4313791"/>
                  <a:chExt cx="1015844" cy="197080"/>
                </a:xfrm>
              </p:grpSpPr>
              <p:cxnSp>
                <p:nvCxnSpPr>
                  <p:cNvPr id="120" name="Прямая соединительная линия 119"/>
                  <p:cNvCxnSpPr/>
                  <p:nvPr/>
                </p:nvCxnSpPr>
                <p:spPr>
                  <a:xfrm>
                    <a:off x="123281" y="4510871"/>
                    <a:ext cx="76497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Прямая соединительная линия 120"/>
                  <p:cNvCxnSpPr/>
                  <p:nvPr/>
                </p:nvCxnSpPr>
                <p:spPr>
                  <a:xfrm flipV="1">
                    <a:off x="880420" y="4313791"/>
                    <a:ext cx="258705" cy="19579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3" name="TextBox 2"/>
            <p:cNvSpPr txBox="1"/>
            <p:nvPr/>
          </p:nvSpPr>
          <p:spPr>
            <a:xfrm>
              <a:off x="866506" y="2637825"/>
              <a:ext cx="695717" cy="258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i="1" dirty="0" smtClean="0">
                  <a:solidFill>
                    <a:prstClr val="black"/>
                  </a:solidFill>
                  <a:cs typeface="Segoe UI" panose="020B0502040204020203" pitchFamily="34" charset="0"/>
                </a:rPr>
                <a:t>(2 </a:t>
              </a:r>
              <a:r>
                <a:rPr lang="ru-RU" sz="1400" i="1" dirty="0">
                  <a:solidFill>
                    <a:prstClr val="black"/>
                  </a:solidFill>
                  <a:cs typeface="Segoe UI" panose="020B0502040204020203" pitchFamily="34" charset="0"/>
                </a:rPr>
                <a:t>%)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3608192" y="1365535"/>
              <a:ext cx="810446" cy="258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i="1" dirty="0">
                  <a:solidFill>
                    <a:srgbClr val="C00000"/>
                  </a:solidFill>
                  <a:cs typeface="Segoe UI" panose="020B0502040204020203" pitchFamily="34" charset="0"/>
                </a:rPr>
                <a:t>(</a:t>
              </a:r>
              <a:r>
                <a:rPr lang="ru-RU" sz="14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98 </a:t>
              </a:r>
              <a:r>
                <a:rPr lang="ru-RU" sz="1400" i="1" dirty="0">
                  <a:solidFill>
                    <a:srgbClr val="C00000"/>
                  </a:solidFill>
                  <a:cs typeface="Segoe UI" panose="020B0502040204020203" pitchFamily="34" charset="0"/>
                </a:rPr>
                <a:t>%)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966586" y="3910792"/>
            <a:ext cx="11011656" cy="2152355"/>
            <a:chOff x="-176413" y="3844804"/>
            <a:chExt cx="11011655" cy="2152355"/>
          </a:xfrm>
        </p:grpSpPr>
        <p:grpSp>
          <p:nvGrpSpPr>
            <p:cNvPr id="176" name="Группа 175"/>
            <p:cNvGrpSpPr/>
            <p:nvPr/>
          </p:nvGrpSpPr>
          <p:grpSpPr>
            <a:xfrm>
              <a:off x="-176413" y="3844804"/>
              <a:ext cx="5950798" cy="2152355"/>
              <a:chOff x="4871367" y="751219"/>
              <a:chExt cx="6367563" cy="2268251"/>
            </a:xfrm>
          </p:grpSpPr>
          <p:sp>
            <p:nvSpPr>
              <p:cNvPr id="177" name="Прямоугольник 176"/>
              <p:cNvSpPr/>
              <p:nvPr/>
            </p:nvSpPr>
            <p:spPr>
              <a:xfrm>
                <a:off x="4878184" y="1017527"/>
                <a:ext cx="3617023" cy="3243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Развитие экономического потенциала</a:t>
                </a:r>
              </a:p>
            </p:txBody>
          </p:sp>
          <p:sp>
            <p:nvSpPr>
              <p:cNvPr id="180" name="Прямоугольник 179"/>
              <p:cNvSpPr/>
              <p:nvPr/>
            </p:nvSpPr>
            <p:spPr>
              <a:xfrm>
                <a:off x="4878184" y="1606066"/>
                <a:ext cx="2770092" cy="3243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Охрана окружающей среды</a:t>
                </a:r>
              </a:p>
            </p:txBody>
          </p:sp>
          <p:sp>
            <p:nvSpPr>
              <p:cNvPr id="181" name="Прямоугольник 180"/>
              <p:cNvSpPr/>
              <p:nvPr/>
            </p:nvSpPr>
            <p:spPr>
              <a:xfrm>
                <a:off x="4878184" y="1299520"/>
                <a:ext cx="5160906" cy="3243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Градостроительная деятельность</a:t>
                </a:r>
              </a:p>
            </p:txBody>
          </p:sp>
          <p:sp>
            <p:nvSpPr>
              <p:cNvPr id="183" name="Прямоугольник 182"/>
              <p:cNvSpPr/>
              <p:nvPr/>
            </p:nvSpPr>
            <p:spPr>
              <a:xfrm>
                <a:off x="4871367" y="751219"/>
                <a:ext cx="6367563" cy="3243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Управление муниципальными финансами и муниципальным долгом</a:t>
                </a:r>
              </a:p>
            </p:txBody>
          </p:sp>
          <p:sp>
            <p:nvSpPr>
              <p:cNvPr id="184" name="Прямоугольник 183"/>
              <p:cNvSpPr/>
              <p:nvPr/>
            </p:nvSpPr>
            <p:spPr>
              <a:xfrm>
                <a:off x="4871367" y="1884901"/>
                <a:ext cx="4253457" cy="3243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Развитие жилищно-коммунального хозяйства</a:t>
                </a:r>
              </a:p>
            </p:txBody>
          </p:sp>
          <p:sp>
            <p:nvSpPr>
              <p:cNvPr id="185" name="Прямоугольник 184"/>
              <p:cNvSpPr/>
              <p:nvPr/>
            </p:nvSpPr>
            <p:spPr>
              <a:xfrm>
                <a:off x="4872654" y="2146615"/>
                <a:ext cx="2341344" cy="3243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Развитие образования</a:t>
                </a:r>
              </a:p>
            </p:txBody>
          </p:sp>
          <p:sp>
            <p:nvSpPr>
              <p:cNvPr id="186" name="Прямоугольник 185"/>
              <p:cNvSpPr/>
              <p:nvPr/>
            </p:nvSpPr>
            <p:spPr>
              <a:xfrm>
                <a:off x="4871367" y="2428671"/>
                <a:ext cx="3815377" cy="3243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Развитие физической культуры и спорта </a:t>
                </a:r>
              </a:p>
            </p:txBody>
          </p:sp>
          <p:sp>
            <p:nvSpPr>
              <p:cNvPr id="201" name="Прямоугольник 200"/>
              <p:cNvSpPr/>
              <p:nvPr/>
            </p:nvSpPr>
            <p:spPr>
              <a:xfrm>
                <a:off x="4871367" y="2695120"/>
                <a:ext cx="2881584" cy="3243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Развитие культуры и туризма</a:t>
                </a:r>
              </a:p>
            </p:txBody>
          </p:sp>
        </p:grpSp>
        <p:grpSp>
          <p:nvGrpSpPr>
            <p:cNvPr id="9" name="Группа 8"/>
            <p:cNvGrpSpPr/>
            <p:nvPr/>
          </p:nvGrpSpPr>
          <p:grpSpPr>
            <a:xfrm>
              <a:off x="5651563" y="3848253"/>
              <a:ext cx="5183679" cy="2056520"/>
              <a:chOff x="5568742" y="4323997"/>
              <a:chExt cx="5183679" cy="2056520"/>
            </a:xfrm>
          </p:grpSpPr>
          <p:sp>
            <p:nvSpPr>
              <p:cNvPr id="194" name="Прямоугольник 193"/>
              <p:cNvSpPr/>
              <p:nvPr/>
            </p:nvSpPr>
            <p:spPr>
              <a:xfrm>
                <a:off x="5585317" y="5142010"/>
                <a:ext cx="5167104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Защита населения и территории города от чрезвычайных ситуаций природного и техногенного характера, обеспечение безопасного проживания граждан </a:t>
                </a:r>
              </a:p>
            </p:txBody>
          </p:sp>
          <p:sp>
            <p:nvSpPr>
              <p:cNvPr id="195" name="Прямоугольник 194"/>
              <p:cNvSpPr/>
              <p:nvPr/>
            </p:nvSpPr>
            <p:spPr>
              <a:xfrm>
                <a:off x="5602663" y="5781842"/>
                <a:ext cx="206947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Липецк – мы вместе!</a:t>
                </a:r>
              </a:p>
            </p:txBody>
          </p:sp>
          <p:sp>
            <p:nvSpPr>
              <p:cNvPr id="196" name="Прямоугольник 195"/>
              <p:cNvSpPr/>
              <p:nvPr/>
            </p:nvSpPr>
            <p:spPr>
              <a:xfrm>
                <a:off x="5575113" y="4877221"/>
                <a:ext cx="305910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Развитие муниципальной службы</a:t>
                </a:r>
              </a:p>
            </p:txBody>
          </p:sp>
          <p:sp>
            <p:nvSpPr>
              <p:cNvPr id="198" name="Прямоугольник 197"/>
              <p:cNvSpPr/>
              <p:nvPr/>
            </p:nvSpPr>
            <p:spPr>
              <a:xfrm>
                <a:off x="5568742" y="4323997"/>
                <a:ext cx="386785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Развитие транспорта и дорожного хозяйства</a:t>
                </a:r>
              </a:p>
            </p:txBody>
          </p:sp>
          <p:sp>
            <p:nvSpPr>
              <p:cNvPr id="199" name="Прямоугольник 198"/>
              <p:cNvSpPr/>
              <p:nvPr/>
            </p:nvSpPr>
            <p:spPr>
              <a:xfrm>
                <a:off x="5575113" y="4594758"/>
                <a:ext cx="265989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Благоустройство территории</a:t>
                </a:r>
              </a:p>
            </p:txBody>
          </p:sp>
          <p:sp>
            <p:nvSpPr>
              <p:cNvPr id="200" name="Прямоугольник 199"/>
              <p:cNvSpPr/>
              <p:nvPr/>
            </p:nvSpPr>
            <p:spPr>
              <a:xfrm>
                <a:off x="5606338" y="6072740"/>
                <a:ext cx="406008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71155" indent="-271155">
                  <a:buClr>
                    <a:srgbClr val="0C6264"/>
                  </a:buClr>
                  <a:buFont typeface="Wingdings" panose="05000000000000000000" pitchFamily="2" charset="2"/>
                  <a:buChar char="Ø"/>
                  <a:defRPr/>
                </a:pPr>
                <a:r>
                  <a:rPr lang="ru-RU" sz="1400" dirty="0">
                    <a:ln w="635" cmpd="dbl">
                      <a:noFill/>
                      <a:prstDash val="sysDot"/>
                    </a:ln>
                    <a:solidFill>
                      <a:prstClr val="black"/>
                    </a:solidFill>
                    <a:cs typeface="Segoe UI" panose="020B0502040204020203" pitchFamily="34" charset="0"/>
                  </a:rPr>
                  <a:t>Формирование современной городской среды</a:t>
                </a:r>
              </a:p>
            </p:txBody>
          </p:sp>
        </p:grpSp>
      </p:grpSp>
      <p:sp>
        <p:nvSpPr>
          <p:cNvPr id="204" name="Прямоугольник 203"/>
          <p:cNvSpPr/>
          <p:nvPr/>
        </p:nvSpPr>
        <p:spPr>
          <a:xfrm>
            <a:off x="857250" y="6256692"/>
            <a:ext cx="10477501" cy="600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51" b="1" i="1" cap="all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51" b="1" i="1" cap="all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2024 </a:t>
            </a:r>
            <a:r>
              <a:rPr lang="ru-RU" sz="1651" b="1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году осуществлялось финансовое обеспечение деятельности </a:t>
            </a:r>
            <a:br>
              <a:rPr lang="ru-RU" sz="1651" b="1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51" b="1" i="1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197 муниципальных учреждений </a:t>
            </a:r>
            <a:r>
              <a:rPr lang="ru-RU" sz="1651" b="1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1651" b="1" i="1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 </a:t>
            </a:r>
            <a:r>
              <a:rPr lang="ru-RU" sz="1651" b="1" i="1" dirty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главных распорядителей бюджетных </a:t>
            </a:r>
            <a:r>
              <a:rPr lang="ru-RU" sz="1651" b="1" i="1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средств</a:t>
            </a:r>
            <a:endParaRPr lang="ru-RU" sz="1651" b="1" i="1" cap="all" dirty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2757263" y="3659457"/>
            <a:ext cx="6677473" cy="296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328" dirty="0">
                <a:solidFill>
                  <a:srgbClr val="12545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муниципальные программы: </a:t>
            </a:r>
          </a:p>
        </p:txBody>
      </p:sp>
      <p:sp>
        <p:nvSpPr>
          <p:cNvPr id="89" name="TextBox 22"/>
          <p:cNvSpPr txBox="1"/>
          <p:nvPr/>
        </p:nvSpPr>
        <p:spPr>
          <a:xfrm>
            <a:off x="10935969" y="207876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5786763" y="3262757"/>
            <a:ext cx="29685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100" dirty="0" smtClean="0">
                <a:solidFill>
                  <a:srgbClr val="000000"/>
                </a:solidFill>
                <a:cs typeface="Segoe UI" panose="020B0502040204020203" pitchFamily="34" charset="0"/>
              </a:rPr>
              <a:t>Дорожное </a:t>
            </a:r>
            <a:r>
              <a:rPr lang="ru-RU" sz="1100" dirty="0">
                <a:solidFill>
                  <a:srgbClr val="000000"/>
                </a:solidFill>
                <a:cs typeface="Segoe UI" panose="020B0502040204020203" pitchFamily="34" charset="0"/>
              </a:rPr>
              <a:t>хозяйство </a:t>
            </a:r>
            <a:r>
              <a:rPr lang="ru-RU" altLang="ru-RU" sz="1100" i="1" dirty="0">
                <a:solidFill>
                  <a:srgbClr val="000000"/>
                </a:solidFill>
                <a:cs typeface="Segoe UI" panose="020B0502040204020203" pitchFamily="34" charset="0"/>
              </a:rPr>
              <a:t>( 1  учреждение</a:t>
            </a:r>
            <a:r>
              <a:rPr lang="ru-RU" altLang="ru-RU" sz="1100" i="1" dirty="0" smtClean="0">
                <a:solidFill>
                  <a:srgbClr val="000000"/>
                </a:solidFill>
                <a:cs typeface="Segoe UI" panose="020B0502040204020203" pitchFamily="34" charset="0"/>
              </a:rPr>
              <a:t>)</a:t>
            </a:r>
            <a:r>
              <a:rPr lang="ru-RU" sz="1100" dirty="0" smtClean="0">
                <a:solidFill>
                  <a:srgbClr val="000000"/>
                </a:solidFill>
                <a:cs typeface="Segoe UI" panose="020B0502040204020203" pitchFamily="34" charset="0"/>
              </a:rPr>
              <a:t> </a:t>
            </a:r>
            <a:endParaRPr lang="ru-RU" sz="1100" dirty="0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9054956" y="2913428"/>
            <a:ext cx="230400" cy="169200"/>
          </a:xfrm>
          <a:prstGeom prst="rect">
            <a:avLst/>
          </a:prstGeom>
          <a:solidFill>
            <a:srgbClr val="BD92D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7" name="Прямоугольник 146"/>
          <p:cNvSpPr/>
          <p:nvPr/>
        </p:nvSpPr>
        <p:spPr>
          <a:xfrm>
            <a:off x="9054957" y="3206710"/>
            <a:ext cx="230400" cy="1692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5" name="Прямоугольник 154"/>
          <p:cNvSpPr/>
          <p:nvPr/>
        </p:nvSpPr>
        <p:spPr>
          <a:xfrm>
            <a:off x="9054956" y="3486811"/>
            <a:ext cx="230400" cy="169200"/>
          </a:xfrm>
          <a:prstGeom prst="rect">
            <a:avLst/>
          </a:prstGeom>
          <a:solidFill>
            <a:srgbClr val="68D67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11837" y="999212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n w="9525">
                  <a:noFill/>
                </a:ln>
                <a:solidFill>
                  <a:srgbClr val="C00000"/>
                </a:solidFill>
                <a:cs typeface="Segoe UI" panose="020B0502040204020203" pitchFamily="34" charset="0"/>
              </a:rPr>
              <a:t>15 391</a:t>
            </a:r>
            <a:endParaRPr lang="ru-RU" sz="1400" b="1" dirty="0">
              <a:ln w="9525">
                <a:noFill/>
              </a:ln>
              <a:solidFill>
                <a:srgbClr val="C00000"/>
              </a:solidFill>
              <a:cs typeface="Segoe UI" panose="020B0502040204020203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526285" y="2541013"/>
            <a:ext cx="911909" cy="234868"/>
            <a:chOff x="7228416" y="2631774"/>
            <a:chExt cx="911909" cy="234868"/>
          </a:xfrm>
        </p:grpSpPr>
        <p:cxnSp>
          <p:nvCxnSpPr>
            <p:cNvPr id="60" name="Прямая соединительная линия 59"/>
            <p:cNvCxnSpPr/>
            <p:nvPr/>
          </p:nvCxnSpPr>
          <p:spPr>
            <a:xfrm flipV="1">
              <a:off x="7709576" y="2631774"/>
              <a:ext cx="430749" cy="23486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>
            <a:xfrm>
              <a:off x="7228416" y="2866642"/>
              <a:ext cx="48116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7471752" y="2558221"/>
            <a:ext cx="590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Segoe UI" panose="020B0502040204020203" pitchFamily="34" charset="0"/>
              </a:rPr>
              <a:t>4 600</a:t>
            </a:r>
            <a:endParaRPr lang="ru-RU" sz="1400" b="1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6928" y="2763737"/>
            <a:ext cx="5453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>
                <a:solidFill>
                  <a:prstClr val="black"/>
                </a:solidFill>
                <a:cs typeface="Segoe UI" panose="020B0502040204020203" pitchFamily="34" charset="0"/>
              </a:rPr>
              <a:t>(</a:t>
            </a:r>
            <a:r>
              <a:rPr lang="ru-RU" sz="1200" i="1" dirty="0" smtClean="0">
                <a:solidFill>
                  <a:prstClr val="black"/>
                </a:solidFill>
                <a:cs typeface="Segoe UI" panose="020B0502040204020203" pitchFamily="34" charset="0"/>
              </a:rPr>
              <a:t>17%)</a:t>
            </a:r>
            <a:endParaRPr lang="ru-RU" sz="1200" i="1" dirty="0">
              <a:solidFill>
                <a:prstClr val="black"/>
              </a:solidFill>
              <a:cs typeface="Segoe UI" panose="020B0502040204020203" pitchFamily="34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6504046" y="1823731"/>
            <a:ext cx="911909" cy="234868"/>
            <a:chOff x="7228416" y="2631774"/>
            <a:chExt cx="911909" cy="234868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flipV="1">
              <a:off x="7709576" y="2631774"/>
              <a:ext cx="430749" cy="23486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7228416" y="2866642"/>
              <a:ext cx="48116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9" name="TextBox 68"/>
          <p:cNvSpPr txBox="1"/>
          <p:nvPr/>
        </p:nvSpPr>
        <p:spPr>
          <a:xfrm>
            <a:off x="6446339" y="1816959"/>
            <a:ext cx="590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Segoe UI" panose="020B0502040204020203" pitchFamily="34" charset="0"/>
              </a:rPr>
              <a:t>3 520</a:t>
            </a:r>
            <a:endParaRPr lang="ru-RU" sz="1400" b="1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cs typeface="Segoe UI" panose="020B0502040204020203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448711" y="2018428"/>
            <a:ext cx="5453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>
                <a:solidFill>
                  <a:prstClr val="black"/>
                </a:solidFill>
                <a:cs typeface="Segoe UI" panose="020B0502040204020203" pitchFamily="34" charset="0"/>
              </a:rPr>
              <a:t>(13%)</a:t>
            </a:r>
            <a:endParaRPr lang="ru-RU" sz="1200" i="1" dirty="0">
              <a:solidFill>
                <a:prstClr val="black"/>
              </a:solidFill>
              <a:cs typeface="Segoe UI" panose="020B0502040204020203" pitchFamily="34" charset="0"/>
            </a:endParaRPr>
          </a:p>
        </p:txBody>
      </p:sp>
      <p:grpSp>
        <p:nvGrpSpPr>
          <p:cNvPr id="71" name="Группа 70"/>
          <p:cNvGrpSpPr/>
          <p:nvPr/>
        </p:nvGrpSpPr>
        <p:grpSpPr>
          <a:xfrm flipV="1">
            <a:off x="6533386" y="919175"/>
            <a:ext cx="911909" cy="234868"/>
            <a:chOff x="7228416" y="2631774"/>
            <a:chExt cx="911909" cy="234868"/>
          </a:xfrm>
        </p:grpSpPr>
        <p:cxnSp>
          <p:nvCxnSpPr>
            <p:cNvPr id="72" name="Прямая соединительная линия 71"/>
            <p:cNvCxnSpPr/>
            <p:nvPr/>
          </p:nvCxnSpPr>
          <p:spPr>
            <a:xfrm flipV="1">
              <a:off x="7709576" y="2631774"/>
              <a:ext cx="430749" cy="23486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>
              <a:off x="7228416" y="2866642"/>
              <a:ext cx="48116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4" name="TextBox 73"/>
          <p:cNvSpPr txBox="1"/>
          <p:nvPr/>
        </p:nvSpPr>
        <p:spPr>
          <a:xfrm>
            <a:off x="6525883" y="687662"/>
            <a:ext cx="590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Segoe UI" panose="020B0502040204020203" pitchFamily="34" charset="0"/>
              </a:rPr>
              <a:t>2 555</a:t>
            </a:r>
            <a:endParaRPr lang="ru-RU" sz="1400" b="1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cs typeface="Segoe UI" panose="020B0502040204020203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487985" y="88157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>
                <a:solidFill>
                  <a:prstClr val="black"/>
                </a:solidFill>
                <a:cs typeface="Segoe UI" panose="020B0502040204020203" pitchFamily="34" charset="0"/>
              </a:rPr>
              <a:t>(9%)</a:t>
            </a:r>
            <a:endParaRPr lang="ru-RU" sz="1200" i="1" dirty="0">
              <a:solidFill>
                <a:prstClr val="black"/>
              </a:solidFill>
              <a:cs typeface="Segoe UI" panose="020B0502040204020203" pitchFamily="34" charset="0"/>
            </a:endParaRPr>
          </a:p>
        </p:txBody>
      </p:sp>
      <p:grpSp>
        <p:nvGrpSpPr>
          <p:cNvPr id="76" name="Группа 75"/>
          <p:cNvGrpSpPr/>
          <p:nvPr/>
        </p:nvGrpSpPr>
        <p:grpSpPr>
          <a:xfrm flipV="1">
            <a:off x="6917385" y="515897"/>
            <a:ext cx="911909" cy="234868"/>
            <a:chOff x="7228416" y="2631774"/>
            <a:chExt cx="911909" cy="234868"/>
          </a:xfrm>
        </p:grpSpPr>
        <p:cxnSp>
          <p:nvCxnSpPr>
            <p:cNvPr id="77" name="Прямая соединительная линия 76"/>
            <p:cNvCxnSpPr/>
            <p:nvPr/>
          </p:nvCxnSpPr>
          <p:spPr>
            <a:xfrm flipV="1">
              <a:off x="7709576" y="2631774"/>
              <a:ext cx="430749" cy="23486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>
              <a:off x="7228416" y="2866642"/>
              <a:ext cx="48116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9" name="TextBox 78"/>
          <p:cNvSpPr txBox="1"/>
          <p:nvPr/>
        </p:nvSpPr>
        <p:spPr>
          <a:xfrm>
            <a:off x="6871694" y="282831"/>
            <a:ext cx="590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Segoe UI" panose="020B0502040204020203" pitchFamily="34" charset="0"/>
              </a:rPr>
              <a:t>1 468</a:t>
            </a:r>
            <a:endParaRPr lang="ru-RU" sz="1400" b="1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cs typeface="Segoe UI" panose="020B0502040204020203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885294" y="477043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>
                <a:solidFill>
                  <a:prstClr val="black"/>
                </a:solidFill>
                <a:cs typeface="Segoe UI" panose="020B0502040204020203" pitchFamily="34" charset="0"/>
              </a:rPr>
              <a:t>(5%)</a:t>
            </a:r>
            <a:endParaRPr lang="ru-RU" sz="1200" i="1" dirty="0">
              <a:solidFill>
                <a:prstClr val="black"/>
              </a:solidFill>
              <a:cs typeface="Segoe UI" panose="020B0502040204020203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967678" y="6001141"/>
            <a:ext cx="12214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1155" indent="-271155">
              <a:buClr>
                <a:srgbClr val="0C6264"/>
              </a:buClr>
              <a:buFont typeface="Wingdings" panose="05000000000000000000" pitchFamily="2" charset="2"/>
              <a:buChar char="Ø"/>
              <a:defRPr/>
            </a:pPr>
            <a:r>
              <a:rPr lang="ru-RU" sz="1400" dirty="0" smtClean="0">
                <a:ln w="635" cmpd="dbl">
                  <a:noFill/>
                  <a:prstDash val="sysDot"/>
                </a:ln>
                <a:solidFill>
                  <a:prstClr val="black"/>
                </a:solidFill>
                <a:cs typeface="Segoe UI" panose="020B0502040204020203" pitchFamily="34" charset="0"/>
              </a:rPr>
              <a:t>Мой двор</a:t>
            </a:r>
            <a:endParaRPr lang="ru-RU" sz="1400" dirty="0">
              <a:ln w="635" cmpd="dbl">
                <a:noFill/>
                <a:prstDash val="sysDot"/>
              </a:ln>
              <a:solidFill>
                <a:prstClr val="black"/>
              </a:solidFill>
              <a:cs typeface="Segoe UI" panose="020B0502040204020203" pitchFamily="34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6828484" y="5966078"/>
            <a:ext cx="49773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1155" indent="-271155">
              <a:buClr>
                <a:srgbClr val="0C6264"/>
              </a:buClr>
              <a:buFont typeface="Wingdings" panose="05000000000000000000" pitchFamily="2" charset="2"/>
              <a:buChar char="Ø"/>
              <a:defRPr/>
            </a:pPr>
            <a:r>
              <a:rPr lang="ru-RU" sz="1400" dirty="0" smtClean="0">
                <a:ln w="635" cmpd="dbl">
                  <a:noFill/>
                  <a:prstDash val="sysDot"/>
                </a:ln>
                <a:solidFill>
                  <a:prstClr val="black"/>
                </a:solidFill>
                <a:cs typeface="Segoe UI" panose="020B0502040204020203" pitchFamily="34" charset="0"/>
              </a:rPr>
              <a:t>Профилактика терроризма и экстремистской деятельности</a:t>
            </a:r>
            <a:endParaRPr lang="ru-RU" sz="1400" dirty="0">
              <a:ln w="635" cmpd="dbl">
                <a:noFill/>
                <a:prstDash val="sysDot"/>
              </a:ln>
              <a:solidFill>
                <a:prstClr val="black"/>
              </a:solidFill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97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6_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Тема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Тема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Тема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Тема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Тема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6903</TotalTime>
  <Words>2535</Words>
  <Application>Microsoft Office PowerPoint</Application>
  <PresentationFormat>Широкоэкранный</PresentationFormat>
  <Paragraphs>763</Paragraphs>
  <Slides>20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9" baseType="lpstr">
      <vt:lpstr>Yu Gothic UI</vt:lpstr>
      <vt:lpstr>Arial</vt:lpstr>
      <vt:lpstr>Arial Black</vt:lpstr>
      <vt:lpstr>Calibri</vt:lpstr>
      <vt:lpstr>Calibri Light</vt:lpstr>
      <vt:lpstr>Cambria</vt:lpstr>
      <vt:lpstr>Segoe UI</vt:lpstr>
      <vt:lpstr>Times New Roman</vt:lpstr>
      <vt:lpstr>Wingdings</vt:lpstr>
      <vt:lpstr>6_Тема Office</vt:lpstr>
      <vt:lpstr>7_Тема Office</vt:lpstr>
      <vt:lpstr>5_Тема Office</vt:lpstr>
      <vt:lpstr>1_Тема Office</vt:lpstr>
      <vt:lpstr>16_Тема Office</vt:lpstr>
      <vt:lpstr>Office Theme</vt:lpstr>
      <vt:lpstr>3_Тема Office</vt:lpstr>
      <vt:lpstr>2_Тема Office</vt:lpstr>
      <vt:lpstr>9_Тема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Контактная информация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Бессонова И.В.</dc:creator>
  <cp:lastModifiedBy>Маклакова Е.А.</cp:lastModifiedBy>
  <cp:revision>758</cp:revision>
  <cp:lastPrinted>2025-05-14T12:39:05Z</cp:lastPrinted>
  <dcterms:created xsi:type="dcterms:W3CDTF">2021-04-26T08:31:57Z</dcterms:created>
  <dcterms:modified xsi:type="dcterms:W3CDTF">2025-06-19T11:52:05Z</dcterms:modified>
</cp:coreProperties>
</file>