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notesSlides/notesSlide8.xml" ContentType="application/vnd.openxmlformats-officedocument.presentationml.notesSlide+xml"/>
  <Override PartName="/ppt/charts/chart11.xml" ContentType="application/vnd.openxmlformats-officedocument.drawingml.chart+xml"/>
  <Override PartName="/ppt/drawings/drawing1.xml" ContentType="application/vnd.openxmlformats-officedocument.drawingml.chartshapes+xml"/>
  <Override PartName="/ppt/charts/chart1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2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13.xml" ContentType="application/vnd.openxmlformats-officedocument.drawingml.chart+xml"/>
  <Override PartName="/ppt/theme/themeOverride1.xml" ContentType="application/vnd.openxmlformats-officedocument.themeOverride+xml"/>
  <Override PartName="/ppt/notesSlides/notesSlide10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9" r:id="rId3"/>
  </p:sldMasterIdLst>
  <p:notesMasterIdLst>
    <p:notesMasterId r:id="rId21"/>
  </p:notesMasterIdLst>
  <p:sldIdLst>
    <p:sldId id="281" r:id="rId4"/>
    <p:sldId id="321" r:id="rId5"/>
    <p:sldId id="316" r:id="rId6"/>
    <p:sldId id="317" r:id="rId7"/>
    <p:sldId id="318" r:id="rId8"/>
    <p:sldId id="319" r:id="rId9"/>
    <p:sldId id="287" r:id="rId10"/>
    <p:sldId id="307" r:id="rId11"/>
    <p:sldId id="308" r:id="rId12"/>
    <p:sldId id="290" r:id="rId13"/>
    <p:sldId id="312" r:id="rId14"/>
    <p:sldId id="296" r:id="rId15"/>
    <p:sldId id="313" r:id="rId16"/>
    <p:sldId id="315" r:id="rId17"/>
    <p:sldId id="293" r:id="rId18"/>
    <p:sldId id="314" r:id="rId19"/>
    <p:sldId id="295" r:id="rId20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9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BF0"/>
    <a:srgbClr val="0C6264"/>
    <a:srgbClr val="F8CBAD"/>
    <a:srgbClr val="ED7D31"/>
    <a:srgbClr val="FFC000"/>
    <a:srgbClr val="70AD47"/>
    <a:srgbClr val="1BA6AA"/>
    <a:srgbClr val="A5A5A5"/>
    <a:srgbClr val="68D672"/>
    <a:srgbClr val="FFD9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31" autoAdjust="0"/>
    <p:restoredTop sz="93953" autoAdjust="0"/>
  </p:normalViewPr>
  <p:slideViewPr>
    <p:cSldViewPr snapToGrid="0" showGuides="1">
      <p:cViewPr varScale="1">
        <p:scale>
          <a:sx n="108" d="100"/>
          <a:sy n="108" d="100"/>
        </p:scale>
        <p:origin x="696" y="108"/>
      </p:cViewPr>
      <p:guideLst>
        <p:guide orient="horz" pos="2160"/>
        <p:guide pos="5927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2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2.xlsx"/><Relationship Id="rId1" Type="http://schemas.openxmlformats.org/officeDocument/2006/relationships/themeOverride" Target="../theme/themeOverride1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5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3927424"/>
        <c:axId val="43928960"/>
        <c:axId val="0"/>
      </c:bar3DChart>
      <c:catAx>
        <c:axId val="4392742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3928960"/>
        <c:crosses val="autoZero"/>
        <c:auto val="1"/>
        <c:lblAlgn val="ctr"/>
        <c:lblOffset val="100"/>
        <c:noMultiLvlLbl val="0"/>
      </c:catAx>
      <c:valAx>
        <c:axId val="43928960"/>
        <c:scaling>
          <c:orientation val="minMax"/>
        </c:scaling>
        <c:delete val="1"/>
        <c:axPos val="l"/>
        <c:numFmt formatCode="#,##0" sourceLinked="1"/>
        <c:majorTickMark val="out"/>
        <c:minorTickMark val="none"/>
        <c:tickLblPos val="nextTo"/>
        <c:crossAx val="439274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64343316728485"/>
          <c:y val="6.0051235772567622E-2"/>
          <c:w val="0.83436817482513759"/>
          <c:h val="0.9250451030495697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0C6264"/>
            </a:solidFill>
            <a:ln>
              <a:noFill/>
            </a:ln>
          </c:spPr>
          <c:dPt>
            <c:idx val="0"/>
            <c:bubble3D val="0"/>
            <c:explosion val="3"/>
            <c:spPr>
              <a:solidFill>
                <a:srgbClr val="FFC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56CF-4D46-B095-5D892D595DD7}"/>
              </c:ext>
            </c:extLst>
          </c:dPt>
          <c:dPt>
            <c:idx val="1"/>
            <c:bubble3D val="0"/>
            <c:explosion val="2"/>
            <c:extLst>
              <c:ext xmlns:c16="http://schemas.microsoft.com/office/drawing/2014/chart" uri="{C3380CC4-5D6E-409C-BE32-E72D297353CC}">
                <c16:uniqueId val="{00000003-56CF-4D46-B095-5D892D595DD7}"/>
              </c:ext>
            </c:extLst>
          </c:dPt>
          <c:cat>
            <c:strRef>
              <c:f>Лист1!$A$2:$A$3</c:f>
              <c:strCache>
                <c:ptCount val="1"/>
                <c:pt idx="0">
                  <c:v>Кв.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556</c:v>
                </c:pt>
                <c:pt idx="1">
                  <c:v>15632.9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6CF-4D46-B095-5D892D595D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30"/>
        <c:holeSize val="58"/>
      </c:doughnutChart>
      <c:spPr>
        <a:noFill/>
      </c:spPr>
    </c:plotArea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C626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B77-40B1-B1A1-37D6CE5C8A40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B77-40B1-B1A1-37D6CE5C8A40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BB77-40B1-B1A1-37D6CE5C8A40}"/>
              </c:ext>
            </c:extLst>
          </c:dPt>
          <c:dPt>
            <c:idx val="3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7-DFC6-4275-A7D3-081CCD94B593}"/>
              </c:ext>
            </c:extLst>
          </c:dPt>
          <c:cat>
            <c:strRef>
              <c:f>Лист1!$A$2:$A$5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7705.3</c:v>
                </c:pt>
                <c:pt idx="1">
                  <c:v>560.20000000000005</c:v>
                </c:pt>
                <c:pt idx="2">
                  <c:v>753</c:v>
                </c:pt>
                <c:pt idx="3">
                  <c:v>596.29999999999995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77-40B1-B1A1-37D6CE5C8A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19"/>
        <c:holeSize val="5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0C626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B21-4F18-ACD7-E78F19853691}"/>
              </c:ext>
            </c:extLst>
          </c:dPt>
          <c:dPt>
            <c:idx val="1"/>
            <c:bubble3D val="0"/>
            <c:spPr>
              <a:solidFill>
                <a:srgbClr val="91D1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B21-4F18-ACD7-E78F19853691}"/>
              </c:ext>
            </c:extLst>
          </c:dPt>
          <c:dPt>
            <c:idx val="2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B21-4F18-ACD7-E78F19853691}"/>
              </c:ext>
            </c:extLst>
          </c:dPt>
          <c:dPt>
            <c:idx val="3"/>
            <c:bubble3D val="0"/>
            <c:spPr>
              <a:solidFill>
                <a:srgbClr val="ED7D3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9E28-4CCB-905C-C7DCE5E446CF}"/>
              </c:ext>
            </c:extLst>
          </c:dPt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703.8</c:v>
                </c:pt>
                <c:pt idx="1">
                  <c:v>152.9</c:v>
                </c:pt>
                <c:pt idx="2">
                  <c:v>46.2</c:v>
                </c:pt>
                <c:pt idx="3">
                  <c:v>353.7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B21-4F18-ACD7-E78F198536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7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FC000"/>
            </a:solidFill>
            <a:ln>
              <a:solidFill>
                <a:sysClr val="window" lastClr="FFFFFF"/>
              </a:solidFill>
            </a:ln>
          </c:spPr>
          <c:dPt>
            <c:idx val="0"/>
            <c:bubble3D val="0"/>
            <c:spPr>
              <a:solidFill>
                <a:srgbClr val="91D150"/>
              </a:solidFill>
              <a:ln w="190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062-4005-A1C5-CDA6F991C999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 w="19050">
                <a:solidFill>
                  <a:sysClr val="window" lastClr="FFFF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9062-4005-A1C5-CDA6F991C999}"/>
              </c:ext>
            </c:extLst>
          </c:dPt>
          <c:dPt>
            <c:idx val="2"/>
            <c:bubble3D val="0"/>
            <c:spPr>
              <a:solidFill>
                <a:srgbClr val="0C6264"/>
              </a:solidFill>
              <a:ln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373A-40D2-9DC5-238382970E13}"/>
              </c:ext>
            </c:extLst>
          </c:dPt>
          <c:dPt>
            <c:idx val="3"/>
            <c:bubble3D val="0"/>
            <c:spPr>
              <a:solidFill>
                <a:srgbClr val="0C6264"/>
              </a:solidFill>
              <a:ln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F032-454E-BC8F-FCDD9D4B4C52}"/>
              </c:ext>
            </c:extLst>
          </c:dPt>
          <c:cat>
            <c:strRef>
              <c:f>Лист1!$A$2:$A$5</c:f>
              <c:strCache>
                <c:ptCount val="4"/>
                <c:pt idx="0">
                  <c:v>Кв. 1</c:v>
                </c:pt>
                <c:pt idx="3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1">
                  <c:v>1058.3</c:v>
                </c:pt>
                <c:pt idx="3">
                  <c:v>1421.9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62-4005-A1C5-CDA6F991C9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04"/>
        <c:holeSize val="54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0" i="0"/>
      </a:pPr>
      <a:endParaRPr lang="ru-RU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3521004641801169E-2"/>
          <c:y val="3.2111461326443554E-2"/>
          <c:w val="0.96019522291387494"/>
          <c:h val="0.9411289875681868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C6264"/>
            </a:solidFill>
          </c:spPr>
          <c:invertIfNegative val="0"/>
          <c:cat>
            <c:strRef>
              <c:f>Лист1!$A$2:$A$6</c:f>
              <c:strCache>
                <c:ptCount val="5"/>
                <c:pt idx="1">
                  <c:v>Категория 1</c:v>
                </c:pt>
                <c:pt idx="2">
                  <c:v>Категория 2</c:v>
                </c:pt>
                <c:pt idx="3">
                  <c:v>Категория 3</c:v>
                </c:pt>
                <c:pt idx="4">
                  <c:v>Категория 4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1">
                  <c:v>60.2</c:v>
                </c:pt>
                <c:pt idx="2">
                  <c:v>38</c:v>
                </c:pt>
                <c:pt idx="3">
                  <c:v>54.8</c:v>
                </c:pt>
                <c:pt idx="4">
                  <c:v>66.400000000000006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EF-4313-877F-9B7BE3BBACB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cat>
            <c:strRef>
              <c:f>Лист1!$A$2:$A$6</c:f>
              <c:strCache>
                <c:ptCount val="5"/>
                <c:pt idx="1">
                  <c:v>Категория 1</c:v>
                </c:pt>
                <c:pt idx="2">
                  <c:v>Категория 2</c:v>
                </c:pt>
                <c:pt idx="3">
                  <c:v>Категория 3</c:v>
                </c:pt>
                <c:pt idx="4">
                  <c:v>Категория 4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73.099999999999994</c:v>
                </c:pt>
                <c:pt idx="1">
                  <c:v>19.600000000000001</c:v>
                </c:pt>
                <c:pt idx="2">
                  <c:v>1.5</c:v>
                </c:pt>
                <c:pt idx="3">
                  <c:v>5.5</c:v>
                </c:pt>
                <c:pt idx="4">
                  <c:v>12.8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9EF-4313-877F-9B7BE3BBAC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02589184"/>
        <c:axId val="102590720"/>
      </c:barChart>
      <c:catAx>
        <c:axId val="102589184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02590720"/>
        <c:crosses val="autoZero"/>
        <c:auto val="1"/>
        <c:lblAlgn val="ctr"/>
        <c:lblOffset val="100"/>
        <c:noMultiLvlLbl val="0"/>
      </c:catAx>
      <c:valAx>
        <c:axId val="1025907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25891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51680376478672E-2"/>
          <c:y val="1.381351627992785E-2"/>
          <c:w val="0.98483194674337138"/>
          <c:h val="0.2393202367463817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C6264"/>
            </a:solidFill>
            <a:ln>
              <a:solidFill>
                <a:schemeClr val="accent5">
                  <a:lumMod val="40000"/>
                  <a:lumOff val="60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8AAB-47E7-B76D-AC59991445EC}"/>
              </c:ext>
            </c:extLst>
          </c:dPt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222.4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AAB-47E7-B76D-AC59991445E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68D67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268-4729-B152-48E70FF6BC6F}"/>
              </c:ext>
            </c:extLst>
          </c:dPt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115.9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AAB-47E7-B76D-AC59991445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02719872"/>
        <c:axId val="102721408"/>
      </c:barChart>
      <c:catAx>
        <c:axId val="102719872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102721408"/>
        <c:crosses val="autoZero"/>
        <c:auto val="1"/>
        <c:lblAlgn val="ctr"/>
        <c:lblOffset val="100"/>
        <c:noMultiLvlLbl val="0"/>
      </c:catAx>
      <c:valAx>
        <c:axId val="1027214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2719872"/>
        <c:crosses val="autoZero"/>
        <c:crossBetween val="between"/>
      </c:valAx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 w="25400">
          <a:noFill/>
        </a:ln>
        <a:effectLst/>
        <a:sp3d/>
      </c:spPr>
    </c:sideWall>
    <c:backWall>
      <c:thickness val="0"/>
      <c:spPr>
        <a:noFill/>
        <a:ln w="25400"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ED7E30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00666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0-88A2-4B17-929D-341008B0E4FA}"/>
              </c:ext>
            </c:extLst>
          </c:dPt>
          <c:dPt>
            <c:idx val="1"/>
            <c:invertIfNegative val="0"/>
            <c:bubble3D val="0"/>
            <c:spPr>
              <a:solidFill>
                <a:srgbClr val="00666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88A2-4B17-929D-341008B0E4FA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8A2-4B17-929D-341008B0E4FA}"/>
                </c:ext>
              </c:extLst>
            </c:dLbl>
            <c:dLbl>
              <c:idx val="1"/>
              <c:layout>
                <c:manualLayout>
                  <c:x val="0.23317581884156932"/>
                  <c:y val="-0.1988349346234152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712,5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8A2-4B17-929D-341008B0E4F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1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2435</c:v>
                </c:pt>
                <c:pt idx="1">
                  <c:v>712.5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A2-4B17-929D-341008B0E4FA}"/>
            </c:ext>
          </c:extLst>
        </c:ser>
        <c:ser>
          <c:idx val="2"/>
          <c:order val="1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FFD96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.23696871735431024"/>
                  <c:y val="-0.2206871247027610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8A2-4B17-929D-341008B0E4FA}"/>
                </c:ext>
              </c:extLst>
            </c:dLbl>
            <c:dLbl>
              <c:idx val="1"/>
              <c:layout>
                <c:manualLayout>
                  <c:x val="0.23955360999036537"/>
                  <c:y val="-0.3368659828731290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1 872,5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8A2-4B17-929D-341008B0E4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1">
                  <c:v>1872.5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8A2-4B17-929D-341008B0E4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gapDepth val="50"/>
        <c:shape val="box"/>
        <c:axId val="113409024"/>
        <c:axId val="113423104"/>
        <c:axId val="0"/>
      </c:bar3DChart>
      <c:catAx>
        <c:axId val="1134090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13423104"/>
        <c:crosses val="autoZero"/>
        <c:auto val="1"/>
        <c:lblAlgn val="ctr"/>
        <c:lblOffset val="100"/>
        <c:noMultiLvlLbl val="0"/>
      </c:catAx>
      <c:valAx>
        <c:axId val="11342310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13409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16649871235026"/>
          <c:y val="0"/>
          <c:w val="0.87123502407345232"/>
          <c:h val="0.8641619768759345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explosion val="7"/>
            <c:spPr>
              <a:solidFill>
                <a:srgbClr val="91D150"/>
              </a:solidFill>
            </c:spPr>
            <c:extLst>
              <c:ext xmlns:c16="http://schemas.microsoft.com/office/drawing/2014/chart" uri="{C3380CC4-5D6E-409C-BE32-E72D297353CC}">
                <c16:uniqueId val="{00000001-2284-4A6C-A382-42E9243B2AEC}"/>
              </c:ext>
            </c:extLst>
          </c:dPt>
          <c:dPt>
            <c:idx val="1"/>
            <c:bubble3D val="0"/>
            <c:explosion val="2"/>
            <c:spPr>
              <a:solidFill>
                <a:srgbClr val="0A5052"/>
              </a:solidFill>
            </c:spPr>
            <c:extLst>
              <c:ext xmlns:c16="http://schemas.microsoft.com/office/drawing/2014/chart" uri="{C3380CC4-5D6E-409C-BE32-E72D297353CC}">
                <c16:uniqueId val="{00000001-A197-4171-8342-8B4226E8C91C}"/>
              </c:ext>
            </c:extLst>
          </c:dPt>
          <c:cat>
            <c:strRef>
              <c:f>Лист1!$A$2:$A$3</c:f>
              <c:strCache>
                <c:ptCount val="2"/>
                <c:pt idx="0">
                  <c:v>Налоговые доходы</c:v>
                </c:pt>
                <c:pt idx="1">
                  <c:v>Неналоговые доходы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8185</c:v>
                </c:pt>
                <c:pt idx="1">
                  <c:v>4992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97-4171-8342-8B4226E8C9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D962"/>
              </a:solidFill>
            </c:spPr>
            <c:extLst>
              <c:ext xmlns:c16="http://schemas.microsoft.com/office/drawing/2014/chart" uri="{C3380CC4-5D6E-409C-BE32-E72D297353CC}">
                <c16:uniqueId val="{00000001-B930-4BAE-8A3F-CABBDBB9A365}"/>
              </c:ext>
            </c:extLst>
          </c:dPt>
          <c:dPt>
            <c:idx val="1"/>
            <c:invertIfNegative val="0"/>
            <c:bubble3D val="0"/>
            <c:spPr>
              <a:solidFill>
                <a:srgbClr val="91D150"/>
              </a:solidFill>
            </c:spPr>
            <c:extLst>
              <c:ext xmlns:c16="http://schemas.microsoft.com/office/drawing/2014/chart" uri="{C3380CC4-5D6E-409C-BE32-E72D297353CC}">
                <c16:uniqueId val="{00000003-B930-4BAE-8A3F-CABBDBB9A365}"/>
              </c:ext>
            </c:extLst>
          </c:dPt>
          <c:dLbls>
            <c:dLbl>
              <c:idx val="0"/>
              <c:layout>
                <c:manualLayout>
                  <c:x val="2.3642568534001299E-17"/>
                  <c:y val="-0.10062893081761008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4 774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930-4BAE-8A3F-CABBDBB9A365}"/>
                </c:ext>
              </c:extLst>
            </c:dLbl>
            <c:dLbl>
              <c:idx val="1"/>
              <c:layout>
                <c:manualLayout>
                  <c:x val="7.7376572688994325E-3"/>
                  <c:y val="-0.1446540880503144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4 992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930-4BAE-8A3F-CABBDBB9A36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Segoe UI" pitchFamily="34" charset="0"/>
                    <a:ea typeface="Segoe UI" pitchFamily="34" charset="0"/>
                    <a:cs typeface="Segoe UI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2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2805</c:v>
                </c:pt>
                <c:pt idx="1">
                  <c:v>3668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30-4BAE-8A3F-CABBDBB9A3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3927424"/>
        <c:axId val="43928960"/>
        <c:axId val="0"/>
      </c:bar3DChart>
      <c:catAx>
        <c:axId val="4392742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3928960"/>
        <c:crosses val="autoZero"/>
        <c:auto val="1"/>
        <c:lblAlgn val="ctr"/>
        <c:lblOffset val="100"/>
        <c:noMultiLvlLbl val="0"/>
      </c:catAx>
      <c:valAx>
        <c:axId val="439289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439274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29"/>
        <c:shape val="box"/>
        <c:axId val="71828224"/>
        <c:axId val="71829760"/>
        <c:axId val="0"/>
      </c:bar3DChart>
      <c:catAx>
        <c:axId val="7182822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71829760"/>
        <c:crosses val="autoZero"/>
        <c:auto val="1"/>
        <c:lblAlgn val="ctr"/>
        <c:lblOffset val="100"/>
        <c:noMultiLvlLbl val="0"/>
      </c:catAx>
      <c:valAx>
        <c:axId val="7182976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7182822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D962"/>
              </a:solidFill>
            </c:spPr>
            <c:extLst>
              <c:ext xmlns:c16="http://schemas.microsoft.com/office/drawing/2014/chart" uri="{C3380CC4-5D6E-409C-BE32-E72D297353CC}">
                <c16:uniqueId val="{00000001-0084-49BE-BB96-7D73CDD5EE5B}"/>
              </c:ext>
            </c:extLst>
          </c:dPt>
          <c:dPt>
            <c:idx val="1"/>
            <c:invertIfNegative val="0"/>
            <c:bubble3D val="0"/>
            <c:spPr>
              <a:solidFill>
                <a:srgbClr val="91D150"/>
              </a:solidFill>
            </c:spPr>
            <c:extLst>
              <c:ext xmlns:c16="http://schemas.microsoft.com/office/drawing/2014/chart" uri="{C3380CC4-5D6E-409C-BE32-E72D297353CC}">
                <c16:uniqueId val="{00000003-0084-49BE-BB96-7D73CDD5EE5B}"/>
              </c:ext>
            </c:extLst>
          </c:dPt>
          <c:dLbls>
            <c:dLbl>
              <c:idx val="0"/>
              <c:layout>
                <c:manualLayout>
                  <c:x val="-9.7402597402597695E-3"/>
                  <c:y val="-5.460990468089373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459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084-49BE-BB96-7D73CDD5EE5B}"/>
                </c:ext>
              </c:extLst>
            </c:dLbl>
            <c:dLbl>
              <c:idx val="1"/>
              <c:layout>
                <c:manualLayout>
                  <c:x val="0"/>
                  <c:y val="-0.1787237153186060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555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84-49BE-BB96-7D73CDD5EE5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Segoe UI" pitchFamily="34" charset="0"/>
                    <a:ea typeface="Segoe UI" pitchFamily="34" charset="0"/>
                    <a:cs typeface="Segoe UI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3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330</c:v>
                </c:pt>
                <c:pt idx="1">
                  <c:v>555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084-49BE-BB96-7D73CDD5EE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shape val="box"/>
        <c:axId val="80108160"/>
        <c:axId val="80109952"/>
        <c:axId val="0"/>
      </c:bar3DChart>
      <c:catAx>
        <c:axId val="801081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80109952"/>
        <c:crosses val="autoZero"/>
        <c:auto val="1"/>
        <c:lblAlgn val="ctr"/>
        <c:lblOffset val="100"/>
        <c:noMultiLvlLbl val="0"/>
      </c:catAx>
      <c:valAx>
        <c:axId val="801099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01081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D962"/>
              </a:solidFill>
            </c:spPr>
            <c:extLst>
              <c:ext xmlns:c16="http://schemas.microsoft.com/office/drawing/2014/chart" uri="{C3380CC4-5D6E-409C-BE32-E72D297353CC}">
                <c16:uniqueId val="{00000001-FFAC-4CC0-AB32-77A94CCE503F}"/>
              </c:ext>
            </c:extLst>
          </c:dPt>
          <c:dPt>
            <c:idx val="1"/>
            <c:invertIfNegative val="0"/>
            <c:bubble3D val="0"/>
            <c:spPr>
              <a:solidFill>
                <a:srgbClr val="91D150"/>
              </a:solidFill>
            </c:spPr>
            <c:extLst>
              <c:ext xmlns:c16="http://schemas.microsoft.com/office/drawing/2014/chart" uri="{C3380CC4-5D6E-409C-BE32-E72D297353CC}">
                <c16:uniqueId val="{00000003-FFAC-4CC0-AB32-77A94CCE503F}"/>
              </c:ext>
            </c:extLst>
          </c:dPt>
          <c:dLbls>
            <c:dLbl>
              <c:idx val="0"/>
              <c:layout>
                <c:manualLayout>
                  <c:x val="-9.7402597402597695E-3"/>
                  <c:y val="-5.460990468089373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1 007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AC-4CC0-AB32-77A94CCE503F}"/>
                </c:ext>
              </c:extLst>
            </c:dLbl>
            <c:dLbl>
              <c:idx val="1"/>
              <c:layout>
                <c:manualLayout>
                  <c:x val="0"/>
                  <c:y val="-0.1787237153186060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1 027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FAC-4CC0-AB32-77A94CCE50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Segoe UI" pitchFamily="34" charset="0"/>
                    <a:ea typeface="Segoe UI" pitchFamily="34" charset="0"/>
                    <a:cs typeface="Segoe UI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3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459</c:v>
                </c:pt>
                <c:pt idx="1">
                  <c:v>555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FAC-4CC0-AB32-77A94CCE50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shape val="box"/>
        <c:axId val="80108160"/>
        <c:axId val="80109952"/>
        <c:axId val="0"/>
      </c:bar3DChart>
      <c:catAx>
        <c:axId val="801081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80109952"/>
        <c:crosses val="autoZero"/>
        <c:auto val="1"/>
        <c:lblAlgn val="ctr"/>
        <c:lblOffset val="100"/>
        <c:noMultiLvlLbl val="0"/>
      </c:catAx>
      <c:valAx>
        <c:axId val="801099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01081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"/>
          <c:y val="8.8077526925813651E-2"/>
          <c:w val="0.9285714285714286"/>
          <c:h val="0.8810252269952653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D962"/>
              </a:solidFill>
            </c:spPr>
            <c:extLst>
              <c:ext xmlns:c16="http://schemas.microsoft.com/office/drawing/2014/chart" uri="{C3380CC4-5D6E-409C-BE32-E72D297353CC}">
                <c16:uniqueId val="{00000001-FF5F-43EF-A454-0498C5D7087F}"/>
              </c:ext>
            </c:extLst>
          </c:dPt>
          <c:dPt>
            <c:idx val="1"/>
            <c:invertIfNegative val="0"/>
            <c:bubble3D val="0"/>
            <c:spPr>
              <a:solidFill>
                <a:srgbClr val="91D150"/>
              </a:solidFill>
            </c:spPr>
            <c:extLst>
              <c:ext xmlns:c16="http://schemas.microsoft.com/office/drawing/2014/chart" uri="{C3380CC4-5D6E-409C-BE32-E72D297353CC}">
                <c16:uniqueId val="{00000003-FF5F-43EF-A454-0498C5D7087F}"/>
              </c:ext>
            </c:extLst>
          </c:dPt>
          <c:dLbls>
            <c:dLbl>
              <c:idx val="0"/>
              <c:layout>
                <c:manualLayout>
                  <c:x val="-9.7402597402597695E-3"/>
                  <c:y val="-5.460990468089373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538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5F-43EF-A454-0498C5D7087F}"/>
                </c:ext>
              </c:extLst>
            </c:dLbl>
            <c:dLbl>
              <c:idx val="1"/>
              <c:layout>
                <c:manualLayout>
                  <c:x val="0"/>
                  <c:y val="-0.1787237153186060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591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F5F-43EF-A454-0498C5D708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Segoe UI" pitchFamily="34" charset="0"/>
                    <a:ea typeface="Segoe UI" pitchFamily="34" charset="0"/>
                    <a:cs typeface="Segoe UI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3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400</c:v>
                </c:pt>
                <c:pt idx="1">
                  <c:v>555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F5F-43EF-A454-0498C5D708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shape val="box"/>
        <c:axId val="80108160"/>
        <c:axId val="80109952"/>
        <c:axId val="0"/>
      </c:bar3DChart>
      <c:catAx>
        <c:axId val="801081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80109952"/>
        <c:crosses val="autoZero"/>
        <c:auto val="1"/>
        <c:lblAlgn val="ctr"/>
        <c:lblOffset val="100"/>
        <c:noMultiLvlLbl val="0"/>
      </c:catAx>
      <c:valAx>
        <c:axId val="801099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01081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D962"/>
              </a:solidFill>
            </c:spPr>
            <c:extLst>
              <c:ext xmlns:c16="http://schemas.microsoft.com/office/drawing/2014/chart" uri="{C3380CC4-5D6E-409C-BE32-E72D297353CC}">
                <c16:uniqueId val="{00000001-3CD0-4CF0-84A6-C17149802681}"/>
              </c:ext>
            </c:extLst>
          </c:dPt>
          <c:dPt>
            <c:idx val="1"/>
            <c:invertIfNegative val="0"/>
            <c:bubble3D val="0"/>
            <c:spPr>
              <a:solidFill>
                <a:srgbClr val="91D150"/>
              </a:solidFill>
            </c:spPr>
            <c:extLst>
              <c:ext xmlns:c16="http://schemas.microsoft.com/office/drawing/2014/chart" uri="{C3380CC4-5D6E-409C-BE32-E72D297353CC}">
                <c16:uniqueId val="{00000003-3CD0-4CF0-84A6-C17149802681}"/>
              </c:ext>
            </c:extLst>
          </c:dPt>
          <c:dLbls>
            <c:dLbl>
              <c:idx val="0"/>
              <c:layout>
                <c:manualLayout>
                  <c:x val="-9.7402597402597695E-3"/>
                  <c:y val="-5.460990468089373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211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CD0-4CF0-84A6-C17149802681}"/>
                </c:ext>
              </c:extLst>
            </c:dLbl>
            <c:dLbl>
              <c:idx val="1"/>
              <c:layout>
                <c:manualLayout>
                  <c:x val="0"/>
                  <c:y val="-0.1787237153186060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247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CD0-4CF0-84A6-C1714980268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latin typeface="Segoe UI" pitchFamily="34" charset="0"/>
                    <a:ea typeface="Segoe UI" pitchFamily="34" charset="0"/>
                    <a:cs typeface="Segoe UI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Категория 1</c:v>
                </c:pt>
                <c:pt idx="1">
                  <c:v>Категория 3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390</c:v>
                </c:pt>
                <c:pt idx="1">
                  <c:v>547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CD0-4CF0-84A6-C171498026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0"/>
        <c:shape val="box"/>
        <c:axId val="80108160"/>
        <c:axId val="80109952"/>
        <c:axId val="0"/>
      </c:bar3DChart>
      <c:catAx>
        <c:axId val="801081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80109952"/>
        <c:crosses val="autoZero"/>
        <c:auto val="1"/>
        <c:lblAlgn val="ctr"/>
        <c:lblOffset val="100"/>
        <c:noMultiLvlLbl val="0"/>
      </c:catAx>
      <c:valAx>
        <c:axId val="8010995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01081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64343316728485"/>
          <c:y val="6.0051235772567622E-2"/>
          <c:w val="0.83436817482513759"/>
          <c:h val="0.9250451030495697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noFill/>
            </a:ln>
          </c:spPr>
          <c:explosion val="2"/>
          <c:dPt>
            <c:idx val="0"/>
            <c:bubble3D val="0"/>
            <c:spPr>
              <a:solidFill>
                <a:srgbClr val="68D67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A991-4EBA-A990-DBAA014A0129}"/>
              </c:ext>
            </c:extLst>
          </c:dPt>
          <c:dPt>
            <c:idx val="1"/>
            <c:bubble3D val="0"/>
            <c:spPr>
              <a:solidFill>
                <a:srgbClr val="ED7D3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A991-4EBA-A990-DBAA014A0129}"/>
              </c:ext>
            </c:extLst>
          </c:dPt>
          <c:dPt>
            <c:idx val="2"/>
            <c:bubble3D val="0"/>
            <c:spPr>
              <a:solidFill>
                <a:srgbClr val="A5A5A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A991-4EBA-A990-DBAA014A0129}"/>
              </c:ext>
            </c:extLst>
          </c:dPt>
          <c:dPt>
            <c:idx val="3"/>
            <c:bubble3D val="0"/>
            <c:spPr>
              <a:solidFill>
                <a:srgbClr val="1BA6AA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2E77-4399-9CCE-7E094A50AE08}"/>
              </c:ext>
            </c:extLst>
          </c:dPt>
          <c:cat>
            <c:strRef>
              <c:f>Лист1!$A$2:$A$5</c:f>
              <c:strCache>
                <c:ptCount val="4"/>
                <c:pt idx="0">
                  <c:v>Кв. 2</c:v>
                </c:pt>
                <c:pt idx="3">
                  <c:v>Кв. 3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2663.9</c:v>
                </c:pt>
                <c:pt idx="1">
                  <c:v>2000</c:v>
                </c:pt>
                <c:pt idx="2">
                  <c:v>2500</c:v>
                </c:pt>
                <c:pt idx="3">
                  <c:v>9614.7999999999993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991-4EBA-A990-DBAA014A01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14"/>
        <c:holeSize val="58"/>
      </c:doughnutChart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0.33907</cdr:x>
      <cdr:y>0.34645</cdr:y>
    </cdr:from>
    <cdr:to>
      <cdr:x>0.64569</cdr:x>
      <cdr:y>0.67889</cdr:y>
    </cdr:to>
    <cdr:sp macro="" textlink="">
      <cdr:nvSpPr>
        <cdr:cNvPr id="2" name="TextBox 4"/>
        <cdr:cNvSpPr txBox="1"/>
      </cdr:nvSpPr>
      <cdr:spPr>
        <a:xfrm xmlns:a="http://schemas.openxmlformats.org/drawingml/2006/main">
          <a:off x="1445770" y="898064"/>
          <a:ext cx="1307372" cy="86177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>
              <a:solidFill>
                <a:prstClr val="black"/>
              </a:solidFill>
            </a:rPr>
            <a:t>13 </a:t>
          </a:r>
          <a:r>
            <a:rPr lang="en-US" sz="2200" b="1" dirty="0" smtClean="0">
              <a:solidFill>
                <a:prstClr val="black"/>
              </a:solidFill>
            </a:rPr>
            <a:t>485,6</a:t>
          </a:r>
          <a:endParaRPr lang="ru-RU" sz="2200" b="1" dirty="0" smtClean="0">
            <a:solidFill>
              <a:prstClr val="black"/>
            </a:solidFill>
          </a:endParaRPr>
        </a:p>
        <a:p xmlns:a="http://schemas.openxmlformats.org/drawingml/2006/main">
          <a:pPr algn="ctr"/>
          <a:r>
            <a:rPr lang="ru-RU" sz="1400" b="1" dirty="0" smtClean="0">
              <a:solidFill>
                <a:prstClr val="black"/>
              </a:solidFill>
            </a:rPr>
            <a:t>всего расходов</a:t>
          </a:r>
          <a:endParaRPr lang="ru-RU" sz="1400" b="1" dirty="0">
            <a:solidFill>
              <a:prstClr val="black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0.38468</cdr:x>
      <cdr:y>0.38947</cdr:y>
    </cdr:from>
    <cdr:to>
      <cdr:x>0.62382</cdr:x>
      <cdr:y>0.64864</cdr:y>
    </cdr:to>
    <cdr:sp macro="" textlink="">
      <cdr:nvSpPr>
        <cdr:cNvPr id="2" name="TextBox 4"/>
        <cdr:cNvSpPr txBox="1"/>
      </cdr:nvSpPr>
      <cdr:spPr>
        <a:xfrm xmlns:a="http://schemas.openxmlformats.org/drawingml/2006/main">
          <a:off x="2112272" y="1248767"/>
          <a:ext cx="1313115" cy="83099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 smtClean="0">
              <a:solidFill>
                <a:prstClr val="black"/>
              </a:solidFill>
            </a:rPr>
            <a:t>1 256,6</a:t>
          </a:r>
        </a:p>
        <a:p xmlns:a="http://schemas.openxmlformats.org/drawingml/2006/main">
          <a:pPr algn="ctr"/>
          <a:r>
            <a:rPr lang="ru-RU" sz="1400" b="1" dirty="0" smtClean="0">
              <a:solidFill>
                <a:prstClr val="black"/>
              </a:solidFill>
            </a:rPr>
            <a:t>всего расходов</a:t>
          </a:r>
          <a:endParaRPr lang="ru-RU" sz="1400" b="1" dirty="0">
            <a:solidFill>
              <a:prstClr val="black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6"/>
            <a:ext cx="2945659" cy="498135"/>
          </a:xfrm>
          <a:prstGeom prst="rect">
            <a:avLst/>
          </a:prstGeom>
        </p:spPr>
        <p:txBody>
          <a:bodyPr vert="horz" lIns="92115" tIns="46060" rIns="92115" bIns="4606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6"/>
            <a:ext cx="2945659" cy="498135"/>
          </a:xfrm>
          <a:prstGeom prst="rect">
            <a:avLst/>
          </a:prstGeom>
        </p:spPr>
        <p:txBody>
          <a:bodyPr vert="horz" lIns="92115" tIns="46060" rIns="92115" bIns="46060" rtlCol="0"/>
          <a:lstStyle>
            <a:lvl1pPr algn="r">
              <a:defRPr sz="1200"/>
            </a:lvl1pPr>
          </a:lstStyle>
          <a:p>
            <a:fld id="{8B5E2105-2E6A-4847-84BF-2F98403E0F61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15" tIns="46060" rIns="92115" bIns="4606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67"/>
            <a:ext cx="5438140" cy="3909236"/>
          </a:xfrm>
          <a:prstGeom prst="rect">
            <a:avLst/>
          </a:prstGeom>
        </p:spPr>
        <p:txBody>
          <a:bodyPr vert="horz" lIns="92115" tIns="46060" rIns="92115" bIns="4606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8134"/>
          </a:xfrm>
          <a:prstGeom prst="rect">
            <a:avLst/>
          </a:prstGeom>
        </p:spPr>
        <p:txBody>
          <a:bodyPr vert="horz" lIns="92115" tIns="46060" rIns="92115" bIns="4606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8134"/>
          </a:xfrm>
          <a:prstGeom prst="rect">
            <a:avLst/>
          </a:prstGeom>
        </p:spPr>
        <p:txBody>
          <a:bodyPr vert="horz" lIns="92115" tIns="46060" rIns="92115" bIns="46060" rtlCol="0" anchor="b"/>
          <a:lstStyle>
            <a:lvl1pPr algn="r">
              <a:defRPr sz="1200"/>
            </a:lvl1pPr>
          </a:lstStyle>
          <a:p>
            <a:fld id="{1D66BF70-EFD2-4AA1-B9B8-5D81EBCBBCE9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9129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398713" y="979488"/>
            <a:ext cx="4703762" cy="26463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03798">
              <a:defRPr/>
            </a:pPr>
            <a:fld id="{0CF353D9-DD7F-4167-A2FB-9A8ADBDDFA39}" type="slidenum">
              <a:rPr lang="ru-RU">
                <a:solidFill>
                  <a:prstClr val="black"/>
                </a:solidFill>
                <a:latin typeface="Calibri"/>
              </a:rPr>
              <a:pPr defTabSz="903798">
                <a:defRPr/>
              </a:pPr>
              <a:t>3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04800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20815">
              <a:defRPr/>
            </a:pPr>
            <a:fld id="{DF907949-4D69-4EE2-9049-7395DEB3AC1C}" type="slidenum">
              <a:rPr lang="ru-RU">
                <a:solidFill>
                  <a:prstClr val="black"/>
                </a:solidFill>
              </a:rPr>
              <a:pPr defTabSz="920815">
                <a:defRPr/>
              </a:pPr>
              <a:t>14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53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03798">
              <a:defRPr/>
            </a:pPr>
            <a:fld id="{D705062A-99BE-49B3-8DDC-F6793007876D}" type="slidenum">
              <a:rPr lang="ru-RU">
                <a:solidFill>
                  <a:prstClr val="black"/>
                </a:solidFill>
                <a:latin typeface="Calibri"/>
              </a:rPr>
              <a:pPr defTabSz="903798">
                <a:defRPr/>
              </a:pPr>
              <a:t>4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7920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708275" y="908050"/>
            <a:ext cx="4354513" cy="245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4056">
              <a:defRPr/>
            </a:pPr>
            <a:fld id="{0CF353D9-DD7F-4167-A2FB-9A8ADBDDFA39}" type="slidenum">
              <a:rPr lang="ru-RU">
                <a:solidFill>
                  <a:prstClr val="black"/>
                </a:solidFill>
                <a:latin typeface="Calibri"/>
              </a:rPr>
              <a:pPr defTabSz="914056">
                <a:defRPr/>
              </a:pPr>
              <a:t>5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5245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647950" y="896938"/>
            <a:ext cx="4298950" cy="241776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93656">
              <a:defRPr/>
            </a:pPr>
            <a:fld id="{0CF353D9-DD7F-4167-A2FB-9A8ADBDDFA39}" type="slidenum">
              <a:rPr lang="ru-RU">
                <a:solidFill>
                  <a:prstClr val="black"/>
                </a:solidFill>
                <a:latin typeface="Calibri"/>
              </a:rPr>
              <a:pPr defTabSz="893656">
                <a:defRPr/>
              </a:pPr>
              <a:t>6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77734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99674">
              <a:defRPr/>
            </a:pPr>
            <a:fld id="{AC04F038-F5A8-4022-8D6B-976A1159164B}" type="slidenum">
              <a:rPr lang="ru-RU">
                <a:solidFill>
                  <a:prstClr val="black"/>
                </a:solidFill>
                <a:latin typeface="Calibri" panose="020F0502020204030204"/>
              </a:rPr>
              <a:pPr defTabSz="899674">
                <a:defRPr/>
              </a:pPr>
              <a:t>8</a:t>
            </a:fld>
            <a:endParaRPr lang="ru-RU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673574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99674">
              <a:defRPr/>
            </a:pPr>
            <a:fld id="{C68ADA53-80EE-4E30-B3F2-7C784442E525}" type="slidenum">
              <a:rPr lang="ru-RU">
                <a:solidFill>
                  <a:prstClr val="black"/>
                </a:solidFill>
                <a:latin typeface="Calibri" panose="020F0502020204030204"/>
              </a:rPr>
              <a:pPr defTabSz="899674">
                <a:defRPr/>
              </a:pPr>
              <a:t>9</a:t>
            </a:fld>
            <a:endParaRPr lang="ru-RU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871506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00153">
              <a:defRPr/>
            </a:pPr>
            <a:fld id="{217D80C6-119F-40DA-827E-9F31B7D41305}" type="slidenum">
              <a:rPr lang="ru-RU">
                <a:solidFill>
                  <a:prstClr val="black"/>
                </a:solidFill>
                <a:latin typeface="Calibri" panose="020F0502020204030204"/>
              </a:rPr>
              <a:pPr defTabSz="900153">
                <a:defRPr/>
              </a:pPr>
              <a:t>10</a:t>
            </a:fld>
            <a:endParaRPr lang="ru-RU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79585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3949">
              <a:defRPr/>
            </a:pPr>
            <a:fld id="{47EAD028-6544-4D89-A5FD-ED20D52111C6}" type="slidenum">
              <a:rPr lang="ru-RU" sz="1300">
                <a:solidFill>
                  <a:prstClr val="black"/>
                </a:solidFill>
                <a:latin typeface="Calibri" panose="020F0502020204030204"/>
              </a:rPr>
              <a:pPr defTabSz="913949">
                <a:defRPr/>
              </a:pPr>
              <a:t>11</a:t>
            </a:fld>
            <a:endParaRPr lang="ru-RU" sz="13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779351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6BF70-EFD2-4AA1-B9B8-5D81EBCBBCE9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685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639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5105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6103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9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98991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569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277"/>
            </a:lvl1pPr>
            <a:lvl2pPr marL="433848" indent="0" algn="ctr">
              <a:buNone/>
              <a:defRPr sz="1898"/>
            </a:lvl2pPr>
            <a:lvl3pPr marL="867696" indent="0" algn="ctr">
              <a:buNone/>
              <a:defRPr sz="1708"/>
            </a:lvl3pPr>
            <a:lvl4pPr marL="1301544" indent="0" algn="ctr">
              <a:buNone/>
              <a:defRPr sz="1518"/>
            </a:lvl4pPr>
            <a:lvl5pPr marL="1735391" indent="0" algn="ctr">
              <a:buNone/>
              <a:defRPr sz="1518"/>
            </a:lvl5pPr>
            <a:lvl6pPr marL="2169239" indent="0" algn="ctr">
              <a:buNone/>
              <a:defRPr sz="1518"/>
            </a:lvl6pPr>
            <a:lvl7pPr marL="2603087" indent="0" algn="ctr">
              <a:buNone/>
              <a:defRPr sz="1518"/>
            </a:lvl7pPr>
            <a:lvl8pPr marL="3036936" indent="0" algn="ctr">
              <a:buNone/>
              <a:defRPr sz="1518"/>
            </a:lvl8pPr>
            <a:lvl9pPr marL="3470783" indent="0" algn="ctr">
              <a:buNone/>
              <a:defRPr sz="151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3782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6554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4" y="1709747"/>
            <a:ext cx="10515600" cy="2852737"/>
          </a:xfrm>
        </p:spPr>
        <p:txBody>
          <a:bodyPr anchor="b"/>
          <a:lstStyle>
            <a:lvl1pPr>
              <a:defRPr sz="5694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4" y="4589633"/>
            <a:ext cx="10515600" cy="1500187"/>
          </a:xfrm>
        </p:spPr>
        <p:txBody>
          <a:bodyPr/>
          <a:lstStyle>
            <a:lvl1pPr marL="0" indent="0">
              <a:buNone/>
              <a:defRPr sz="2277">
                <a:solidFill>
                  <a:schemeClr val="tx1"/>
                </a:solidFill>
              </a:defRPr>
            </a:lvl1pPr>
            <a:lvl2pPr marL="433848" indent="0">
              <a:buNone/>
              <a:defRPr sz="1898">
                <a:solidFill>
                  <a:schemeClr val="tx1">
                    <a:tint val="75000"/>
                  </a:schemeClr>
                </a:solidFill>
              </a:defRPr>
            </a:lvl2pPr>
            <a:lvl3pPr marL="867696" indent="0">
              <a:buNone/>
              <a:defRPr sz="1708">
                <a:solidFill>
                  <a:schemeClr val="tx1">
                    <a:tint val="75000"/>
                  </a:schemeClr>
                </a:solidFill>
              </a:defRPr>
            </a:lvl3pPr>
            <a:lvl4pPr marL="1301544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4pPr>
            <a:lvl5pPr marL="1735391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5pPr>
            <a:lvl6pPr marL="2169239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6pPr>
            <a:lvl7pPr marL="2603087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7pPr>
            <a:lvl8pPr marL="3036936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8pPr>
            <a:lvl9pPr marL="3470783" indent="0">
              <a:buNone/>
              <a:defRPr sz="15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7844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3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1208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3" y="1681163"/>
            <a:ext cx="5157787" cy="823912"/>
          </a:xfrm>
        </p:spPr>
        <p:txBody>
          <a:bodyPr anchor="b"/>
          <a:lstStyle>
            <a:lvl1pPr marL="0" indent="0">
              <a:buNone/>
              <a:defRPr sz="2277" b="1"/>
            </a:lvl1pPr>
            <a:lvl2pPr marL="433848" indent="0">
              <a:buNone/>
              <a:defRPr sz="1898" b="1"/>
            </a:lvl2pPr>
            <a:lvl3pPr marL="867696" indent="0">
              <a:buNone/>
              <a:defRPr sz="1708" b="1"/>
            </a:lvl3pPr>
            <a:lvl4pPr marL="1301544" indent="0">
              <a:buNone/>
              <a:defRPr sz="1518" b="1"/>
            </a:lvl4pPr>
            <a:lvl5pPr marL="1735391" indent="0">
              <a:buNone/>
              <a:defRPr sz="1518" b="1"/>
            </a:lvl5pPr>
            <a:lvl6pPr marL="2169239" indent="0">
              <a:buNone/>
              <a:defRPr sz="1518" b="1"/>
            </a:lvl6pPr>
            <a:lvl7pPr marL="2603087" indent="0">
              <a:buNone/>
              <a:defRPr sz="1518" b="1"/>
            </a:lvl7pPr>
            <a:lvl8pPr marL="3036936" indent="0">
              <a:buNone/>
              <a:defRPr sz="1518" b="1"/>
            </a:lvl8pPr>
            <a:lvl9pPr marL="3470783" indent="0">
              <a:buNone/>
              <a:defRPr sz="151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3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312" y="1681163"/>
            <a:ext cx="5183189" cy="823912"/>
          </a:xfrm>
        </p:spPr>
        <p:txBody>
          <a:bodyPr anchor="b"/>
          <a:lstStyle>
            <a:lvl1pPr marL="0" indent="0">
              <a:buNone/>
              <a:defRPr sz="2277" b="1"/>
            </a:lvl1pPr>
            <a:lvl2pPr marL="433848" indent="0">
              <a:buNone/>
              <a:defRPr sz="1898" b="1"/>
            </a:lvl2pPr>
            <a:lvl3pPr marL="867696" indent="0">
              <a:buNone/>
              <a:defRPr sz="1708" b="1"/>
            </a:lvl3pPr>
            <a:lvl4pPr marL="1301544" indent="0">
              <a:buNone/>
              <a:defRPr sz="1518" b="1"/>
            </a:lvl4pPr>
            <a:lvl5pPr marL="1735391" indent="0">
              <a:buNone/>
              <a:defRPr sz="1518" b="1"/>
            </a:lvl5pPr>
            <a:lvl6pPr marL="2169239" indent="0">
              <a:buNone/>
              <a:defRPr sz="1518" b="1"/>
            </a:lvl6pPr>
            <a:lvl7pPr marL="2603087" indent="0">
              <a:buNone/>
              <a:defRPr sz="1518" b="1"/>
            </a:lvl7pPr>
            <a:lvl8pPr marL="3036936" indent="0">
              <a:buNone/>
              <a:defRPr sz="1518" b="1"/>
            </a:lvl8pPr>
            <a:lvl9pPr marL="3470783" indent="0">
              <a:buNone/>
              <a:defRPr sz="151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312" y="2505075"/>
            <a:ext cx="5183189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9067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5009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434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09174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0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9" y="987431"/>
            <a:ext cx="6172199" cy="4873625"/>
          </a:xfrm>
        </p:spPr>
        <p:txBody>
          <a:bodyPr/>
          <a:lstStyle>
            <a:lvl1pPr>
              <a:defRPr sz="3036"/>
            </a:lvl1pPr>
            <a:lvl2pPr>
              <a:defRPr sz="2657"/>
            </a:lvl2pPr>
            <a:lvl3pPr>
              <a:defRPr sz="2277"/>
            </a:lvl3pPr>
            <a:lvl4pPr>
              <a:defRPr sz="1898"/>
            </a:lvl4pPr>
            <a:lvl5pPr>
              <a:defRPr sz="1898"/>
            </a:lvl5pPr>
            <a:lvl6pPr>
              <a:defRPr sz="1898"/>
            </a:lvl6pPr>
            <a:lvl7pPr>
              <a:defRPr sz="1898"/>
            </a:lvl7pPr>
            <a:lvl8pPr>
              <a:defRPr sz="1898"/>
            </a:lvl8pPr>
            <a:lvl9pPr>
              <a:defRPr sz="189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8" cy="3811588"/>
          </a:xfrm>
        </p:spPr>
        <p:txBody>
          <a:bodyPr/>
          <a:lstStyle>
            <a:lvl1pPr marL="0" indent="0">
              <a:buNone/>
              <a:defRPr sz="1518"/>
            </a:lvl1pPr>
            <a:lvl2pPr marL="433848" indent="0">
              <a:buNone/>
              <a:defRPr sz="1328"/>
            </a:lvl2pPr>
            <a:lvl3pPr marL="867696" indent="0">
              <a:buNone/>
              <a:defRPr sz="1138"/>
            </a:lvl3pPr>
            <a:lvl4pPr marL="1301544" indent="0">
              <a:buNone/>
              <a:defRPr sz="949"/>
            </a:lvl4pPr>
            <a:lvl5pPr marL="1735391" indent="0">
              <a:buNone/>
              <a:defRPr sz="949"/>
            </a:lvl5pPr>
            <a:lvl6pPr marL="2169239" indent="0">
              <a:buNone/>
              <a:defRPr sz="949"/>
            </a:lvl6pPr>
            <a:lvl7pPr marL="2603087" indent="0">
              <a:buNone/>
              <a:defRPr sz="949"/>
            </a:lvl7pPr>
            <a:lvl8pPr marL="3036936" indent="0">
              <a:buNone/>
              <a:defRPr sz="949"/>
            </a:lvl8pPr>
            <a:lvl9pPr marL="3470783" indent="0">
              <a:buNone/>
              <a:defRPr sz="94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3706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8" cy="1600200"/>
          </a:xfrm>
        </p:spPr>
        <p:txBody>
          <a:bodyPr anchor="b"/>
          <a:lstStyle>
            <a:lvl1pPr>
              <a:defRPr sz="303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9" y="987431"/>
            <a:ext cx="6172199" cy="4873625"/>
          </a:xfrm>
        </p:spPr>
        <p:txBody>
          <a:bodyPr anchor="t"/>
          <a:lstStyle>
            <a:lvl1pPr marL="0" indent="0">
              <a:buNone/>
              <a:defRPr sz="3036"/>
            </a:lvl1pPr>
            <a:lvl2pPr marL="433848" indent="0">
              <a:buNone/>
              <a:defRPr sz="2657"/>
            </a:lvl2pPr>
            <a:lvl3pPr marL="867696" indent="0">
              <a:buNone/>
              <a:defRPr sz="2277"/>
            </a:lvl3pPr>
            <a:lvl4pPr marL="1301544" indent="0">
              <a:buNone/>
              <a:defRPr sz="1898"/>
            </a:lvl4pPr>
            <a:lvl5pPr marL="1735391" indent="0">
              <a:buNone/>
              <a:defRPr sz="1898"/>
            </a:lvl5pPr>
            <a:lvl6pPr marL="2169239" indent="0">
              <a:buNone/>
              <a:defRPr sz="1898"/>
            </a:lvl6pPr>
            <a:lvl7pPr marL="2603087" indent="0">
              <a:buNone/>
              <a:defRPr sz="1898"/>
            </a:lvl7pPr>
            <a:lvl8pPr marL="3036936" indent="0">
              <a:buNone/>
              <a:defRPr sz="1898"/>
            </a:lvl8pPr>
            <a:lvl9pPr marL="3470783" indent="0">
              <a:buNone/>
              <a:defRPr sz="1898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8" cy="3811588"/>
          </a:xfrm>
        </p:spPr>
        <p:txBody>
          <a:bodyPr/>
          <a:lstStyle>
            <a:lvl1pPr marL="0" indent="0">
              <a:buNone/>
              <a:defRPr sz="1518"/>
            </a:lvl1pPr>
            <a:lvl2pPr marL="433848" indent="0">
              <a:buNone/>
              <a:defRPr sz="1328"/>
            </a:lvl2pPr>
            <a:lvl3pPr marL="867696" indent="0">
              <a:buNone/>
              <a:defRPr sz="1138"/>
            </a:lvl3pPr>
            <a:lvl4pPr marL="1301544" indent="0">
              <a:buNone/>
              <a:defRPr sz="949"/>
            </a:lvl4pPr>
            <a:lvl5pPr marL="1735391" indent="0">
              <a:buNone/>
              <a:defRPr sz="949"/>
            </a:lvl5pPr>
            <a:lvl6pPr marL="2169239" indent="0">
              <a:buNone/>
              <a:defRPr sz="949"/>
            </a:lvl6pPr>
            <a:lvl7pPr marL="2603087" indent="0">
              <a:buNone/>
              <a:defRPr sz="949"/>
            </a:lvl7pPr>
            <a:lvl8pPr marL="3036936" indent="0">
              <a:buNone/>
              <a:defRPr sz="949"/>
            </a:lvl8pPr>
            <a:lvl9pPr marL="3470783" indent="0">
              <a:buNone/>
              <a:defRPr sz="94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4848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7481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1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8" y="365125"/>
            <a:ext cx="773429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3331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3143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2892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8157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1901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0413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121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66884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1712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1849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1005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7291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6776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9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3503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1190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15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202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6846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338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FCAC7-7445-466A-8EBE-11E36A430330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4164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FCAC7-7445-466A-8EBE-11E36A430330}" type="datetimeFigureOut">
              <a:rPr lang="ru-RU" smtClean="0"/>
              <a:t>16.01.2025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2EE95-323D-4F3C-B431-882863C725A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3842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6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6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3" y="63565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5BFF8-FE5F-414B-BFDF-878E393CC8C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52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5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BFC285-8DEB-4E2E-AB95-413E59283D7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4064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67696" rtl="0" eaLnBrk="1" latinLnBrk="0" hangingPunct="1">
        <a:lnSpc>
          <a:spcPct val="90000"/>
        </a:lnSpc>
        <a:spcBef>
          <a:spcPct val="0"/>
        </a:spcBef>
        <a:buNone/>
        <a:defRPr sz="41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925" indent="-216925" algn="l" defTabSz="867696" rtl="0" eaLnBrk="1" latinLnBrk="0" hangingPunct="1">
        <a:lnSpc>
          <a:spcPct val="90000"/>
        </a:lnSpc>
        <a:spcBef>
          <a:spcPts val="949"/>
        </a:spcBef>
        <a:buFont typeface="Arial" panose="020B0604020202020204" pitchFamily="34" charset="0"/>
        <a:buChar char="•"/>
        <a:defRPr sz="2657" kern="1200">
          <a:solidFill>
            <a:schemeClr val="tx1"/>
          </a:solidFill>
          <a:latin typeface="+mn-lt"/>
          <a:ea typeface="+mn-ea"/>
          <a:cs typeface="+mn-cs"/>
        </a:defRPr>
      </a:lvl1pPr>
      <a:lvl2pPr marL="650772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7" kern="1200">
          <a:solidFill>
            <a:schemeClr val="tx1"/>
          </a:solidFill>
          <a:latin typeface="+mn-lt"/>
          <a:ea typeface="+mn-ea"/>
          <a:cs typeface="+mn-cs"/>
        </a:defRPr>
      </a:lvl2pPr>
      <a:lvl3pPr marL="1084620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8" kern="1200">
          <a:solidFill>
            <a:schemeClr val="tx1"/>
          </a:solidFill>
          <a:latin typeface="+mn-lt"/>
          <a:ea typeface="+mn-ea"/>
          <a:cs typeface="+mn-cs"/>
        </a:defRPr>
      </a:lvl3pPr>
      <a:lvl4pPr marL="1518467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4pPr>
      <a:lvl5pPr marL="1952316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5pPr>
      <a:lvl6pPr marL="2386164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6pPr>
      <a:lvl7pPr marL="2820011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7pPr>
      <a:lvl8pPr marL="3253860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8pPr>
      <a:lvl9pPr marL="3687707" indent="-216925" algn="l" defTabSz="867696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1pPr>
      <a:lvl2pPr marL="433848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2pPr>
      <a:lvl3pPr marL="867696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3pPr>
      <a:lvl4pPr marL="1301544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4pPr>
      <a:lvl5pPr marL="1735391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5pPr>
      <a:lvl6pPr marL="2169239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6pPr>
      <a:lvl7pPr marL="2603087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7pPr>
      <a:lvl8pPr marL="3036936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8pPr>
      <a:lvl9pPr marL="3470783" algn="l" defTabSz="867696" rtl="0" eaLnBrk="1" latinLnBrk="0" hangingPunct="1">
        <a:defRPr sz="170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FCAC7-7445-466A-8EBE-11E36A43033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16.01.2025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2EE95-323D-4F3C-B431-882863C725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647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0.xml"/><Relationship Id="rId4" Type="http://schemas.openxmlformats.org/officeDocument/2006/relationships/chart" Target="../charts/char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hart" Target="../charts/chart4.xml"/><Relationship Id="rId7" Type="http://schemas.openxmlformats.org/officeDocument/2006/relationships/chart" Target="../charts/chart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7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F9934C-F541-4F98-AF35-6B97BC9FDF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4" r="40434" b="4994"/>
          <a:stretch/>
        </p:blipFill>
        <p:spPr>
          <a:xfrm>
            <a:off x="1" y="0"/>
            <a:ext cx="6393243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B59BCD8-4822-488A-8501-D6C85B4536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573" y="599084"/>
            <a:ext cx="1657091" cy="58688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9E0A121-D981-4875-BE35-5123B0099B4A}"/>
              </a:ext>
            </a:extLst>
          </p:cNvPr>
          <p:cNvSpPr/>
          <p:nvPr/>
        </p:nvSpPr>
        <p:spPr>
          <a:xfrm>
            <a:off x="4301656" y="3735224"/>
            <a:ext cx="7673600" cy="45719"/>
          </a:xfrm>
          <a:prstGeom prst="rect">
            <a:avLst/>
          </a:prstGeom>
          <a:solidFill>
            <a:srgbClr val="EFF8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6" tIns="45718" rIns="91396" bIns="45718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38775" y="2150974"/>
            <a:ext cx="6096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	БЮДЖЕТ </a:t>
            </a:r>
            <a:r>
              <a:rPr lang="ru-RU" sz="2000" b="1" dirty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ГРАЖДАН ПО </a:t>
            </a:r>
            <a:r>
              <a:rPr lang="ru-RU" sz="20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ПРОЕКТУ РЕШЕНИЯ </a:t>
            </a:r>
            <a:r>
              <a:rPr lang="ru-RU" sz="2000" b="1" dirty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«О БЮДЖЕТЕ ГОРОДА </a:t>
            </a:r>
            <a:r>
              <a:rPr lang="ru-RU" sz="20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ЛИПЕЦКА </a:t>
            </a:r>
            <a:r>
              <a:rPr lang="ru-RU" sz="2000" b="1" dirty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2025 ГОД И </a:t>
            </a:r>
            <a:r>
              <a:rPr lang="ru-RU" sz="20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</a:t>
            </a:r>
            <a:r>
              <a:rPr lang="ru-RU" sz="2000" b="1" dirty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ПЛАНОВЫЙ ПЕРИОД </a:t>
            </a:r>
            <a:endParaRPr lang="ru-RU" sz="2000" b="1" dirty="0" smtClean="0">
              <a:solidFill>
                <a:srgbClr val="0A505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ru-RU" sz="20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2026 </a:t>
            </a:r>
            <a:r>
              <a:rPr lang="ru-RU" sz="2000" b="1" dirty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2027 ГОДОВ»</a:t>
            </a:r>
          </a:p>
        </p:txBody>
      </p:sp>
    </p:spTree>
    <p:extLst>
      <p:ext uri="{BB962C8B-B14F-4D97-AF65-F5344CB8AC3E}">
        <p14:creationId xmlns:p14="http://schemas.microsoft.com/office/powerpoint/2010/main" val="883962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6318222" y="415387"/>
            <a:ext cx="3728774" cy="2226854"/>
            <a:chOff x="5712829" y="766317"/>
            <a:chExt cx="3728774" cy="2226854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5712829" y="766317"/>
              <a:ext cx="3728774" cy="2226854"/>
              <a:chOff x="5712829" y="766317"/>
              <a:chExt cx="3728774" cy="2226854"/>
            </a:xfrm>
          </p:grpSpPr>
          <p:grpSp>
            <p:nvGrpSpPr>
              <p:cNvPr id="126" name="Группа 125"/>
              <p:cNvGrpSpPr/>
              <p:nvPr/>
            </p:nvGrpSpPr>
            <p:grpSpPr>
              <a:xfrm>
                <a:off x="5712829" y="766317"/>
                <a:ext cx="3728774" cy="2226854"/>
                <a:chOff x="5891045" y="2923175"/>
                <a:chExt cx="4059582" cy="2824118"/>
              </a:xfrm>
            </p:grpSpPr>
            <p:graphicFrame>
              <p:nvGraphicFramePr>
                <p:cNvPr id="127" name="Диаграмма 126"/>
                <p:cNvGraphicFramePr/>
                <p:nvPr>
                  <p:extLst>
                    <p:ext uri="{D42A27DB-BD31-4B8C-83A1-F6EECF244321}">
                      <p14:modId xmlns:p14="http://schemas.microsoft.com/office/powerpoint/2010/main" val="1190180326"/>
                    </p:ext>
                  </p:extLst>
                </p:nvPr>
              </p:nvGraphicFramePr>
              <p:xfrm>
                <a:off x="6365757" y="3190876"/>
                <a:ext cx="3010165" cy="2556417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grpSp>
              <p:nvGrpSpPr>
                <p:cNvPr id="130" name="Группа 129"/>
                <p:cNvGrpSpPr/>
                <p:nvPr/>
              </p:nvGrpSpPr>
              <p:grpSpPr>
                <a:xfrm>
                  <a:off x="6455787" y="2923175"/>
                  <a:ext cx="1096735" cy="508980"/>
                  <a:chOff x="1335772" y="840819"/>
                  <a:chExt cx="1091305" cy="535151"/>
                </a:xfrm>
              </p:grpSpPr>
              <p:sp>
                <p:nvSpPr>
                  <p:cNvPr id="141" name="TextBox 1"/>
                  <p:cNvSpPr txBox="1"/>
                  <p:nvPr/>
                </p:nvSpPr>
                <p:spPr>
                  <a:xfrm>
                    <a:off x="1335772" y="840819"/>
                    <a:ext cx="1021131" cy="458947"/>
                  </a:xfrm>
                  <a:prstGeom prst="rect">
                    <a:avLst/>
                  </a:prstGeom>
                </p:spPr>
                <p:txBody>
                  <a:bodyPr wrap="square" rtlCol="0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ru-RU" sz="1518" b="1" dirty="0" smtClean="0">
                        <a:ln w="9525"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rPr>
                      <a:t>1 996,9</a:t>
                    </a:r>
                    <a:endParaRPr kumimoji="0" lang="ru-RU" sz="1518" b="1" i="0" u="none" strike="noStrike" kern="1200" cap="none" spc="0" normalizeH="0" baseline="0" noProof="0" dirty="0">
                      <a:ln w="9525"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grpSp>
                <p:nvGrpSpPr>
                  <p:cNvPr id="142" name="Группа 141"/>
                  <p:cNvGrpSpPr/>
                  <p:nvPr/>
                </p:nvGrpSpPr>
                <p:grpSpPr>
                  <a:xfrm>
                    <a:off x="1535096" y="1196782"/>
                    <a:ext cx="891981" cy="179188"/>
                    <a:chOff x="1535096" y="1196782"/>
                    <a:chExt cx="891981" cy="179188"/>
                  </a:xfrm>
                </p:grpSpPr>
                <p:cxnSp>
                  <p:nvCxnSpPr>
                    <p:cNvPr id="143" name="Прямая соединительная линия 142"/>
                    <p:cNvCxnSpPr/>
                    <p:nvPr/>
                  </p:nvCxnSpPr>
                  <p:spPr>
                    <a:xfrm>
                      <a:off x="1535096" y="1196782"/>
                      <a:ext cx="673035" cy="0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4" name="Прямая соединительная линия 143"/>
                    <p:cNvCxnSpPr/>
                    <p:nvPr/>
                  </p:nvCxnSpPr>
                  <p:spPr>
                    <a:xfrm>
                      <a:off x="2208131" y="1196782"/>
                      <a:ext cx="218946" cy="179188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131" name="Группа 130"/>
                <p:cNvGrpSpPr/>
                <p:nvPr/>
              </p:nvGrpSpPr>
              <p:grpSpPr>
                <a:xfrm>
                  <a:off x="5891045" y="3620946"/>
                  <a:ext cx="1177010" cy="1789753"/>
                  <a:chOff x="27473" y="2846077"/>
                  <a:chExt cx="1171186" cy="1881774"/>
                </a:xfrm>
              </p:grpSpPr>
              <p:sp>
                <p:nvSpPr>
                  <p:cNvPr id="137" name="TextBox 1"/>
                  <p:cNvSpPr txBox="1"/>
                  <p:nvPr/>
                </p:nvSpPr>
                <p:spPr>
                  <a:xfrm>
                    <a:off x="64884" y="4258940"/>
                    <a:ext cx="1035104" cy="468911"/>
                  </a:xfrm>
                  <a:prstGeom prst="rect">
                    <a:avLst/>
                  </a:prstGeom>
                </p:spPr>
                <p:txBody>
                  <a:bodyPr wrap="square" rtlCol="0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ru-RU" sz="1518" b="1" dirty="0" smtClean="0">
                        <a:ln w="9525"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rPr>
                      <a:t>2 444,8</a:t>
                    </a:r>
                    <a:endParaRPr kumimoji="0" lang="ru-RU" sz="1518" b="1" i="0" u="none" strike="noStrike" kern="1200" cap="none" spc="0" normalizeH="0" baseline="0" noProof="0" dirty="0">
                      <a:ln w="9525"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grpSp>
                <p:nvGrpSpPr>
                  <p:cNvPr id="138" name="Группа 137"/>
                  <p:cNvGrpSpPr/>
                  <p:nvPr/>
                </p:nvGrpSpPr>
                <p:grpSpPr>
                  <a:xfrm>
                    <a:off x="177916" y="4429355"/>
                    <a:ext cx="1020743" cy="195795"/>
                    <a:chOff x="32649" y="4223513"/>
                    <a:chExt cx="1020743" cy="195795"/>
                  </a:xfrm>
                </p:grpSpPr>
                <p:cxnSp>
                  <p:nvCxnSpPr>
                    <p:cNvPr id="139" name="Прямая соединительная линия 138"/>
                    <p:cNvCxnSpPr/>
                    <p:nvPr/>
                  </p:nvCxnSpPr>
                  <p:spPr>
                    <a:xfrm>
                      <a:off x="32649" y="4417415"/>
                      <a:ext cx="764969" cy="0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40" name="Прямая соединительная линия 139"/>
                    <p:cNvCxnSpPr/>
                    <p:nvPr/>
                  </p:nvCxnSpPr>
                  <p:spPr>
                    <a:xfrm flipV="1">
                      <a:off x="794687" y="4223513"/>
                      <a:ext cx="258705" cy="195795"/>
                    </a:xfrm>
                    <a:prstGeom prst="line">
                      <a:avLst/>
                    </a:prstGeom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70" name="TextBox 1"/>
                  <p:cNvSpPr txBox="1"/>
                  <p:nvPr/>
                </p:nvSpPr>
                <p:spPr>
                  <a:xfrm>
                    <a:off x="27473" y="2846077"/>
                    <a:ext cx="1035103" cy="468913"/>
                  </a:xfrm>
                  <a:prstGeom prst="rect">
                    <a:avLst/>
                  </a:prstGeom>
                </p:spPr>
                <p:txBody>
                  <a:bodyPr wrap="square" rtlCol="0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518" b="1" i="0" u="none" strike="noStrike" kern="1200" cap="none" spc="0" normalizeH="0" baseline="0" noProof="0" dirty="0" smtClean="0">
                        <a:ln w="9525"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rPr>
                      <a:t>1 </a:t>
                    </a:r>
                    <a:r>
                      <a:rPr lang="ru-RU" sz="1518" b="1" dirty="0" smtClean="0">
                        <a:ln w="9525">
                          <a:noFill/>
                        </a:ln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rPr>
                      <a:t>256,6</a:t>
                    </a:r>
                    <a:endParaRPr kumimoji="0" lang="ru-RU" sz="1518" b="1" i="0" u="none" strike="noStrike" kern="1200" cap="none" spc="0" normalizeH="0" baseline="0" noProof="0" dirty="0">
                      <a:ln w="9525"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</p:grpSp>
            <p:grpSp>
              <p:nvGrpSpPr>
                <p:cNvPr id="132" name="Группа 131"/>
                <p:cNvGrpSpPr/>
                <p:nvPr/>
              </p:nvGrpSpPr>
              <p:grpSpPr>
                <a:xfrm>
                  <a:off x="8759842" y="3367364"/>
                  <a:ext cx="1190785" cy="486401"/>
                  <a:chOff x="3720984" y="3867104"/>
                  <a:chExt cx="1197243" cy="512441"/>
                </a:xfrm>
              </p:grpSpPr>
              <p:sp>
                <p:nvSpPr>
                  <p:cNvPr id="133" name="TextBox 1"/>
                  <p:cNvSpPr txBox="1"/>
                  <p:nvPr/>
                </p:nvSpPr>
                <p:spPr>
                  <a:xfrm>
                    <a:off x="3744608" y="3867104"/>
                    <a:ext cx="1173619" cy="376361"/>
                  </a:xfrm>
                  <a:prstGeom prst="rect">
                    <a:avLst/>
                  </a:prstGeom>
                </p:spPr>
                <p:txBody>
                  <a:bodyPr wrap="square" rtlCol="0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400" b="1" i="0" u="none" strike="noStrike" kern="1200" cap="none" spc="0" normalizeH="0" baseline="0" noProof="0" dirty="0" smtClean="0">
                        <a:ln w="9525">
                          <a:noFill/>
                        </a:ln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rPr>
                      <a:t>13 485,6</a:t>
                    </a:r>
                    <a:endParaRPr kumimoji="0" lang="ru-RU" sz="1400" b="1" i="0" u="none" strike="noStrike" kern="1200" cap="none" spc="0" normalizeH="0" baseline="0" noProof="0" dirty="0">
                      <a:ln w="9525">
                        <a:noFill/>
                      </a:ln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endParaRPr>
                  </a:p>
                </p:txBody>
              </p:sp>
              <p:grpSp>
                <p:nvGrpSpPr>
                  <p:cNvPr id="134" name="Группа 133"/>
                  <p:cNvGrpSpPr/>
                  <p:nvPr/>
                </p:nvGrpSpPr>
                <p:grpSpPr>
                  <a:xfrm>
                    <a:off x="3720984" y="4217753"/>
                    <a:ext cx="990198" cy="161792"/>
                    <a:chOff x="4020954" y="3761173"/>
                    <a:chExt cx="990198" cy="161792"/>
                  </a:xfrm>
                </p:grpSpPr>
                <p:cxnSp>
                  <p:nvCxnSpPr>
                    <p:cNvPr id="135" name="Прямая соединительная линия 134"/>
                    <p:cNvCxnSpPr/>
                    <p:nvPr/>
                  </p:nvCxnSpPr>
                  <p:spPr>
                    <a:xfrm flipV="1">
                      <a:off x="4020954" y="3761173"/>
                      <a:ext cx="241816" cy="161792"/>
                    </a:xfrm>
                    <a:prstGeom prst="line">
                      <a:avLst/>
                    </a:prstGeom>
                    <a:ln w="635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36" name="Прямая соединительная линия 135"/>
                    <p:cNvCxnSpPr/>
                    <p:nvPr/>
                  </p:nvCxnSpPr>
                  <p:spPr>
                    <a:xfrm>
                      <a:off x="4262766" y="3761174"/>
                      <a:ext cx="748386" cy="0"/>
                    </a:xfrm>
                    <a:prstGeom prst="line">
                      <a:avLst/>
                    </a:prstGeom>
                    <a:ln w="6350"/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sp>
            <p:nvSpPr>
              <p:cNvPr id="166" name="TextBox 165"/>
              <p:cNvSpPr txBox="1"/>
              <p:nvPr/>
            </p:nvSpPr>
            <p:spPr>
              <a:xfrm>
                <a:off x="8490173" y="1332642"/>
                <a:ext cx="78580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(</a:t>
                </a:r>
                <a:r>
                  <a:rPr lang="ru-RU" sz="1200" i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70,3</a:t>
                </a:r>
                <a:r>
                  <a:rPr kumimoji="0" lang="ru-RU" sz="12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 </a:t>
                </a:r>
                <a:r>
                  <a:rPr kumimoji="0" lang="ru-RU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%)</a:t>
                </a:r>
              </a:p>
            </p:txBody>
          </p:sp>
          <p:sp>
            <p:nvSpPr>
              <p:cNvPr id="169" name="TextBox 168"/>
              <p:cNvSpPr txBox="1"/>
              <p:nvPr/>
            </p:nvSpPr>
            <p:spPr>
              <a:xfrm>
                <a:off x="6287378" y="1012329"/>
                <a:ext cx="8631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(</a:t>
                </a:r>
                <a:r>
                  <a:rPr lang="ru-RU" sz="1200" i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10,4</a:t>
                </a:r>
                <a:r>
                  <a:rPr kumimoji="0" lang="ru-RU" sz="12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 </a:t>
                </a:r>
                <a:r>
                  <a:rPr kumimoji="0" lang="ru-RU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%)</a:t>
                </a:r>
              </a:p>
            </p:txBody>
          </p:sp>
          <p:sp>
            <p:nvSpPr>
              <p:cNvPr id="171" name="TextBox 170"/>
              <p:cNvSpPr txBox="1"/>
              <p:nvPr/>
            </p:nvSpPr>
            <p:spPr>
              <a:xfrm>
                <a:off x="5762535" y="1550063"/>
                <a:ext cx="84313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(</a:t>
                </a:r>
                <a:r>
                  <a:rPr lang="ru-RU" sz="1200" i="1" noProof="0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6</a:t>
                </a:r>
                <a:r>
                  <a:rPr lang="ru-RU" sz="1200" i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,5</a:t>
                </a:r>
                <a:r>
                  <a:rPr kumimoji="0" lang="ru-RU" sz="12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%)</a:t>
                </a:r>
                <a:endPara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172" name="TextBox 171"/>
              <p:cNvSpPr txBox="1"/>
              <p:nvPr/>
            </p:nvSpPr>
            <p:spPr>
              <a:xfrm>
                <a:off x="5829380" y="2612326"/>
                <a:ext cx="76840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2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(</a:t>
                </a:r>
                <a:r>
                  <a:rPr lang="ru-RU" sz="1200" i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12</a:t>
                </a:r>
                <a:r>
                  <a:rPr kumimoji="0" lang="ru-RU" sz="1200" b="0" i="1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,8 </a:t>
                </a:r>
                <a:r>
                  <a:rPr kumimoji="0" lang="ru-RU" sz="1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%)</a:t>
                </a:r>
              </a:p>
            </p:txBody>
          </p:sp>
          <p:cxnSp>
            <p:nvCxnSpPr>
              <p:cNvPr id="174" name="Прямая соединительная линия 173"/>
              <p:cNvCxnSpPr/>
              <p:nvPr/>
            </p:nvCxnSpPr>
            <p:spPr>
              <a:xfrm>
                <a:off x="5883409" y="1582040"/>
                <a:ext cx="621266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75" name="Прямая соединительная линия 174"/>
            <p:cNvCxnSpPr/>
            <p:nvPr/>
          </p:nvCxnSpPr>
          <p:spPr>
            <a:xfrm>
              <a:off x="6504525" y="1582040"/>
              <a:ext cx="207592" cy="14490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4" name="TextBox 1"/>
          <p:cNvSpPr txBox="1"/>
          <p:nvPr/>
        </p:nvSpPr>
        <p:spPr>
          <a:xfrm>
            <a:off x="7434159" y="1439495"/>
            <a:ext cx="1540669" cy="31266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19 183,9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всего </a:t>
            </a:r>
            <a:r>
              <a:rPr kumimoji="0" lang="ru-RU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расходов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 w="9525"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81" name="Группа 80"/>
          <p:cNvGrpSpPr/>
          <p:nvPr/>
        </p:nvGrpSpPr>
        <p:grpSpPr>
          <a:xfrm>
            <a:off x="6002600" y="2722367"/>
            <a:ext cx="5344775" cy="549526"/>
            <a:chOff x="758392" y="6386758"/>
            <a:chExt cx="5818967" cy="696911"/>
          </a:xfrm>
        </p:grpSpPr>
        <p:grpSp>
          <p:nvGrpSpPr>
            <p:cNvPr id="92" name="Группа 91"/>
            <p:cNvGrpSpPr/>
            <p:nvPr/>
          </p:nvGrpSpPr>
          <p:grpSpPr>
            <a:xfrm>
              <a:off x="994293" y="6449932"/>
              <a:ext cx="2880106" cy="633737"/>
              <a:chOff x="3924322" y="4895572"/>
              <a:chExt cx="2880106" cy="633737"/>
            </a:xfrm>
          </p:grpSpPr>
          <p:sp>
            <p:nvSpPr>
              <p:cNvPr id="106" name="Прямоугольник 105"/>
              <p:cNvSpPr/>
              <p:nvPr/>
            </p:nvSpPr>
            <p:spPr>
              <a:xfrm>
                <a:off x="6507490" y="4895572"/>
                <a:ext cx="252000" cy="215999"/>
              </a:xfrm>
              <a:prstGeom prst="rect">
                <a:avLst/>
              </a:prstGeom>
              <a:solidFill>
                <a:srgbClr val="92D05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3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107" name="TextBox 68"/>
              <p:cNvSpPr txBox="1">
                <a:spLocks noChangeArrowheads="1"/>
              </p:cNvSpPr>
              <p:nvPr/>
            </p:nvSpPr>
            <p:spPr bwMode="auto">
              <a:xfrm>
                <a:off x="3924322" y="5189892"/>
                <a:ext cx="2880106" cy="3394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kumimoji="0" lang="ru-RU" altLang="ru-RU" sz="113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ЖКХ и благоустройство</a:t>
                </a:r>
              </a:p>
            </p:txBody>
          </p:sp>
          <p:sp>
            <p:nvSpPr>
              <p:cNvPr id="164" name="Прямоугольник 163"/>
              <p:cNvSpPr/>
              <p:nvPr/>
            </p:nvSpPr>
            <p:spPr>
              <a:xfrm>
                <a:off x="6520854" y="5231460"/>
                <a:ext cx="252001" cy="215999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3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93" name="Группа 92"/>
            <p:cNvGrpSpPr/>
            <p:nvPr/>
          </p:nvGrpSpPr>
          <p:grpSpPr>
            <a:xfrm>
              <a:off x="762203" y="6386758"/>
              <a:ext cx="2656479" cy="615061"/>
              <a:chOff x="7163769" y="5709128"/>
              <a:chExt cx="2656479" cy="615061"/>
            </a:xfrm>
          </p:grpSpPr>
          <p:sp>
            <p:nvSpPr>
              <p:cNvPr id="104" name="TextBox 66"/>
              <p:cNvSpPr txBox="1">
                <a:spLocks noChangeArrowheads="1"/>
              </p:cNvSpPr>
              <p:nvPr/>
            </p:nvSpPr>
            <p:spPr bwMode="auto">
              <a:xfrm>
                <a:off x="7362807" y="5709128"/>
                <a:ext cx="2457441" cy="3394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kumimoji="0" lang="ru-RU" altLang="ru-RU" sz="113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Социально - культурная сфера</a:t>
                </a:r>
              </a:p>
            </p:txBody>
          </p:sp>
          <p:sp>
            <p:nvSpPr>
              <p:cNvPr id="105" name="Прямоугольник 104"/>
              <p:cNvSpPr/>
              <p:nvPr/>
            </p:nvSpPr>
            <p:spPr bwMode="auto">
              <a:xfrm>
                <a:off x="7163769" y="6108190"/>
                <a:ext cx="252000" cy="215999"/>
              </a:xfrm>
              <a:prstGeom prst="rect">
                <a:avLst/>
              </a:prstGeom>
              <a:solidFill>
                <a:srgbClr val="ED7D3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39" b="0" i="0" u="none" strike="noStrike" kern="1200" cap="none" spc="0" normalizeH="0" baseline="0" noProof="0" dirty="0">
                  <a:ln>
                    <a:noFill/>
                  </a:ln>
                  <a:solidFill>
                    <a:srgbClr val="4D606F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94" name="Группа 93"/>
            <p:cNvGrpSpPr/>
            <p:nvPr/>
          </p:nvGrpSpPr>
          <p:grpSpPr>
            <a:xfrm>
              <a:off x="758392" y="6399257"/>
              <a:ext cx="5818967" cy="649622"/>
              <a:chOff x="939927" y="5600825"/>
              <a:chExt cx="5818967" cy="649622"/>
            </a:xfrm>
          </p:grpSpPr>
          <p:sp>
            <p:nvSpPr>
              <p:cNvPr id="102" name="Прямоугольник 101"/>
              <p:cNvSpPr/>
              <p:nvPr/>
            </p:nvSpPr>
            <p:spPr>
              <a:xfrm>
                <a:off x="939927" y="5639002"/>
                <a:ext cx="252001" cy="215999"/>
              </a:xfrm>
              <a:prstGeom prst="rect">
                <a:avLst/>
              </a:prstGeom>
              <a:solidFill>
                <a:srgbClr val="1BA6AA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3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101" name="TextBox 66"/>
              <p:cNvSpPr txBox="1">
                <a:spLocks noChangeArrowheads="1"/>
              </p:cNvSpPr>
              <p:nvPr/>
            </p:nvSpPr>
            <p:spPr bwMode="auto">
              <a:xfrm>
                <a:off x="3975209" y="5600825"/>
                <a:ext cx="2783685" cy="3394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kumimoji="0" lang="ru-RU" altLang="ru-RU" sz="113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Транспорт и дорожное хозяйство</a:t>
                </a:r>
              </a:p>
            </p:txBody>
          </p:sp>
          <p:sp>
            <p:nvSpPr>
              <p:cNvPr id="165" name="TextBox 66"/>
              <p:cNvSpPr txBox="1">
                <a:spLocks noChangeArrowheads="1"/>
              </p:cNvSpPr>
              <p:nvPr/>
            </p:nvSpPr>
            <p:spPr bwMode="auto">
              <a:xfrm>
                <a:off x="3975209" y="5911029"/>
                <a:ext cx="2251348" cy="33941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kumimoji="0" lang="ru-RU" altLang="ru-RU" sz="113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Прочие расходы</a:t>
                </a:r>
              </a:p>
            </p:txBody>
          </p:sp>
        </p:grpSp>
      </p:grpSp>
      <p:grpSp>
        <p:nvGrpSpPr>
          <p:cNvPr id="13" name="Группа 12"/>
          <p:cNvGrpSpPr/>
          <p:nvPr/>
        </p:nvGrpSpPr>
        <p:grpSpPr>
          <a:xfrm>
            <a:off x="1717362" y="2750417"/>
            <a:ext cx="3953607" cy="533382"/>
            <a:chOff x="-90336" y="3135262"/>
            <a:chExt cx="3578870" cy="533382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-90336" y="3135262"/>
              <a:ext cx="3578870" cy="267637"/>
              <a:chOff x="-90336" y="3135262"/>
              <a:chExt cx="3578870" cy="267637"/>
            </a:xfrm>
          </p:grpSpPr>
          <p:sp>
            <p:nvSpPr>
              <p:cNvPr id="148" name="TextBox 66"/>
              <p:cNvSpPr txBox="1">
                <a:spLocks noChangeArrowheads="1"/>
              </p:cNvSpPr>
              <p:nvPr/>
            </p:nvSpPr>
            <p:spPr bwMode="auto">
              <a:xfrm>
                <a:off x="123100" y="3135262"/>
                <a:ext cx="3365434" cy="2676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kumimoji="0" lang="ru-RU" altLang="ru-RU" sz="113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Расходы в рамках </a:t>
                </a:r>
                <a:r>
                  <a:rPr kumimoji="0" lang="ru-RU" altLang="ru-RU" sz="1139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16-ти </a:t>
                </a:r>
                <a:r>
                  <a:rPr kumimoji="0" lang="ru-RU" altLang="ru-RU" sz="113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муниципальных программ</a:t>
                </a:r>
              </a:p>
            </p:txBody>
          </p:sp>
          <p:sp>
            <p:nvSpPr>
              <p:cNvPr id="149" name="Прямоугольник 148"/>
              <p:cNvSpPr/>
              <p:nvPr/>
            </p:nvSpPr>
            <p:spPr>
              <a:xfrm>
                <a:off x="-90336" y="3177989"/>
                <a:ext cx="231465" cy="170319"/>
              </a:xfrm>
              <a:prstGeom prst="rect">
                <a:avLst/>
              </a:prstGeom>
              <a:solidFill>
                <a:srgbClr val="0C626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3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150" name="Группа 149"/>
            <p:cNvGrpSpPr/>
            <p:nvPr/>
          </p:nvGrpSpPr>
          <p:grpSpPr>
            <a:xfrm>
              <a:off x="-89103" y="3401007"/>
              <a:ext cx="3116980" cy="267637"/>
              <a:chOff x="-90336" y="3135262"/>
              <a:chExt cx="3116980" cy="267637"/>
            </a:xfrm>
          </p:grpSpPr>
          <p:sp>
            <p:nvSpPr>
              <p:cNvPr id="151" name="TextBox 66"/>
              <p:cNvSpPr txBox="1">
                <a:spLocks noChangeArrowheads="1"/>
              </p:cNvSpPr>
              <p:nvPr/>
            </p:nvSpPr>
            <p:spPr bwMode="auto">
              <a:xfrm>
                <a:off x="123100" y="3135262"/>
                <a:ext cx="2903544" cy="2676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charset="0"/>
                  <a:buChar char="•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charset="0"/>
                  <a:buChar char="•"/>
                  <a:defRPr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 typeface="Arial" charset="0"/>
                  <a:buNone/>
                  <a:tabLst/>
                  <a:defRPr/>
                </a:pPr>
                <a:r>
                  <a:rPr kumimoji="0" lang="ru-RU" altLang="ru-RU" sz="1139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Непрограммные расходы</a:t>
                </a:r>
              </a:p>
            </p:txBody>
          </p:sp>
          <p:sp>
            <p:nvSpPr>
              <p:cNvPr id="152" name="Прямоугольник 151"/>
              <p:cNvSpPr/>
              <p:nvPr/>
            </p:nvSpPr>
            <p:spPr>
              <a:xfrm>
                <a:off x="-90336" y="3177989"/>
                <a:ext cx="231465" cy="170319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139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</p:grpSp>
      </p:grpSp>
      <p:grpSp>
        <p:nvGrpSpPr>
          <p:cNvPr id="14" name="Группа 13"/>
          <p:cNvGrpSpPr/>
          <p:nvPr/>
        </p:nvGrpSpPr>
        <p:grpSpPr>
          <a:xfrm>
            <a:off x="1479296" y="600033"/>
            <a:ext cx="3662640" cy="2036186"/>
            <a:chOff x="755998" y="951628"/>
            <a:chExt cx="3662640" cy="2036186"/>
          </a:xfrm>
        </p:grpSpPr>
        <p:grpSp>
          <p:nvGrpSpPr>
            <p:cNvPr id="108" name="Группа 107"/>
            <p:cNvGrpSpPr/>
            <p:nvPr/>
          </p:nvGrpSpPr>
          <p:grpSpPr>
            <a:xfrm>
              <a:off x="755998" y="951628"/>
              <a:ext cx="3662640" cy="2015769"/>
              <a:chOff x="828013" y="3305382"/>
              <a:chExt cx="3987589" cy="2556417"/>
            </a:xfrm>
          </p:grpSpPr>
          <p:graphicFrame>
            <p:nvGraphicFramePr>
              <p:cNvPr id="109" name="Диаграмма 108"/>
              <p:cNvGraphicFramePr/>
              <p:nvPr>
                <p:extLst/>
              </p:nvPr>
            </p:nvGraphicFramePr>
            <p:xfrm>
              <a:off x="1234035" y="3305382"/>
              <a:ext cx="3010164" cy="255641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110" name="TextBox 1"/>
              <p:cNvSpPr txBox="1"/>
              <p:nvPr/>
            </p:nvSpPr>
            <p:spPr>
              <a:xfrm>
                <a:off x="2241187" y="4299388"/>
                <a:ext cx="1158897" cy="396523"/>
              </a:xfrm>
              <a:prstGeom prst="rect">
                <a:avLst/>
              </a:prstGeom>
            </p:spPr>
            <p:txBody>
              <a:bodyPr wrap="square" rtlCol="0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600" b="1" i="0" u="none" strike="noStrike" kern="1200" cap="none" spc="0" normalizeH="0" baseline="0" noProof="0" dirty="0" smtClean="0">
                    <a:ln w="9525"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19 183,9</a:t>
                </a:r>
                <a:br>
                  <a:rPr kumimoji="0" lang="ru-RU" sz="1600" b="1" i="0" u="none" strike="noStrike" kern="1200" cap="none" spc="0" normalizeH="0" baseline="0" noProof="0" dirty="0" smtClean="0">
                    <a:ln w="9525"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</a:br>
                <a:r>
                  <a:rPr kumimoji="0" lang="ru-RU" sz="9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всего </a:t>
                </a:r>
                <a:r>
                  <a:rPr kumimoji="0" lang="ru-RU" sz="9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расходов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600" b="1" i="0" u="none" strike="noStrike" kern="1200" cap="none" spc="0" normalizeH="0" baseline="0" noProof="0" dirty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grpSp>
            <p:nvGrpSpPr>
              <p:cNvPr id="111" name="Группа 110"/>
              <p:cNvGrpSpPr/>
              <p:nvPr/>
            </p:nvGrpSpPr>
            <p:grpSpPr>
              <a:xfrm>
                <a:off x="3665361" y="3489734"/>
                <a:ext cx="1150241" cy="535732"/>
                <a:chOff x="3755613" y="3797016"/>
                <a:chExt cx="1156478" cy="564413"/>
              </a:xfrm>
            </p:grpSpPr>
            <p:sp>
              <p:nvSpPr>
                <p:cNvPr id="122" name="TextBox 1"/>
                <p:cNvSpPr txBox="1"/>
                <p:nvPr/>
              </p:nvSpPr>
              <p:spPr>
                <a:xfrm>
                  <a:off x="3855350" y="3797016"/>
                  <a:ext cx="1056741" cy="376361"/>
                </a:xfrm>
                <a:prstGeom prst="rect">
                  <a:avLst/>
                </a:prstGeom>
              </p:spPr>
              <p:txBody>
                <a:bodyPr wrap="square" rtlCol="0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1400" b="1" dirty="0" smtClean="0">
                      <a:ln w="9525">
                        <a:noFill/>
                      </a:ln>
                      <a:solidFill>
                        <a:prstClr val="black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18 191,9</a:t>
                  </a:r>
                  <a:endParaRPr kumimoji="0" lang="ru-RU" sz="1400" b="1" i="0" u="none" strike="noStrike" kern="1200" cap="none" spc="0" normalizeH="0" baseline="0" noProof="0" dirty="0">
                    <a:ln w="9525"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123" name="Группа 122"/>
                <p:cNvGrpSpPr/>
                <p:nvPr/>
              </p:nvGrpSpPr>
              <p:grpSpPr>
                <a:xfrm>
                  <a:off x="3755613" y="4199637"/>
                  <a:ext cx="990200" cy="161792"/>
                  <a:chOff x="4055583" y="3743057"/>
                  <a:chExt cx="990200" cy="161792"/>
                </a:xfrm>
              </p:grpSpPr>
              <p:cxnSp>
                <p:nvCxnSpPr>
                  <p:cNvPr id="124" name="Прямая соединительная линия 123"/>
                  <p:cNvCxnSpPr/>
                  <p:nvPr/>
                </p:nvCxnSpPr>
                <p:spPr>
                  <a:xfrm flipV="1">
                    <a:off x="4055583" y="3743057"/>
                    <a:ext cx="241815" cy="161792"/>
                  </a:xfrm>
                  <a:prstGeom prst="line">
                    <a:avLst/>
                  </a:prstGeom>
                  <a:ln w="31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" name="Прямая соединительная линия 124"/>
                  <p:cNvCxnSpPr/>
                  <p:nvPr/>
                </p:nvCxnSpPr>
                <p:spPr>
                  <a:xfrm>
                    <a:off x="4297398" y="3743057"/>
                    <a:ext cx="748385" cy="0"/>
                  </a:xfrm>
                  <a:prstGeom prst="line">
                    <a:avLst/>
                  </a:prstGeom>
                  <a:ln w="3175"/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112" name="Группа 111"/>
              <p:cNvGrpSpPr/>
              <p:nvPr/>
            </p:nvGrpSpPr>
            <p:grpSpPr>
              <a:xfrm>
                <a:off x="828013" y="5202610"/>
                <a:ext cx="1149314" cy="445981"/>
                <a:chOff x="206860" y="4417753"/>
                <a:chExt cx="1143624" cy="468911"/>
              </a:xfrm>
            </p:grpSpPr>
            <p:sp>
              <p:nvSpPr>
                <p:cNvPr id="118" name="TextBox 1"/>
                <p:cNvSpPr txBox="1"/>
                <p:nvPr/>
              </p:nvSpPr>
              <p:spPr>
                <a:xfrm>
                  <a:off x="206860" y="4417753"/>
                  <a:ext cx="1035105" cy="468911"/>
                </a:xfrm>
                <a:prstGeom prst="rect">
                  <a:avLst/>
                </a:prstGeom>
              </p:spPr>
              <p:txBody>
                <a:bodyPr wrap="square" rtlCol="0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1400" b="1" dirty="0" smtClean="0">
                      <a:ln w="9525"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992,0</a:t>
                  </a:r>
                  <a:endParaRPr kumimoji="0" lang="ru-RU" sz="1400" b="1" i="0" u="none" strike="noStrike" kern="1200" cap="none" spc="0" normalizeH="0" baseline="0" noProof="0" dirty="0">
                    <a:ln w="9525">
                      <a:noFill/>
                    </a:ln>
                    <a:solidFill>
                      <a:prstClr val="black">
                        <a:lumMod val="95000"/>
                        <a:lumOff val="5000"/>
                      </a:prstClr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grpSp>
              <p:nvGrpSpPr>
                <p:cNvPr id="119" name="Группа 118"/>
                <p:cNvGrpSpPr/>
                <p:nvPr/>
              </p:nvGrpSpPr>
              <p:grpSpPr>
                <a:xfrm>
                  <a:off x="334640" y="4580348"/>
                  <a:ext cx="1015844" cy="197080"/>
                  <a:chOff x="189373" y="4374506"/>
                  <a:chExt cx="1015844" cy="197080"/>
                </a:xfrm>
              </p:grpSpPr>
              <p:cxnSp>
                <p:nvCxnSpPr>
                  <p:cNvPr id="120" name="Прямая соединительная линия 119"/>
                  <p:cNvCxnSpPr/>
                  <p:nvPr/>
                </p:nvCxnSpPr>
                <p:spPr>
                  <a:xfrm>
                    <a:off x="189373" y="4571586"/>
                    <a:ext cx="764970" cy="0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Прямая соединительная линия 120"/>
                  <p:cNvCxnSpPr/>
                  <p:nvPr/>
                </p:nvCxnSpPr>
                <p:spPr>
                  <a:xfrm flipV="1">
                    <a:off x="946512" y="4374506"/>
                    <a:ext cx="258705" cy="195796"/>
                  </a:xfrm>
                  <a:prstGeom prst="line">
                    <a:avLst/>
                  </a:prstGeom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3" name="TextBox 2"/>
            <p:cNvSpPr txBox="1"/>
            <p:nvPr/>
          </p:nvSpPr>
          <p:spPr>
            <a:xfrm>
              <a:off x="874503" y="2710815"/>
              <a:ext cx="6957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(5,2 </a:t>
              </a:r>
              <a:r>
                <a: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%)</a:t>
              </a: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3608193" y="1365535"/>
              <a:ext cx="81044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(</a:t>
              </a:r>
              <a:r>
                <a:rPr kumimoji="0" lang="ru-RU" sz="1200" b="0" i="1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94,8 </a:t>
              </a:r>
              <a:r>
                <a:rPr kumimoji="0" lang="ru-RU" sz="12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%)</a:t>
              </a:r>
            </a:p>
          </p:txBody>
        </p:sp>
      </p:grpSp>
      <p:sp>
        <p:nvSpPr>
          <p:cNvPr id="204" name="Прямоугольник 203"/>
          <p:cNvSpPr/>
          <p:nvPr/>
        </p:nvSpPr>
        <p:spPr>
          <a:xfrm>
            <a:off x="1143000" y="6233155"/>
            <a:ext cx="99060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50" b="1" i="1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В </a:t>
            </a:r>
            <a:r>
              <a:rPr kumimoji="0" lang="ru-RU" sz="165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бюджете предусмотрены средства на содержание </a:t>
            </a:r>
            <a:br>
              <a:rPr kumimoji="0" lang="ru-RU" sz="165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ru-RU" sz="165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</a:t>
            </a:r>
            <a:r>
              <a:rPr lang="ru-RU" sz="1650" b="1" i="1" dirty="0"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  <a:r>
              <a:rPr kumimoji="0" lang="ru-RU" sz="165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ru-RU" sz="1650" b="1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главных распорядителей бюджетных средств и </a:t>
            </a:r>
            <a:r>
              <a:rPr kumimoji="0" lang="ru-RU" sz="165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197 муниципальных учреждений</a:t>
            </a:r>
            <a:endParaRPr kumimoji="0" lang="ru-RU" sz="1650" b="1" i="1" u="none" strike="noStrike" kern="1200" cap="all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06" name="TextBox 205"/>
          <p:cNvSpPr txBox="1"/>
          <p:nvPr/>
        </p:nvSpPr>
        <p:spPr>
          <a:xfrm>
            <a:off x="2757263" y="3319695"/>
            <a:ext cx="6677473" cy="296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500" b="1" cap="all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all" spc="0" normalizeH="0" baseline="0" noProof="0" dirty="0">
                <a:ln>
                  <a:noFill/>
                </a:ln>
                <a:solidFill>
                  <a:srgbClr val="0A505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муниципальные</a:t>
            </a:r>
            <a:r>
              <a:rPr kumimoji="0" lang="ru-RU" sz="1328" b="1" i="0" u="none" strike="noStrike" kern="1200" cap="all" spc="0" normalizeH="0" baseline="0" noProof="0" dirty="0">
                <a:ln>
                  <a:noFill/>
                </a:ln>
                <a:solidFill>
                  <a:srgbClr val="0A505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ru-RU" sz="1100" b="1" i="0" u="none" strike="noStrike" kern="1200" cap="all" spc="0" normalizeH="0" baseline="0" noProof="0" dirty="0">
                <a:ln>
                  <a:noFill/>
                </a:ln>
                <a:solidFill>
                  <a:srgbClr val="0A505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программы: </a:t>
            </a:r>
          </a:p>
        </p:txBody>
      </p:sp>
      <p:sp>
        <p:nvSpPr>
          <p:cNvPr id="89" name="Текст 2"/>
          <p:cNvSpPr txBox="1">
            <a:spLocks/>
          </p:cNvSpPr>
          <p:nvPr/>
        </p:nvSpPr>
        <p:spPr>
          <a:xfrm>
            <a:off x="27114" y="21414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Структура расходов бюджета города Липецка в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2025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году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1632520" y="6531385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noProof="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95" name="TextBox 22"/>
          <p:cNvSpPr txBox="1"/>
          <p:nvPr/>
        </p:nvSpPr>
        <p:spPr>
          <a:xfrm>
            <a:off x="11049000" y="195134"/>
            <a:ext cx="1019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864709" y="3571811"/>
            <a:ext cx="11327291" cy="2697331"/>
            <a:chOff x="836306" y="3603623"/>
            <a:chExt cx="11327291" cy="2697331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836306" y="3603623"/>
              <a:ext cx="11137545" cy="2697331"/>
              <a:chOff x="-300238" y="3742386"/>
              <a:chExt cx="11137545" cy="2697331"/>
            </a:xfrm>
          </p:grpSpPr>
          <p:grpSp>
            <p:nvGrpSpPr>
              <p:cNvPr id="176" name="Группа 175"/>
              <p:cNvGrpSpPr/>
              <p:nvPr/>
            </p:nvGrpSpPr>
            <p:grpSpPr>
              <a:xfrm>
                <a:off x="-300238" y="3742386"/>
                <a:ext cx="5312622" cy="2697331"/>
                <a:chOff x="4738871" y="643286"/>
                <a:chExt cx="5684692" cy="2842573"/>
              </a:xfrm>
            </p:grpSpPr>
            <p:sp>
              <p:nvSpPr>
                <p:cNvPr id="177" name="Прямоугольник 176"/>
                <p:cNvSpPr/>
                <p:nvPr/>
              </p:nvSpPr>
              <p:spPr>
                <a:xfrm>
                  <a:off x="4738871" y="1125981"/>
                  <a:ext cx="3617092" cy="3081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30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Развитие экономического потенциала</a:t>
                  </a:r>
                </a:p>
              </p:txBody>
            </p:sp>
            <p:sp>
              <p:nvSpPr>
                <p:cNvPr id="180" name="Прямоугольник 179"/>
                <p:cNvSpPr/>
                <p:nvPr/>
              </p:nvSpPr>
              <p:spPr>
                <a:xfrm>
                  <a:off x="4745688" y="1822183"/>
                  <a:ext cx="2791842" cy="3081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30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Охрана окружающей среды</a:t>
                  </a:r>
                </a:p>
              </p:txBody>
            </p:sp>
            <p:sp>
              <p:nvSpPr>
                <p:cNvPr id="181" name="Прямоугольник 180"/>
                <p:cNvSpPr/>
                <p:nvPr/>
              </p:nvSpPr>
              <p:spPr>
                <a:xfrm>
                  <a:off x="4757129" y="1474686"/>
                  <a:ext cx="5160907" cy="30813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30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Градостроительная деятельность</a:t>
                  </a:r>
                </a:p>
              </p:txBody>
            </p:sp>
            <p:sp>
              <p:nvSpPr>
                <p:cNvPr id="183" name="Прямоугольник 182"/>
                <p:cNvSpPr/>
                <p:nvPr/>
              </p:nvSpPr>
              <p:spPr>
                <a:xfrm>
                  <a:off x="4738871" y="643286"/>
                  <a:ext cx="5684692" cy="51895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lang="ru-RU" sz="130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Управление муниципальными финансами и муниципальным долгом</a:t>
                  </a:r>
                </a:p>
              </p:txBody>
            </p:sp>
            <p:sp>
              <p:nvSpPr>
                <p:cNvPr id="184" name="Прямоугольник 183"/>
                <p:cNvSpPr/>
                <p:nvPr/>
              </p:nvSpPr>
              <p:spPr>
                <a:xfrm>
                  <a:off x="4757129" y="2125431"/>
                  <a:ext cx="4256750" cy="3081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30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Развитие жилищно-коммунального хозяйства</a:t>
                  </a:r>
                </a:p>
              </p:txBody>
            </p:sp>
            <p:sp>
              <p:nvSpPr>
                <p:cNvPr id="185" name="Прямоугольник 184"/>
                <p:cNvSpPr/>
                <p:nvPr/>
              </p:nvSpPr>
              <p:spPr>
                <a:xfrm>
                  <a:off x="4757129" y="2469565"/>
                  <a:ext cx="2333110" cy="3081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30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Развитие образования</a:t>
                  </a:r>
                </a:p>
              </p:txBody>
            </p:sp>
            <p:sp>
              <p:nvSpPr>
                <p:cNvPr id="186" name="Прямоугольник 185"/>
                <p:cNvSpPr/>
                <p:nvPr/>
              </p:nvSpPr>
              <p:spPr>
                <a:xfrm>
                  <a:off x="4757129" y="2823646"/>
                  <a:ext cx="3831364" cy="3081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30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Развитие физической культуры и спорта </a:t>
                  </a:r>
                </a:p>
              </p:txBody>
            </p:sp>
            <p:sp>
              <p:nvSpPr>
                <p:cNvPr id="201" name="Прямоугольник 200"/>
                <p:cNvSpPr/>
                <p:nvPr/>
              </p:nvSpPr>
              <p:spPr>
                <a:xfrm>
                  <a:off x="4745688" y="3177727"/>
                  <a:ext cx="2869166" cy="3081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30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Развитие культуры и туризма</a:t>
                  </a:r>
                </a:p>
              </p:txBody>
            </p:sp>
          </p:grpSp>
          <p:grpSp>
            <p:nvGrpSpPr>
              <p:cNvPr id="9" name="Группа 8"/>
              <p:cNvGrpSpPr/>
              <p:nvPr/>
            </p:nvGrpSpPr>
            <p:grpSpPr>
              <a:xfrm>
                <a:off x="4980114" y="3753740"/>
                <a:ext cx="5857193" cy="1944582"/>
                <a:chOff x="4897293" y="4229484"/>
                <a:chExt cx="5857193" cy="1944582"/>
              </a:xfrm>
            </p:grpSpPr>
            <p:sp>
              <p:nvSpPr>
                <p:cNvPr id="194" name="Прямоугольник 193"/>
                <p:cNvSpPr/>
                <p:nvPr/>
              </p:nvSpPr>
              <p:spPr>
                <a:xfrm>
                  <a:off x="4933157" y="4986864"/>
                  <a:ext cx="5821329" cy="669414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25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Защита населения и территории города от чрезвычайных ситуаций природного и техногенного характера, обеспечение безопасного проживания граждан </a:t>
                  </a:r>
                </a:p>
              </p:txBody>
            </p:sp>
            <p:sp>
              <p:nvSpPr>
                <p:cNvPr id="195" name="Прямоугольник 194"/>
                <p:cNvSpPr/>
                <p:nvPr/>
              </p:nvSpPr>
              <p:spPr>
                <a:xfrm>
                  <a:off x="4935763" y="5616148"/>
                  <a:ext cx="1992853" cy="28469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25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Липецк – мы вместе!</a:t>
                  </a:r>
                </a:p>
              </p:txBody>
            </p:sp>
            <p:sp>
              <p:nvSpPr>
                <p:cNvPr id="196" name="Прямоугольник 195"/>
                <p:cNvSpPr/>
                <p:nvPr/>
              </p:nvSpPr>
              <p:spPr>
                <a:xfrm>
                  <a:off x="4929563" y="4743985"/>
                  <a:ext cx="2950616" cy="28469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25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Развитие муниципальной службы</a:t>
                  </a:r>
                </a:p>
              </p:txBody>
            </p:sp>
            <p:sp>
              <p:nvSpPr>
                <p:cNvPr id="198" name="Прямоугольник 197"/>
                <p:cNvSpPr/>
                <p:nvPr/>
              </p:nvSpPr>
              <p:spPr>
                <a:xfrm>
                  <a:off x="4897293" y="4229484"/>
                  <a:ext cx="3763659" cy="28469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25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Развитие транспорта и дорожного хозяйства</a:t>
                  </a:r>
                </a:p>
              </p:txBody>
            </p:sp>
            <p:sp>
              <p:nvSpPr>
                <p:cNvPr id="199" name="Прямоугольник 198"/>
                <p:cNvSpPr/>
                <p:nvPr/>
              </p:nvSpPr>
              <p:spPr>
                <a:xfrm>
                  <a:off x="4915530" y="4483250"/>
                  <a:ext cx="2595454" cy="28469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25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Благоустройство территории</a:t>
                  </a:r>
                </a:p>
              </p:txBody>
            </p:sp>
            <p:sp>
              <p:nvSpPr>
                <p:cNvPr id="200" name="Прямоугольник 199"/>
                <p:cNvSpPr/>
                <p:nvPr/>
              </p:nvSpPr>
              <p:spPr>
                <a:xfrm>
                  <a:off x="4929563" y="5889373"/>
                  <a:ext cx="3944926" cy="28469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marL="271148" marR="0" lvl="0" indent="-271148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A5052"/>
                    </a:buClr>
                    <a:buSzTx/>
                    <a:buFont typeface="Wingdings" panose="05000000000000000000" pitchFamily="2" charset="2"/>
                    <a:buChar char="Ø"/>
                    <a:tabLst/>
                    <a:defRPr/>
                  </a:pPr>
                  <a:r>
                    <a:rPr kumimoji="0" lang="ru-RU" sz="1250" b="0" i="0" u="none" strike="noStrike" kern="1200" cap="none" spc="0" normalizeH="0" baseline="0" noProof="0" dirty="0">
                      <a:ln w="635" cmpd="dbl">
                        <a:noFill/>
                        <a:prstDash val="sysDot"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rPr>
                    <a:t>Формирование современной городской среды</a:t>
                  </a:r>
                </a:p>
              </p:txBody>
            </p:sp>
          </p:grpSp>
        </p:grpSp>
        <p:sp>
          <p:nvSpPr>
            <p:cNvPr id="86" name="Прямоугольник 85"/>
            <p:cNvSpPr/>
            <p:nvPr/>
          </p:nvSpPr>
          <p:spPr>
            <a:xfrm>
              <a:off x="6152722" y="5534433"/>
              <a:ext cx="6010875" cy="4770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71148" marR="0" lvl="0" indent="-27114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5052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 w="635" cmpd="dbl">
                    <a:noFill/>
                    <a:prstDash val="sysDot"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Профилактика терроризма и экстремисткой</a:t>
              </a:r>
              <a:r>
                <a:rPr kumimoji="0" lang="ru-RU" sz="1250" b="0" i="0" u="none" strike="noStrike" kern="1200" cap="none" spc="0" normalizeH="0" noProof="0" dirty="0" smtClean="0">
                  <a:ln w="635" cmpd="dbl">
                    <a:noFill/>
                    <a:prstDash val="sysDot"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 деятельности на территории города Липецка</a:t>
              </a:r>
              <a:endParaRPr kumimoji="0" lang="ru-RU" sz="1250" b="0" i="0" u="none" strike="noStrike" kern="1200" cap="none" spc="0" normalizeH="0" baseline="0" noProof="0" dirty="0">
                <a:ln w="635" cmpd="dbl">
                  <a:noFill/>
                  <a:prstDash val="sysDot"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6152548" y="5996458"/>
              <a:ext cx="1195840" cy="2846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71148" marR="0" lvl="0" indent="-271148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A5052"/>
                </a:buClr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ru-RU" sz="1250" b="0" i="0" u="none" strike="noStrike" kern="1200" cap="none" spc="0" normalizeH="0" baseline="0" noProof="0" dirty="0" smtClean="0">
                  <a:ln w="635" cmpd="dbl">
                    <a:noFill/>
                    <a:prstDash val="sysDot"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Мой двор</a:t>
              </a:r>
              <a:endParaRPr kumimoji="0" lang="ru-RU" sz="1250" b="0" i="0" u="none" strike="noStrike" kern="1200" cap="none" spc="0" normalizeH="0" baseline="0" noProof="0" dirty="0">
                <a:ln w="635" cmpd="dbl">
                  <a:noFill/>
                  <a:prstDash val="sysDot"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4292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Прямоугольник 101"/>
          <p:cNvSpPr/>
          <p:nvPr/>
        </p:nvSpPr>
        <p:spPr>
          <a:xfrm>
            <a:off x="5708432" y="4554532"/>
            <a:ext cx="3755588" cy="523220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400" dirty="0" smtClean="0"/>
              <a:t>- содержание новой сети (2 школы в </a:t>
            </a:r>
            <a:r>
              <a:rPr lang="ru-RU" sz="1400" dirty="0" err="1" smtClean="0"/>
              <a:t>микр</a:t>
            </a:r>
            <a:r>
              <a:rPr lang="ru-RU" sz="1400" dirty="0" smtClean="0"/>
              <a:t>. Елецкий, Звездный, ФОК в </a:t>
            </a:r>
            <a:r>
              <a:rPr lang="ru-RU" sz="1400" dirty="0" err="1" smtClean="0"/>
              <a:t>Сселках</a:t>
            </a:r>
            <a:r>
              <a:rPr lang="ru-RU" sz="1400" dirty="0" smtClean="0"/>
              <a:t>)</a:t>
            </a:r>
            <a:endParaRPr lang="ru-RU" sz="1200" i="1" dirty="0">
              <a:solidFill>
                <a:srgbClr val="C00000"/>
              </a:solidFill>
            </a:endParaRPr>
          </a:p>
        </p:txBody>
      </p:sp>
      <p:sp>
        <p:nvSpPr>
          <p:cNvPr id="2" name="Текст 2"/>
          <p:cNvSpPr txBox="1">
            <a:spLocks/>
          </p:cNvSpPr>
          <p:nvPr/>
        </p:nvSpPr>
        <p:spPr>
          <a:xfrm>
            <a:off x="1884514" y="145458"/>
            <a:ext cx="91034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Расходы </a:t>
            </a: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бюджета</a:t>
            </a:r>
            <a:r>
              <a:rPr kumimoji="0" lang="en-US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города</a:t>
            </a:r>
            <a:r>
              <a:rPr kumimoji="0" lang="ru-RU" sz="1600" b="1" i="0" u="none" strike="noStrike" kern="1200" cap="all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Липецка</a:t>
            </a: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на социально-культурную сферу</a:t>
            </a:r>
            <a:endParaRPr kumimoji="0" lang="ru-RU" sz="1600" b="1" i="0" u="none" strike="noStrike" kern="1200" cap="all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86" name="TextBox 22"/>
          <p:cNvSpPr txBox="1"/>
          <p:nvPr/>
        </p:nvSpPr>
        <p:spPr>
          <a:xfrm>
            <a:off x="10987916" y="422239"/>
            <a:ext cx="10422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1661352" y="6531385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10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aphicFrame>
        <p:nvGraphicFramePr>
          <p:cNvPr id="125" name="Таблица 1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8582384"/>
              </p:ext>
            </p:extLst>
          </p:nvPr>
        </p:nvGraphicFramePr>
        <p:xfrm>
          <a:off x="5579646" y="5069915"/>
          <a:ext cx="6388699" cy="15156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00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97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30035">
                <a:tc>
                  <a:txBody>
                    <a:bodyPr/>
                    <a:lstStyle/>
                    <a:p>
                      <a:pPr marL="285750" marR="0" lvl="0" indent="-2000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бесплатное горячее питание 1-4 классов</a:t>
                      </a:r>
                    </a:p>
                  </a:txBody>
                  <a:tcPr marL="86768" marR="86768" marT="43384" marB="108000" anchor="b"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0" i="1" kern="1200" cap="none" baseline="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4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108,2</a:t>
                      </a:r>
                      <a:endParaRPr lang="ru-RU" sz="14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108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598">
                <a:tc>
                  <a:txBody>
                    <a:bodyPr/>
                    <a:lstStyle/>
                    <a:p>
                      <a:pPr marL="285750" marR="0" lvl="0" indent="-2000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социальные выплаты на питание обучающихся </a:t>
                      </a:r>
                    </a:p>
                  </a:txBody>
                  <a:tcPr marL="86768" marR="86768" marT="43384" marB="43384" anchor="ctr"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0" i="1" kern="1200" cap="none" baseline="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4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265,2</a:t>
                      </a:r>
                      <a:endParaRPr lang="ru-RU" sz="14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800621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285750" marR="0" lvl="0" indent="-20002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4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обеспечение питанием детей участников СВО</a:t>
                      </a:r>
                      <a:endParaRPr lang="ru-RU" sz="1200" b="0" i="1" kern="1200" cap="none" baseline="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0" i="1" kern="1200" cap="none" baseline="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en-US" sz="1400" b="0" i="1" kern="1200" cap="none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17,5</a:t>
                      </a:r>
                      <a:endParaRPr lang="ru-RU" sz="1400" b="0" i="1" kern="1200" cap="none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954031"/>
                  </a:ext>
                </a:extLst>
              </a:tr>
            </a:tbl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5651481" y="5087472"/>
            <a:ext cx="3529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cap="all" dirty="0" smtClean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МЕРЫ СОЦИАЛЬНОЙ ПОДДЕРЖКИ</a:t>
            </a:r>
            <a:r>
              <a:rPr lang="ru-RU" sz="1600" b="1" cap="all" dirty="0" smtClean="0">
                <a:solidFill>
                  <a:srgbClr val="0C626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</a:t>
            </a:r>
            <a:endParaRPr lang="ru-RU" sz="1600" b="1" cap="all" dirty="0">
              <a:solidFill>
                <a:srgbClr val="0C626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45" name="Диаграмма 44"/>
          <p:cNvGraphicFramePr/>
          <p:nvPr>
            <p:extLst>
              <p:ext uri="{D42A27DB-BD31-4B8C-83A1-F6EECF244321}">
                <p14:modId xmlns:p14="http://schemas.microsoft.com/office/powerpoint/2010/main" val="2955970516"/>
              </p:ext>
            </p:extLst>
          </p:nvPr>
        </p:nvGraphicFramePr>
        <p:xfrm>
          <a:off x="346119" y="2745474"/>
          <a:ext cx="4500361" cy="3082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53" name="Группа 52"/>
          <p:cNvGrpSpPr/>
          <p:nvPr/>
        </p:nvGrpSpPr>
        <p:grpSpPr>
          <a:xfrm>
            <a:off x="653139" y="6009596"/>
            <a:ext cx="1600595" cy="276999"/>
            <a:chOff x="9692632" y="1385002"/>
            <a:chExt cx="2111990" cy="282571"/>
          </a:xfrm>
        </p:grpSpPr>
        <p:sp>
          <p:nvSpPr>
            <p:cNvPr id="60" name="TextBox 59"/>
            <p:cNvSpPr txBox="1"/>
            <p:nvPr/>
          </p:nvSpPr>
          <p:spPr>
            <a:xfrm>
              <a:off x="9871698" y="1385002"/>
              <a:ext cx="1932924" cy="28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kern="0" dirty="0" smtClean="0">
                  <a:solidFill>
                    <a:prstClr val="black"/>
                  </a:solidFill>
                  <a:cs typeface="Times New Roman" panose="02020603050405020304" pitchFamily="18" charset="0"/>
                </a:rPr>
                <a:t>образование</a:t>
              </a:r>
              <a:endPara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9692632" y="1442305"/>
              <a:ext cx="237511" cy="203454"/>
            </a:xfrm>
            <a:prstGeom prst="rect">
              <a:avLst/>
            </a:prstGeom>
            <a:solidFill>
              <a:srgbClr val="0C626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708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653139" y="6385525"/>
            <a:ext cx="1140726" cy="276999"/>
            <a:chOff x="11804624" y="1022064"/>
            <a:chExt cx="1505191" cy="282571"/>
          </a:xfrm>
        </p:grpSpPr>
        <p:sp>
          <p:nvSpPr>
            <p:cNvPr id="58" name="TextBox 57"/>
            <p:cNvSpPr txBox="1"/>
            <p:nvPr/>
          </p:nvSpPr>
          <p:spPr>
            <a:xfrm>
              <a:off x="12065888" y="1022064"/>
              <a:ext cx="1243927" cy="28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Times New Roman" panose="02020603050405020304" pitchFamily="18" charset="0"/>
                </a:rPr>
                <a:t>культура</a:t>
              </a: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11804624" y="1082096"/>
              <a:ext cx="237512" cy="191392"/>
            </a:xfrm>
            <a:prstGeom prst="rect">
              <a:avLst/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708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2802179" y="5995772"/>
            <a:ext cx="1867179" cy="276999"/>
            <a:chOff x="13997567" y="665416"/>
            <a:chExt cx="2463748" cy="282571"/>
          </a:xfrm>
        </p:grpSpPr>
        <p:sp>
          <p:nvSpPr>
            <p:cNvPr id="56" name="TextBox 55"/>
            <p:cNvSpPr txBox="1"/>
            <p:nvPr/>
          </p:nvSpPr>
          <p:spPr>
            <a:xfrm>
              <a:off x="14186294" y="665416"/>
              <a:ext cx="2275021" cy="28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kern="0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с</a:t>
              </a:r>
              <a:r>
                <a:rPr lang="ru-RU" sz="1200" kern="0" dirty="0" smtClean="0">
                  <a:solidFill>
                    <a:prstClr val="black"/>
                  </a:solidFill>
                  <a:cs typeface="Times New Roman" panose="02020603050405020304" pitchFamily="18" charset="0"/>
                </a:rPr>
                <a:t>оциальная политика</a:t>
              </a:r>
              <a:endPara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  <p:sp>
          <p:nvSpPr>
            <p:cNvPr id="57" name="Прямоугольник 56"/>
            <p:cNvSpPr/>
            <p:nvPr/>
          </p:nvSpPr>
          <p:spPr>
            <a:xfrm>
              <a:off x="13997567" y="711937"/>
              <a:ext cx="237511" cy="183117"/>
            </a:xfrm>
            <a:prstGeom prst="rect">
              <a:avLst/>
            </a:prstGeom>
            <a:solidFill>
              <a:srgbClr val="00B0F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708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2814544" y="6399317"/>
            <a:ext cx="2456645" cy="276999"/>
            <a:chOff x="13997567" y="665416"/>
            <a:chExt cx="3241550" cy="282571"/>
          </a:xfrm>
        </p:grpSpPr>
        <p:sp>
          <p:nvSpPr>
            <p:cNvPr id="64" name="TextBox 63"/>
            <p:cNvSpPr txBox="1"/>
            <p:nvPr/>
          </p:nvSpPr>
          <p:spPr>
            <a:xfrm>
              <a:off x="14186293" y="665416"/>
              <a:ext cx="3052824" cy="282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200" kern="0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ф</a:t>
              </a:r>
              <a:r>
                <a:rPr lang="ru-RU" sz="1200" kern="0" dirty="0" smtClean="0">
                  <a:solidFill>
                    <a:prstClr val="black"/>
                  </a:solidFill>
                  <a:cs typeface="Times New Roman" panose="02020603050405020304" pitchFamily="18" charset="0"/>
                </a:rPr>
                <a:t>изическая культура</a:t>
              </a:r>
              <a:r>
                <a:rPr lang="ru-RU" sz="1200" kern="0" noProof="0" dirty="0" smtClean="0">
                  <a:solidFill>
                    <a:prstClr val="black"/>
                  </a:solidFill>
                  <a:cs typeface="Times New Roman" panose="02020603050405020304" pitchFamily="18" charset="0"/>
                </a:rPr>
                <a:t> и спорт</a:t>
              </a:r>
              <a:endParaRPr kumimoji="0" lang="ru-RU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13997567" y="711937"/>
              <a:ext cx="237511" cy="183117"/>
            </a:xfrm>
            <a:prstGeom prst="rect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708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3919171" y="4625104"/>
            <a:ext cx="1318016" cy="549108"/>
            <a:chOff x="4001290" y="2243073"/>
            <a:chExt cx="1318016" cy="549108"/>
          </a:xfrm>
        </p:grpSpPr>
        <p:sp>
          <p:nvSpPr>
            <p:cNvPr id="67" name="TextBox 3"/>
            <p:cNvSpPr txBox="1"/>
            <p:nvPr/>
          </p:nvSpPr>
          <p:spPr>
            <a:xfrm>
              <a:off x="4320436" y="2519252"/>
              <a:ext cx="716491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</a:t>
              </a:r>
              <a:r>
                <a:rPr lang="ru-RU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5,</a:t>
              </a:r>
              <a:r>
                <a:rPr lang="en-US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5</a:t>
              </a:r>
              <a:r>
                <a:rPr lang="ru-RU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 %)</a:t>
              </a:r>
              <a:endParaRPr lang="ru-RU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4369799" y="2243073"/>
              <a:ext cx="949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732,8</a:t>
              </a:r>
              <a:endParaRPr lang="ru-RU" sz="1400" dirty="0"/>
            </a:p>
          </p:txBody>
        </p:sp>
        <p:grpSp>
          <p:nvGrpSpPr>
            <p:cNvPr id="69" name="Группа 68"/>
            <p:cNvGrpSpPr/>
            <p:nvPr/>
          </p:nvGrpSpPr>
          <p:grpSpPr>
            <a:xfrm flipH="1" flipV="1">
              <a:off x="4001290" y="2378415"/>
              <a:ext cx="945637" cy="140838"/>
              <a:chOff x="710535" y="5503178"/>
              <a:chExt cx="945637" cy="140838"/>
            </a:xfrm>
          </p:grpSpPr>
          <p:cxnSp>
            <p:nvCxnSpPr>
              <p:cNvPr id="70" name="Прямая соединительная линия 69"/>
              <p:cNvCxnSpPr/>
              <p:nvPr/>
            </p:nvCxnSpPr>
            <p:spPr>
              <a:xfrm flipH="1" flipV="1">
                <a:off x="1337026" y="5503178"/>
                <a:ext cx="319146" cy="14083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1" name="Прямая соединительная линия 70"/>
              <p:cNvCxnSpPr/>
              <p:nvPr/>
            </p:nvCxnSpPr>
            <p:spPr>
              <a:xfrm flipV="1">
                <a:off x="710535" y="5503179"/>
                <a:ext cx="62649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2" name="Группа 71"/>
          <p:cNvGrpSpPr/>
          <p:nvPr/>
        </p:nvGrpSpPr>
        <p:grpSpPr>
          <a:xfrm>
            <a:off x="3969375" y="3638319"/>
            <a:ext cx="1256189" cy="518056"/>
            <a:chOff x="4042145" y="2235673"/>
            <a:chExt cx="1256189" cy="518056"/>
          </a:xfrm>
        </p:grpSpPr>
        <p:sp>
          <p:nvSpPr>
            <p:cNvPr id="73" name="TextBox 3"/>
            <p:cNvSpPr txBox="1"/>
            <p:nvPr/>
          </p:nvSpPr>
          <p:spPr>
            <a:xfrm>
              <a:off x="4292704" y="2480800"/>
              <a:ext cx="716491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</a:t>
              </a:r>
              <a:r>
                <a:rPr lang="ru-RU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5,</a:t>
              </a:r>
              <a:r>
                <a:rPr lang="en-US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0</a:t>
              </a:r>
              <a:r>
                <a:rPr lang="ru-RU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 %)</a:t>
              </a:r>
              <a:endParaRPr lang="ru-RU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348827" y="2235673"/>
              <a:ext cx="949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/>
                <a:t>6</a:t>
              </a:r>
              <a:r>
                <a:rPr lang="en-US" sz="1400" dirty="0" smtClean="0"/>
                <a:t>78,6</a:t>
              </a:r>
              <a:endParaRPr lang="ru-RU" sz="1400" dirty="0"/>
            </a:p>
          </p:txBody>
        </p:sp>
        <p:grpSp>
          <p:nvGrpSpPr>
            <p:cNvPr id="75" name="Группа 74"/>
            <p:cNvGrpSpPr/>
            <p:nvPr/>
          </p:nvGrpSpPr>
          <p:grpSpPr>
            <a:xfrm flipH="1" flipV="1">
              <a:off x="4042145" y="2519252"/>
              <a:ext cx="904782" cy="196027"/>
              <a:chOff x="710535" y="5307152"/>
              <a:chExt cx="904782" cy="196027"/>
            </a:xfrm>
          </p:grpSpPr>
          <p:cxnSp>
            <p:nvCxnSpPr>
              <p:cNvPr id="76" name="Прямая соединительная линия 75"/>
              <p:cNvCxnSpPr/>
              <p:nvPr/>
            </p:nvCxnSpPr>
            <p:spPr>
              <a:xfrm flipH="1">
                <a:off x="1337026" y="5307152"/>
                <a:ext cx="278291" cy="196027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7" name="Прямая соединительная линия 76"/>
              <p:cNvCxnSpPr/>
              <p:nvPr/>
            </p:nvCxnSpPr>
            <p:spPr>
              <a:xfrm flipV="1">
                <a:off x="710535" y="5503179"/>
                <a:ext cx="62649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8" name="Группа 77"/>
          <p:cNvGrpSpPr/>
          <p:nvPr/>
        </p:nvGrpSpPr>
        <p:grpSpPr>
          <a:xfrm>
            <a:off x="3755642" y="3031388"/>
            <a:ext cx="1256189" cy="518056"/>
            <a:chOff x="4042145" y="2235673"/>
            <a:chExt cx="1256189" cy="518056"/>
          </a:xfrm>
        </p:grpSpPr>
        <p:sp>
          <p:nvSpPr>
            <p:cNvPr id="79" name="TextBox 3"/>
            <p:cNvSpPr txBox="1"/>
            <p:nvPr/>
          </p:nvSpPr>
          <p:spPr>
            <a:xfrm>
              <a:off x="4292704" y="2480800"/>
              <a:ext cx="716491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</a:t>
              </a:r>
              <a:r>
                <a:rPr lang="en-US" i="1" dirty="0">
                  <a:solidFill>
                    <a:srgbClr val="C00000"/>
                  </a:solidFill>
                  <a:cs typeface="Segoe UI" panose="020B0502040204020203" pitchFamily="34" charset="0"/>
                </a:rPr>
                <a:t>5</a:t>
              </a:r>
              <a:r>
                <a:rPr lang="ru-RU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,</a:t>
              </a:r>
              <a:r>
                <a:rPr lang="en-US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2</a:t>
              </a:r>
              <a:r>
                <a:rPr lang="ru-RU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%)</a:t>
              </a:r>
              <a:endParaRPr lang="ru-RU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4348827" y="2235673"/>
              <a:ext cx="949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702,</a:t>
              </a:r>
              <a:r>
                <a:rPr lang="en-US" sz="1400" dirty="0"/>
                <a:t>6</a:t>
              </a:r>
              <a:endParaRPr lang="ru-RU" sz="1400" dirty="0"/>
            </a:p>
          </p:txBody>
        </p:sp>
        <p:grpSp>
          <p:nvGrpSpPr>
            <p:cNvPr id="81" name="Группа 80"/>
            <p:cNvGrpSpPr/>
            <p:nvPr/>
          </p:nvGrpSpPr>
          <p:grpSpPr>
            <a:xfrm flipH="1" flipV="1">
              <a:off x="4042145" y="2519252"/>
              <a:ext cx="904782" cy="196027"/>
              <a:chOff x="710535" y="5307152"/>
              <a:chExt cx="904782" cy="196027"/>
            </a:xfrm>
          </p:grpSpPr>
          <p:cxnSp>
            <p:nvCxnSpPr>
              <p:cNvPr id="82" name="Прямая соединительная линия 81"/>
              <p:cNvCxnSpPr/>
              <p:nvPr/>
            </p:nvCxnSpPr>
            <p:spPr>
              <a:xfrm flipH="1">
                <a:off x="1337026" y="5307152"/>
                <a:ext cx="278291" cy="196027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Прямая соединительная линия 82"/>
              <p:cNvCxnSpPr/>
              <p:nvPr/>
            </p:nvCxnSpPr>
            <p:spPr>
              <a:xfrm flipV="1">
                <a:off x="710535" y="5503179"/>
                <a:ext cx="62649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5" name="Группа 84"/>
          <p:cNvGrpSpPr/>
          <p:nvPr/>
        </p:nvGrpSpPr>
        <p:grpSpPr>
          <a:xfrm>
            <a:off x="98292" y="3638319"/>
            <a:ext cx="1109694" cy="535481"/>
            <a:chOff x="4237960" y="2218248"/>
            <a:chExt cx="1109694" cy="535481"/>
          </a:xfrm>
        </p:grpSpPr>
        <p:sp>
          <p:nvSpPr>
            <p:cNvPr id="87" name="TextBox 3"/>
            <p:cNvSpPr txBox="1"/>
            <p:nvPr/>
          </p:nvSpPr>
          <p:spPr>
            <a:xfrm>
              <a:off x="4292704" y="2480800"/>
              <a:ext cx="716491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</a:t>
              </a:r>
              <a:r>
                <a:rPr lang="ru-RU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84,</a:t>
              </a:r>
              <a:r>
                <a:rPr lang="en-US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3</a:t>
              </a:r>
              <a:r>
                <a:rPr lang="ru-RU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%)</a:t>
              </a:r>
              <a:endParaRPr lang="ru-RU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4237960" y="2218248"/>
              <a:ext cx="94950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400" dirty="0" smtClean="0"/>
                <a:t>11 </a:t>
              </a:r>
              <a:r>
                <a:rPr lang="en-US" sz="1400" dirty="0" smtClean="0"/>
                <a:t>371,6</a:t>
              </a:r>
              <a:endParaRPr lang="ru-RU" sz="1400" dirty="0"/>
            </a:p>
          </p:txBody>
        </p:sp>
        <p:grpSp>
          <p:nvGrpSpPr>
            <p:cNvPr id="91" name="Группа 90"/>
            <p:cNvGrpSpPr/>
            <p:nvPr/>
          </p:nvGrpSpPr>
          <p:grpSpPr>
            <a:xfrm flipH="1" flipV="1">
              <a:off x="4320436" y="2519252"/>
              <a:ext cx="1027218" cy="234477"/>
              <a:chOff x="309808" y="5268702"/>
              <a:chExt cx="1027218" cy="234477"/>
            </a:xfrm>
          </p:grpSpPr>
          <p:cxnSp>
            <p:nvCxnSpPr>
              <p:cNvPr id="92" name="Прямая соединительная линия 91"/>
              <p:cNvCxnSpPr/>
              <p:nvPr/>
            </p:nvCxnSpPr>
            <p:spPr>
              <a:xfrm flipH="1" flipV="1">
                <a:off x="309808" y="5268702"/>
                <a:ext cx="400727" cy="227704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3" name="Прямая соединительная линия 92"/>
              <p:cNvCxnSpPr/>
              <p:nvPr/>
            </p:nvCxnSpPr>
            <p:spPr>
              <a:xfrm flipV="1">
                <a:off x="710535" y="5503179"/>
                <a:ext cx="626491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4" name="Группа 83"/>
          <p:cNvGrpSpPr/>
          <p:nvPr/>
        </p:nvGrpSpPr>
        <p:grpSpPr>
          <a:xfrm>
            <a:off x="5668180" y="2825226"/>
            <a:ext cx="6472280" cy="1983616"/>
            <a:chOff x="5766703" y="3709781"/>
            <a:chExt cx="6472280" cy="2695447"/>
          </a:xfrm>
        </p:grpSpPr>
        <p:sp>
          <p:nvSpPr>
            <p:cNvPr id="90" name="Прямоугольник 89"/>
            <p:cNvSpPr/>
            <p:nvPr/>
          </p:nvSpPr>
          <p:spPr>
            <a:xfrm>
              <a:off x="5810845" y="3955257"/>
              <a:ext cx="3321142" cy="588064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ru-RU" sz="1400" dirty="0" smtClean="0"/>
                <a:t>- </a:t>
              </a:r>
              <a:r>
                <a:rPr lang="ru-RU" sz="1400" dirty="0"/>
                <a:t>о</a:t>
              </a:r>
              <a:r>
                <a:rPr lang="ru-RU" sz="1400" dirty="0" smtClean="0"/>
                <a:t>снащение оборудованием школы в </a:t>
              </a:r>
              <a:r>
                <a:rPr lang="ru-RU" sz="1400" dirty="0" err="1" smtClean="0"/>
                <a:t>микр</a:t>
              </a:r>
              <a:r>
                <a:rPr lang="ru-RU" sz="1400" dirty="0" smtClean="0"/>
                <a:t>. Елецкий</a:t>
              </a:r>
              <a:endParaRPr lang="ru-RU" sz="1200" i="1" dirty="0">
                <a:solidFill>
                  <a:srgbClr val="C00000"/>
                </a:solidFill>
              </a:endParaRPr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5791596" y="5376860"/>
              <a:ext cx="4103873" cy="588064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ru-RU" sz="1400" dirty="0" smtClean="0"/>
                <a:t>- </a:t>
              </a:r>
              <a:r>
                <a:rPr lang="ru-RU" sz="1400" dirty="0"/>
                <a:t>с</a:t>
              </a:r>
              <a:r>
                <a:rPr lang="ru-RU" sz="1400" dirty="0" smtClean="0"/>
                <a:t>оздание и содержание 2-х быстровозводимых конструкций на территории ДЗОЛ «Солнечный»</a:t>
              </a:r>
              <a:endParaRPr lang="ru-RU" sz="1200" i="1" dirty="0">
                <a:solidFill>
                  <a:srgbClr val="C00000"/>
                </a:solidFill>
              </a:endParaRPr>
            </a:p>
          </p:txBody>
        </p:sp>
        <p:sp>
          <p:nvSpPr>
            <p:cNvPr id="96" name="Скругленный прямоугольник 95"/>
            <p:cNvSpPr/>
            <p:nvPr/>
          </p:nvSpPr>
          <p:spPr>
            <a:xfrm>
              <a:off x="5766703" y="3709781"/>
              <a:ext cx="6228271" cy="2681876"/>
            </a:xfrm>
            <a:prstGeom prst="roundRect">
              <a:avLst/>
            </a:prstGeom>
            <a:noFill/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11960469" y="3921250"/>
              <a:ext cx="27851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2800" b="1" dirty="0">
                <a:solidFill>
                  <a:srgbClr val="C00000"/>
                </a:solidFill>
                <a:latin typeface="Arial Narrow" panose="020B060602020203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0" name="Прямоугольник 99"/>
            <p:cNvSpPr/>
            <p:nvPr/>
          </p:nvSpPr>
          <p:spPr>
            <a:xfrm>
              <a:off x="5775564" y="4635247"/>
              <a:ext cx="4044595" cy="710980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ru-RU" sz="1400" dirty="0" smtClean="0"/>
                <a:t>- создание и оснащение оборудованием «умной» спортивной площадки (ул. Космонавтов)</a:t>
              </a:r>
              <a:endParaRPr lang="ru-RU" sz="1400" dirty="0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11956835" y="4444470"/>
              <a:ext cx="27851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2800" b="1" dirty="0">
                <a:solidFill>
                  <a:srgbClr val="C00000"/>
                </a:solidFill>
                <a:latin typeface="Arial Narrow" panose="020B060602020203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11947726" y="5031456"/>
              <a:ext cx="27851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C00000"/>
                  </a:solidFill>
                  <a:latin typeface="Arial Narrow" panose="020B0606020202030204" pitchFamily="34" charset="0"/>
                  <a:cs typeface="Segoe UI" panose="020B0502040204020203" pitchFamily="34" charset="0"/>
                </a:rPr>
                <a:t> </a:t>
              </a:r>
              <a:endParaRPr lang="ru-RU" sz="2800" b="1" dirty="0">
                <a:solidFill>
                  <a:srgbClr val="C00000"/>
                </a:solidFill>
                <a:latin typeface="Arial Narrow" panose="020B060602020203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11948368" y="5500675"/>
              <a:ext cx="27851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2800" b="1" dirty="0">
                <a:solidFill>
                  <a:srgbClr val="C00000"/>
                </a:solidFill>
                <a:latin typeface="Arial Narrow" panose="020B060602020203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11952658" y="5882008"/>
              <a:ext cx="27851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2800" b="1" dirty="0">
                <a:solidFill>
                  <a:srgbClr val="C00000"/>
                </a:solidFill>
                <a:latin typeface="Arial Narrow" panose="020B0606020202030204" pitchFamily="34" charset="0"/>
                <a:cs typeface="Segoe UI" panose="020B0502040204020203" pitchFamily="34" charset="0"/>
              </a:endParaRPr>
            </a:p>
          </p:txBody>
        </p:sp>
      </p:grp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5452625"/>
              </p:ext>
            </p:extLst>
          </p:nvPr>
        </p:nvGraphicFramePr>
        <p:xfrm>
          <a:off x="6599244" y="670688"/>
          <a:ext cx="5163672" cy="110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1955">
                  <a:extLst>
                    <a:ext uri="{9D8B030D-6E8A-4147-A177-3AD203B41FA5}">
                      <a16:colId xmlns:a16="http://schemas.microsoft.com/office/drawing/2014/main" val="1512335934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3080895882"/>
                    </a:ext>
                  </a:extLst>
                </a:gridCol>
                <a:gridCol w="1678677">
                  <a:extLst>
                    <a:ext uri="{9D8B030D-6E8A-4147-A177-3AD203B41FA5}">
                      <a16:colId xmlns:a16="http://schemas.microsoft.com/office/drawing/2014/main" val="37130613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202</a:t>
                      </a: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4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 год первоначальный бюджет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202</a:t>
                      </a:r>
                      <a:r>
                        <a:rPr lang="en-US" sz="1400" b="0" kern="12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5</a:t>
                      </a:r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 год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проект бюджета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0" kern="12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Отклонение</a:t>
                      </a:r>
                      <a:endParaRPr lang="ru-RU" sz="1400" b="0" kern="120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0291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       </a:t>
                      </a:r>
                      <a:r>
                        <a:rPr lang="en-US" sz="1600" b="1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13 116,7</a:t>
                      </a:r>
                      <a:endParaRPr lang="ru-RU" sz="1600" b="1" i="0" kern="1200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1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13 485,6</a:t>
                      </a:r>
                      <a:endParaRPr lang="ru-RU" sz="1600" b="1" i="0" kern="1200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 </a:t>
                      </a:r>
                      <a:r>
                        <a:rPr lang="en-US" sz="1600" b="1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368,9</a:t>
                      </a:r>
                      <a:endParaRPr lang="ru-RU" sz="1600" b="1" i="0" kern="1200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823055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0470309" y="2656045"/>
            <a:ext cx="80983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</a:rPr>
              <a:t>и</a:t>
            </a:r>
            <a:r>
              <a:rPr lang="ru-RU" sz="1600" b="1" dirty="0" smtClean="0">
                <a:solidFill>
                  <a:srgbClr val="C00000"/>
                </a:solidFill>
              </a:rPr>
              <a:t>з них:</a:t>
            </a:r>
            <a:endParaRPr lang="ru-RU" sz="16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187984"/>
              </p:ext>
            </p:extLst>
          </p:nvPr>
        </p:nvGraphicFramePr>
        <p:xfrm>
          <a:off x="6599244" y="1754944"/>
          <a:ext cx="5163672" cy="8259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481">
                  <a:extLst>
                    <a:ext uri="{9D8B030D-6E8A-4147-A177-3AD203B41FA5}">
                      <a16:colId xmlns:a16="http://schemas.microsoft.com/office/drawing/2014/main" val="2371868242"/>
                    </a:ext>
                  </a:extLst>
                </a:gridCol>
                <a:gridCol w="949857">
                  <a:extLst>
                    <a:ext uri="{9D8B030D-6E8A-4147-A177-3AD203B41FA5}">
                      <a16:colId xmlns:a16="http://schemas.microsoft.com/office/drawing/2014/main" val="545220945"/>
                    </a:ext>
                  </a:extLst>
                </a:gridCol>
                <a:gridCol w="1774056">
                  <a:extLst>
                    <a:ext uri="{9D8B030D-6E8A-4147-A177-3AD203B41FA5}">
                      <a16:colId xmlns:a16="http://schemas.microsoft.com/office/drawing/2014/main" val="575792456"/>
                    </a:ext>
                  </a:extLst>
                </a:gridCol>
                <a:gridCol w="1669278">
                  <a:extLst>
                    <a:ext uri="{9D8B030D-6E8A-4147-A177-3AD203B41FA5}">
                      <a16:colId xmlns:a16="http://schemas.microsoft.com/office/drawing/2014/main" val="2921856748"/>
                    </a:ext>
                  </a:extLst>
                </a:gridCol>
              </a:tblGrid>
              <a:tr h="275310">
                <a:tc>
                  <a:txBody>
                    <a:bodyPr/>
                    <a:lstStyle/>
                    <a:p>
                      <a:pPr algn="ctr"/>
                      <a:r>
                        <a:rPr lang="ru-RU" sz="12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ФБ</a:t>
                      </a:r>
                      <a:endParaRPr lang="ru-RU" sz="12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1 373,2</a:t>
                      </a:r>
                      <a:endParaRPr lang="ru-RU" sz="12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  14,2</a:t>
                      </a:r>
                      <a:endParaRPr lang="ru-RU" sz="12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-1 359,0</a:t>
                      </a:r>
                      <a:endParaRPr lang="ru-RU" sz="12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1753282"/>
                  </a:ext>
                </a:extLst>
              </a:tr>
              <a:tr h="275310">
                <a:tc>
                  <a:txBody>
                    <a:bodyPr/>
                    <a:lstStyle/>
                    <a:p>
                      <a:pPr algn="ctr"/>
                      <a:r>
                        <a:rPr lang="ru-RU" sz="12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ОБ</a:t>
                      </a:r>
                      <a:endParaRPr lang="ru-RU" sz="12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7 887,4</a:t>
                      </a:r>
                      <a:endParaRPr lang="ru-RU" sz="12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     9 101,9</a:t>
                      </a:r>
                      <a:endParaRPr lang="ru-RU" sz="12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+1 214,5</a:t>
                      </a:r>
                      <a:endParaRPr lang="ru-RU" sz="12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7290552"/>
                  </a:ext>
                </a:extLst>
              </a:tr>
              <a:tr h="275310">
                <a:tc>
                  <a:txBody>
                    <a:bodyPr/>
                    <a:lstStyle/>
                    <a:p>
                      <a:pPr algn="ctr"/>
                      <a:r>
                        <a:rPr lang="ru-RU" sz="12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ГБ</a:t>
                      </a:r>
                      <a:endParaRPr lang="ru-RU" sz="12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3 856,1</a:t>
                      </a:r>
                      <a:endParaRPr lang="ru-RU" sz="12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      4 369,5</a:t>
                      </a:r>
                      <a:endParaRPr lang="ru-RU" sz="12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+513,4</a:t>
                      </a:r>
                      <a:endParaRPr lang="ru-RU" sz="12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3114715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1178018"/>
              </p:ext>
            </p:extLst>
          </p:nvPr>
        </p:nvGraphicFramePr>
        <p:xfrm>
          <a:off x="10004576" y="3121122"/>
          <a:ext cx="1739250" cy="18277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9250">
                  <a:extLst>
                    <a:ext uri="{9D8B030D-6E8A-4147-A177-3AD203B41FA5}">
                      <a16:colId xmlns:a16="http://schemas.microsoft.com/office/drawing/2014/main" val="3949245360"/>
                    </a:ext>
                  </a:extLst>
                </a:gridCol>
              </a:tblGrid>
              <a:tr h="367612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+208,3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7260825"/>
                  </a:ext>
                </a:extLst>
              </a:tr>
              <a:tr h="372054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+107,4</a:t>
                      </a:r>
                      <a:endParaRPr lang="ru-RU" sz="16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449604"/>
                  </a:ext>
                </a:extLst>
              </a:tr>
              <a:tr h="508941">
                <a:tc>
                  <a:txBody>
                    <a:bodyPr/>
                    <a:lstStyle/>
                    <a:p>
                      <a:pPr algn="ctr"/>
                      <a:endParaRPr lang="ru-RU" sz="16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+34,2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5316982"/>
                  </a:ext>
                </a:extLst>
              </a:tr>
              <a:tr h="508941">
                <a:tc>
                  <a:txBody>
                    <a:bodyPr/>
                    <a:lstStyle/>
                    <a:p>
                      <a:pPr algn="ctr"/>
                      <a:endParaRPr lang="ru-RU" sz="8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ru-RU" sz="1600" b="1" dirty="0" smtClean="0">
                          <a:solidFill>
                            <a:srgbClr val="C00000"/>
                          </a:solidFill>
                        </a:rPr>
                        <a:t>+67,8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281920"/>
                  </a:ext>
                </a:extLst>
              </a:tr>
            </a:tbl>
          </a:graphicData>
        </a:graphic>
      </p:graphicFrame>
      <p:graphicFrame>
        <p:nvGraphicFramePr>
          <p:cNvPr id="113" name="Таблица 1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428557"/>
              </p:ext>
            </p:extLst>
          </p:nvPr>
        </p:nvGraphicFramePr>
        <p:xfrm>
          <a:off x="121294" y="854524"/>
          <a:ext cx="5468920" cy="1607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83274">
                  <a:extLst>
                    <a:ext uri="{9D8B030D-6E8A-4147-A177-3AD203B41FA5}">
                      <a16:colId xmlns:a16="http://schemas.microsoft.com/office/drawing/2014/main" val="969477957"/>
                    </a:ext>
                  </a:extLst>
                </a:gridCol>
                <a:gridCol w="1085646">
                  <a:extLst>
                    <a:ext uri="{9D8B030D-6E8A-4147-A177-3AD203B41FA5}">
                      <a16:colId xmlns:a16="http://schemas.microsoft.com/office/drawing/2014/main" val="973801922"/>
                    </a:ext>
                  </a:extLst>
                </a:gridCol>
              </a:tblGrid>
              <a:tr h="289369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«Развитие </a:t>
                      </a:r>
                      <a:r>
                        <a:rPr lang="ru-RU" sz="11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образования</a:t>
                      </a:r>
                      <a:r>
                        <a:rPr lang="ru-RU" sz="11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2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11</a:t>
                      </a:r>
                      <a:r>
                        <a:rPr lang="ru-RU" sz="1200" b="1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700,2</a:t>
                      </a:r>
                      <a:endParaRPr lang="ru-RU" sz="12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459762"/>
                  </a:ext>
                </a:extLst>
              </a:tr>
              <a:tr h="2893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«Развитие физической культуры и спорта»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732,6</a:t>
                      </a:r>
                      <a:endParaRPr lang="ru-RU" sz="12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2999405"/>
                  </a:ext>
                </a:extLst>
              </a:tr>
              <a:tr h="289369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«развитие культуры и туризма»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70</a:t>
                      </a:r>
                      <a:r>
                        <a:rPr lang="en-US" sz="12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</a:t>
                      </a:r>
                      <a:r>
                        <a:rPr lang="ru-RU" sz="12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,9</a:t>
                      </a:r>
                      <a:endParaRPr lang="ru-RU" sz="12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0318689"/>
                  </a:ext>
                </a:extLst>
              </a:tr>
              <a:tr h="450129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«профилактика терроризма и экстремистской деятельности на территории города»</a:t>
                      </a:r>
                    </a:p>
                  </a:txBody>
                  <a:tcPr anchor="ctr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186,7</a:t>
                      </a:r>
                      <a:endParaRPr lang="ru-RU" sz="12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62468"/>
                  </a:ext>
                </a:extLst>
              </a:tr>
              <a:tr h="289369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Прочие </a:t>
                      </a:r>
                      <a:r>
                        <a:rPr lang="ru-RU" sz="1100" b="1" kern="1200" cap="all" baseline="0" dirty="0" err="1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</a:t>
                      </a:r>
                      <a:r>
                        <a:rPr lang="ru-RU" sz="11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и непрограммные расходы</a:t>
                      </a:r>
                    </a:p>
                  </a:txBody>
                  <a:tcPr anchor="ctr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16</a:t>
                      </a:r>
                      <a:r>
                        <a:rPr lang="en-US" sz="1200" b="1" kern="120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ru-RU" sz="1200" b="1" kern="120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,2</a:t>
                      </a:r>
                      <a:endParaRPr lang="ru-RU" sz="12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63701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4506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/>
          <p:cNvSpPr txBox="1">
            <a:spLocks/>
          </p:cNvSpPr>
          <p:nvPr/>
        </p:nvSpPr>
        <p:spPr>
          <a:xfrm>
            <a:off x="320896" y="133308"/>
            <a:ext cx="117890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23" b="1" cap="all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Расходы</a:t>
            </a: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бюджета города Липецка на </a:t>
            </a: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жилищно-коммунальное хозяйство и благоустройство </a:t>
            </a:r>
          </a:p>
        </p:txBody>
      </p:sp>
      <p:graphicFrame>
        <p:nvGraphicFramePr>
          <p:cNvPr id="84" name="Таблица 8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5374087"/>
              </p:ext>
            </p:extLst>
          </p:nvPr>
        </p:nvGraphicFramePr>
        <p:xfrm>
          <a:off x="6315942" y="3963240"/>
          <a:ext cx="5793996" cy="2235203"/>
        </p:xfrm>
        <a:graphic>
          <a:graphicData uri="http://schemas.openxmlformats.org/drawingml/2006/table">
            <a:tbl>
              <a:tblPr firstRow="1" bandRow="1"/>
              <a:tblGrid>
                <a:gridCol w="41691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58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0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13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05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освещение</a:t>
                      </a:r>
                      <a:endParaRPr lang="ru-RU" sz="1050" b="1" i="0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194,4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205,0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523200"/>
                  </a:ext>
                </a:extLst>
              </a:tr>
              <a:tr h="3085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05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озеленение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1" i="0" kern="12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164,9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149,9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2084172"/>
                  </a:ext>
                </a:extLst>
              </a:tr>
              <a:tr h="398929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благоустройство</a:t>
                      </a:r>
                      <a:r>
                        <a:rPr lang="ru-RU" sz="110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общественных территорий</a:t>
                      </a:r>
                      <a:br>
                        <a:rPr lang="ru-RU" sz="110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100" i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     </a:t>
                      </a:r>
                      <a:r>
                        <a:rPr lang="ru-RU" sz="1050" i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(Региональный </a:t>
                      </a:r>
                      <a:r>
                        <a:rPr lang="ru-RU" sz="1050" i="1" dirty="0" smtClean="0">
                          <a:solidFill>
                            <a:srgbClr val="C00000"/>
                          </a:solidFill>
                          <a:latin typeface="+mn-lt"/>
                        </a:rPr>
                        <a:t>проект «</a:t>
                      </a:r>
                      <a:r>
                        <a:rPr lang="ru-RU" sz="1050" b="0" i="1" kern="120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Формирование комфортной городской среды</a:t>
                      </a:r>
                      <a:r>
                        <a:rPr lang="ru-RU" sz="1050" i="1" dirty="0" smtClean="0">
                          <a:solidFill>
                            <a:srgbClr val="C00000"/>
                          </a:solidFill>
                          <a:latin typeface="+mn-lt"/>
                        </a:rPr>
                        <a:t>»)</a:t>
                      </a:r>
                      <a:endParaRPr lang="ru-RU" sz="1050" b="1" i="1" kern="1200" baseline="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213,3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cap="all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i="0" kern="1200" cap="all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67,0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cap="all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b="1" i="0" kern="1200" cap="all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454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10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благоустройство дворовых территорий</a:t>
                      </a:r>
                      <a:r>
                        <a:rPr lang="ru-RU" sz="105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ru-RU" sz="105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50" b="0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из них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100" b="0" i="1" kern="1200" dirty="0" smtClean="0">
                          <a:solidFill>
                            <a:srgbClr val="C00000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      в рамках р</a:t>
                      </a:r>
                      <a:r>
                        <a:rPr lang="ru-RU" sz="1100" i="1" kern="1200" dirty="0" smtClean="0">
                          <a:solidFill>
                            <a:srgbClr val="C00000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егионального</a:t>
                      </a:r>
                      <a:r>
                        <a:rPr lang="ru-RU" sz="1100" b="0" i="1" kern="1200" dirty="0" smtClean="0">
                          <a:solidFill>
                            <a:srgbClr val="C00000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 проекта «</a:t>
                      </a:r>
                      <a:r>
                        <a:rPr lang="ru-RU" sz="1100" b="0" i="1" kern="1200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/>
                          <a:ea typeface="+mn-ea"/>
                          <a:cs typeface="+mn-cs"/>
                        </a:rPr>
                        <a:t>Формирование комфортной городской среды</a:t>
                      </a:r>
                      <a:r>
                        <a:rPr lang="ru-RU" sz="1100" b="0" i="1" kern="1200" dirty="0" smtClean="0">
                          <a:solidFill>
                            <a:srgbClr val="C00000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»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201,9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90,0</a:t>
                      </a:r>
                      <a:endParaRPr lang="ru-RU" sz="1100" b="1" i="0" kern="1200" cap="all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0" i="0" kern="1200" cap="all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125,8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kern="1200" cap="all" dirty="0" smtClean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78,1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b="1" i="0" kern="1200" cap="all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05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содержание и</a:t>
                      </a:r>
                      <a:r>
                        <a:rPr lang="ru-RU" sz="1050" b="1" i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ремонт прочих объектов благоустройства </a:t>
                      </a:r>
                      <a:endParaRPr lang="ru-RU" sz="105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92,0</a:t>
                      </a:r>
                      <a:endParaRPr lang="ru-RU" sz="1050" b="1" i="0" kern="1200" cap="all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67,3</a:t>
                      </a:r>
                      <a:endParaRPr lang="ru-RU" sz="1050" b="1" i="0" kern="1200" cap="all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050" b="1" i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ликвидация несанкционированных свалок</a:t>
                      </a:r>
                      <a:endParaRPr lang="ru-RU" sz="105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b="1" i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5,0</a:t>
                      </a:r>
                      <a:endParaRPr lang="ru-RU" sz="1050" b="1" i="0" kern="1200" cap="all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1" i="0" kern="1200" cap="all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42,0</a:t>
                      </a:r>
                      <a:endParaRPr lang="ru-RU" sz="1050" b="1" i="0" kern="1200" cap="all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3491100"/>
                  </a:ext>
                </a:extLst>
              </a:tr>
            </a:tbl>
          </a:graphicData>
        </a:graphic>
      </p:graphicFrame>
      <p:graphicFrame>
        <p:nvGraphicFramePr>
          <p:cNvPr id="80" name="Таблица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9060234"/>
              </p:ext>
            </p:extLst>
          </p:nvPr>
        </p:nvGraphicFramePr>
        <p:xfrm>
          <a:off x="155867" y="671439"/>
          <a:ext cx="5868000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6000">
                  <a:extLst>
                    <a:ext uri="{9D8B030D-6E8A-4147-A177-3AD203B41FA5}">
                      <a16:colId xmlns:a16="http://schemas.microsoft.com/office/drawing/2014/main" val="969477957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973801922"/>
                    </a:ext>
                  </a:extLst>
                </a:gridCol>
              </a:tblGrid>
              <a:tr h="252000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«Развитие </a:t>
                      </a:r>
                      <a:r>
                        <a:rPr lang="ru-RU" sz="11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жилищно-коммунального</a:t>
                      </a:r>
                      <a:r>
                        <a:rPr lang="ru-RU" sz="11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хозяйства»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2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460,8</a:t>
                      </a:r>
                      <a:endParaRPr lang="ru-RU" sz="12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45976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«Благоустройство территории»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431,7</a:t>
                      </a:r>
                      <a:endParaRPr lang="ru-RU" sz="12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29994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r>
                        <a:rPr lang="ru-RU" sz="11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«Мой двор»</a:t>
                      </a:r>
                      <a:endParaRPr lang="ru-RU" sz="1100" b="1" kern="1200" cap="all" baseline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125,8</a:t>
                      </a:r>
                      <a:endParaRPr lang="ru-RU" sz="12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62468"/>
                  </a:ext>
                </a:extLst>
              </a:tr>
            </a:tbl>
          </a:graphicData>
        </a:graphic>
      </p:graphicFrame>
      <p:graphicFrame>
        <p:nvGraphicFramePr>
          <p:cNvPr id="44" name="Таблица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070530"/>
              </p:ext>
            </p:extLst>
          </p:nvPr>
        </p:nvGraphicFramePr>
        <p:xfrm>
          <a:off x="6210793" y="703281"/>
          <a:ext cx="5868000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6000">
                  <a:extLst>
                    <a:ext uri="{9D8B030D-6E8A-4147-A177-3AD203B41FA5}">
                      <a16:colId xmlns:a16="http://schemas.microsoft.com/office/drawing/2014/main" val="3172956723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28820014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1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«Формирование современной городской среды»</a:t>
                      </a:r>
                      <a:endParaRPr lang="ru-RU" sz="1100" b="1" kern="1200" cap="all" baseline="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68,0</a:t>
                      </a:r>
                      <a:endParaRPr lang="ru-RU" sz="12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60472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«Охрана окружающей среды»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150,0</a:t>
                      </a:r>
                      <a:endParaRPr lang="ru-RU" sz="12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003207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kern="1200" cap="all" baseline="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Прочие МП и непрограммные расходы </a:t>
                      </a:r>
                    </a:p>
                  </a:txBody>
                  <a:tcPr anchor="ctr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kern="1200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20,3</a:t>
                      </a:r>
                      <a:endParaRPr lang="ru-RU" sz="1200" b="1" kern="1200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7835246"/>
                  </a:ext>
                </a:extLst>
              </a:tr>
            </a:tbl>
          </a:graphicData>
        </a:graphic>
      </p:graphicFrame>
      <p:sp>
        <p:nvSpPr>
          <p:cNvPr id="35" name="TextBox 22"/>
          <p:cNvSpPr txBox="1"/>
          <p:nvPr/>
        </p:nvSpPr>
        <p:spPr>
          <a:xfrm>
            <a:off x="11149727" y="424364"/>
            <a:ext cx="10422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797986" y="6628793"/>
            <a:ext cx="4516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11</a:t>
            </a:r>
            <a:endParaRPr kumimoji="0" lang="ru-RU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7" name="TextBox 22"/>
          <p:cNvSpPr txBox="1"/>
          <p:nvPr/>
        </p:nvSpPr>
        <p:spPr>
          <a:xfrm>
            <a:off x="155867" y="1687304"/>
            <a:ext cx="5736194" cy="523220"/>
          </a:xfrm>
          <a:prstGeom prst="rect">
            <a:avLst/>
          </a:prstGeom>
          <a:solidFill>
            <a:srgbClr val="0A505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Структура расходов на жилищно-коммунальное хозяйство</a:t>
            </a:r>
            <a:r>
              <a:rPr kumimoji="0" lang="en-US" sz="1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1400" b="1" i="0" u="none" strike="noStrike" kern="120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      и </a:t>
            </a:r>
            <a:r>
              <a:rPr kumimoji="0" lang="ru-RU" sz="14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благоустройство</a:t>
            </a:r>
          </a:p>
        </p:txBody>
      </p:sp>
      <p:graphicFrame>
        <p:nvGraphicFramePr>
          <p:cNvPr id="24" name="Диаграмма 23"/>
          <p:cNvGraphicFramePr/>
          <p:nvPr>
            <p:extLst>
              <p:ext uri="{D42A27DB-BD31-4B8C-83A1-F6EECF244321}">
                <p14:modId xmlns:p14="http://schemas.microsoft.com/office/powerpoint/2010/main" val="2418704030"/>
              </p:ext>
            </p:extLst>
          </p:nvPr>
        </p:nvGraphicFramePr>
        <p:xfrm>
          <a:off x="278471" y="2744205"/>
          <a:ext cx="5490986" cy="3206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9" name="Группа 18"/>
          <p:cNvGrpSpPr/>
          <p:nvPr/>
        </p:nvGrpSpPr>
        <p:grpSpPr>
          <a:xfrm>
            <a:off x="604415" y="3320262"/>
            <a:ext cx="4712704" cy="1195804"/>
            <a:chOff x="604415" y="3804980"/>
            <a:chExt cx="4712704" cy="1195804"/>
          </a:xfrm>
        </p:grpSpPr>
        <p:sp>
          <p:nvSpPr>
            <p:cNvPr id="29" name="TextBox 3"/>
            <p:cNvSpPr txBox="1"/>
            <p:nvPr/>
          </p:nvSpPr>
          <p:spPr>
            <a:xfrm>
              <a:off x="604415" y="4727855"/>
              <a:ext cx="744902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</a:t>
              </a:r>
              <a:r>
                <a:rPr lang="ru-RU" sz="1200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3,7</a:t>
              </a:r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 %)</a:t>
              </a:r>
              <a:endParaRPr lang="ru-RU" sz="1200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15038" y="4525766"/>
              <a:ext cx="9495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/>
                <a:t>46,2</a:t>
              </a:r>
              <a:endParaRPr lang="ru-RU" sz="1600" dirty="0"/>
            </a:p>
          </p:txBody>
        </p:sp>
        <p:grpSp>
          <p:nvGrpSpPr>
            <p:cNvPr id="31" name="Группа 30"/>
            <p:cNvGrpSpPr/>
            <p:nvPr/>
          </p:nvGrpSpPr>
          <p:grpSpPr>
            <a:xfrm rot="10800000">
              <a:off x="4244196" y="3804980"/>
              <a:ext cx="1072923" cy="272929"/>
              <a:chOff x="575481" y="5199404"/>
              <a:chExt cx="1072923" cy="272929"/>
            </a:xfrm>
          </p:grpSpPr>
          <p:cxnSp>
            <p:nvCxnSpPr>
              <p:cNvPr id="32" name="Прямая соединительная линия 31"/>
              <p:cNvCxnSpPr/>
              <p:nvPr/>
            </p:nvCxnSpPr>
            <p:spPr>
              <a:xfrm rot="10800000" flipV="1">
                <a:off x="1337026" y="5199404"/>
                <a:ext cx="311378" cy="272928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/>
              <p:cNvCxnSpPr/>
              <p:nvPr/>
            </p:nvCxnSpPr>
            <p:spPr>
              <a:xfrm rot="10800000" flipH="1">
                <a:off x="575481" y="5468340"/>
                <a:ext cx="767013" cy="3993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2" name="Группа 21"/>
          <p:cNvGrpSpPr/>
          <p:nvPr/>
        </p:nvGrpSpPr>
        <p:grpSpPr>
          <a:xfrm>
            <a:off x="1019096" y="5320734"/>
            <a:ext cx="1007354" cy="553559"/>
            <a:chOff x="131700" y="4370691"/>
            <a:chExt cx="1007354" cy="553559"/>
          </a:xfrm>
        </p:grpSpPr>
        <p:grpSp>
          <p:nvGrpSpPr>
            <p:cNvPr id="25" name="Группа 24"/>
            <p:cNvGrpSpPr/>
            <p:nvPr/>
          </p:nvGrpSpPr>
          <p:grpSpPr>
            <a:xfrm flipH="1" flipV="1">
              <a:off x="218973" y="4425973"/>
              <a:ext cx="905400" cy="227990"/>
              <a:chOff x="3627330" y="2352330"/>
              <a:chExt cx="905400" cy="227990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>
              <a:xfrm flipV="1">
                <a:off x="3627330" y="2352330"/>
                <a:ext cx="264187" cy="22799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flipV="1">
                <a:off x="3893422" y="2352330"/>
                <a:ext cx="639308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3"/>
            <p:cNvSpPr txBox="1"/>
            <p:nvPr/>
          </p:nvSpPr>
          <p:spPr>
            <a:xfrm>
              <a:off x="131700" y="4651321"/>
              <a:ext cx="733922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</a:t>
              </a:r>
              <a:r>
                <a:rPr lang="ru-RU" sz="1200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28,1</a:t>
              </a:r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 %)</a:t>
              </a:r>
              <a:endParaRPr lang="ru-RU" sz="1200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189547" y="4370691"/>
              <a:ext cx="9495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/>
                <a:t>353,7</a:t>
              </a:r>
              <a:endParaRPr lang="ru-RU" sz="1600" dirty="0"/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559396" y="3016267"/>
            <a:ext cx="5044769" cy="1731640"/>
            <a:chOff x="491659" y="3157269"/>
            <a:chExt cx="5044769" cy="1731640"/>
          </a:xfrm>
        </p:grpSpPr>
        <p:sp>
          <p:nvSpPr>
            <p:cNvPr id="34" name="TextBox 3"/>
            <p:cNvSpPr txBox="1"/>
            <p:nvPr/>
          </p:nvSpPr>
          <p:spPr>
            <a:xfrm>
              <a:off x="4507718" y="3499310"/>
              <a:ext cx="747489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</a:t>
              </a:r>
              <a:r>
                <a:rPr lang="ru-RU" sz="1200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56,0 </a:t>
              </a:r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%)</a:t>
              </a:r>
              <a:endParaRPr lang="ru-RU" sz="1200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586921" y="3157269"/>
              <a:ext cx="9495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/>
                <a:t>703,8</a:t>
              </a:r>
              <a:endParaRPr lang="ru-RU" sz="1600" dirty="0"/>
            </a:p>
          </p:txBody>
        </p:sp>
        <p:grpSp>
          <p:nvGrpSpPr>
            <p:cNvPr id="46" name="Группа 45"/>
            <p:cNvGrpSpPr/>
            <p:nvPr/>
          </p:nvGrpSpPr>
          <p:grpSpPr>
            <a:xfrm flipH="1">
              <a:off x="491659" y="4660919"/>
              <a:ext cx="1032637" cy="227990"/>
              <a:chOff x="3761651" y="3420058"/>
              <a:chExt cx="1032637" cy="227990"/>
            </a:xfrm>
          </p:grpSpPr>
          <p:cxnSp>
            <p:nvCxnSpPr>
              <p:cNvPr id="47" name="Прямая соединительная линия 46"/>
              <p:cNvCxnSpPr/>
              <p:nvPr/>
            </p:nvCxnSpPr>
            <p:spPr>
              <a:xfrm flipV="1">
                <a:off x="3761651" y="3420058"/>
                <a:ext cx="264187" cy="22799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Прямая соединительная линия 47"/>
              <p:cNvCxnSpPr/>
              <p:nvPr/>
            </p:nvCxnSpPr>
            <p:spPr>
              <a:xfrm>
                <a:off x="4015554" y="3420058"/>
                <a:ext cx="778734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7" name="Группа 16"/>
          <p:cNvGrpSpPr/>
          <p:nvPr/>
        </p:nvGrpSpPr>
        <p:grpSpPr>
          <a:xfrm>
            <a:off x="1786813" y="2310855"/>
            <a:ext cx="1098643" cy="607142"/>
            <a:chOff x="1712246" y="2515650"/>
            <a:chExt cx="1098643" cy="607142"/>
          </a:xfrm>
        </p:grpSpPr>
        <p:grpSp>
          <p:nvGrpSpPr>
            <p:cNvPr id="61" name="Группа 60"/>
            <p:cNvGrpSpPr/>
            <p:nvPr/>
          </p:nvGrpSpPr>
          <p:grpSpPr>
            <a:xfrm flipH="1">
              <a:off x="1712246" y="2829212"/>
              <a:ext cx="990214" cy="293580"/>
              <a:chOff x="3608965" y="2352330"/>
              <a:chExt cx="990214" cy="293580"/>
            </a:xfrm>
          </p:grpSpPr>
          <p:cxnSp>
            <p:nvCxnSpPr>
              <p:cNvPr id="63" name="Прямая соединительная линия 62"/>
              <p:cNvCxnSpPr/>
              <p:nvPr/>
            </p:nvCxnSpPr>
            <p:spPr>
              <a:xfrm flipV="1">
                <a:off x="3608965" y="2352331"/>
                <a:ext cx="150458" cy="293579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64" name="Прямая соединительная линия 63"/>
              <p:cNvCxnSpPr/>
              <p:nvPr/>
            </p:nvCxnSpPr>
            <p:spPr>
              <a:xfrm>
                <a:off x="3762117" y="2352330"/>
                <a:ext cx="837062" cy="0"/>
              </a:xfrm>
              <a:prstGeom prst="line">
                <a:avLst/>
              </a:prstGeom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65" name="TextBox 64"/>
            <p:cNvSpPr txBox="1"/>
            <p:nvPr/>
          </p:nvSpPr>
          <p:spPr>
            <a:xfrm>
              <a:off x="1861382" y="2515650"/>
              <a:ext cx="94950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/>
                <a:t>152,9</a:t>
              </a:r>
              <a:endParaRPr lang="ru-RU" sz="1600" dirty="0"/>
            </a:p>
          </p:txBody>
        </p:sp>
        <p:sp>
          <p:nvSpPr>
            <p:cNvPr id="66" name="TextBox 3"/>
            <p:cNvSpPr txBox="1"/>
            <p:nvPr/>
          </p:nvSpPr>
          <p:spPr>
            <a:xfrm>
              <a:off x="1757032" y="2829212"/>
              <a:ext cx="747489" cy="272929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(</a:t>
              </a:r>
              <a:r>
                <a:rPr lang="ru-RU" sz="1200" i="1" dirty="0" smtClean="0">
                  <a:solidFill>
                    <a:srgbClr val="C00000"/>
                  </a:solidFill>
                  <a:cs typeface="Segoe UI" panose="020B0502040204020203" pitchFamily="34" charset="0"/>
                </a:rPr>
                <a:t>12,2</a:t>
              </a:r>
              <a:r>
                <a:rPr lang="ru-RU" sz="1200" i="1" dirty="0" smtClean="0">
                  <a:solidFill>
                    <a:srgbClr val="C00000"/>
                  </a:solidFill>
                  <a:latin typeface="+mn-lt"/>
                  <a:cs typeface="Segoe UI" panose="020B0502040204020203" pitchFamily="34" charset="0"/>
                </a:rPr>
                <a:t>%)</a:t>
              </a:r>
              <a:endParaRPr lang="ru-RU" sz="1200" i="1" dirty="0">
                <a:solidFill>
                  <a:srgbClr val="C00000"/>
                </a:solidFill>
                <a:latin typeface="+mn-lt"/>
                <a:cs typeface="Segoe UI" panose="020B0502040204020203" pitchFamily="34" charset="0"/>
              </a:endParaRPr>
            </a:p>
          </p:txBody>
        </p:sp>
      </p:grpSp>
      <p:graphicFrame>
        <p:nvGraphicFramePr>
          <p:cNvPr id="69" name="Таблица 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765779"/>
              </p:ext>
            </p:extLst>
          </p:nvPr>
        </p:nvGraphicFramePr>
        <p:xfrm>
          <a:off x="6120610" y="2624417"/>
          <a:ext cx="5989328" cy="553190"/>
        </p:xfrm>
        <a:graphic>
          <a:graphicData uri="http://schemas.openxmlformats.org/drawingml/2006/table">
            <a:tbl>
              <a:tblPr firstRow="1" bandRow="1"/>
              <a:tblGrid>
                <a:gridCol w="45243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60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88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3190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 algn="l">
                        <a:buNone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организация теплоснабжения потребителей</a:t>
                      </a:r>
                      <a:endParaRPr kumimoji="0" lang="ru-RU" sz="1200" b="1" i="0" u="none" strike="noStrike" kern="1200" cap="all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384,0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203,0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43" name="Группа 42"/>
          <p:cNvGrpSpPr/>
          <p:nvPr/>
        </p:nvGrpSpPr>
        <p:grpSpPr>
          <a:xfrm>
            <a:off x="662248" y="6123872"/>
            <a:ext cx="4871930" cy="674624"/>
            <a:chOff x="187497" y="6129680"/>
            <a:chExt cx="4871930" cy="674624"/>
          </a:xfrm>
        </p:grpSpPr>
        <p:grpSp>
          <p:nvGrpSpPr>
            <p:cNvPr id="52" name="Группа 51"/>
            <p:cNvGrpSpPr/>
            <p:nvPr/>
          </p:nvGrpSpPr>
          <p:grpSpPr>
            <a:xfrm>
              <a:off x="2668097" y="6169313"/>
              <a:ext cx="2391330" cy="292387"/>
              <a:chOff x="13639826" y="516852"/>
              <a:chExt cx="3378062" cy="298270"/>
            </a:xfrm>
          </p:grpSpPr>
          <p:sp>
            <p:nvSpPr>
              <p:cNvPr id="53" name="TextBox 52"/>
              <p:cNvSpPr txBox="1"/>
              <p:nvPr/>
            </p:nvSpPr>
            <p:spPr>
              <a:xfrm>
                <a:off x="14019433" y="516852"/>
                <a:ext cx="2998455" cy="2982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300" kern="0" dirty="0" smtClean="0">
                    <a:solidFill>
                      <a:prstClr val="black"/>
                    </a:solidFill>
                    <a:cs typeface="Times New Roman" panose="02020603050405020304" pitchFamily="18" charset="0"/>
                  </a:rPr>
                  <a:t>коммунальное </a:t>
                </a:r>
                <a:r>
                  <a:rPr kumimoji="0" lang="ru-RU" sz="1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хозяйство</a:t>
                </a:r>
              </a:p>
            </p:txBody>
          </p:sp>
          <p:sp>
            <p:nvSpPr>
              <p:cNvPr id="54" name="Прямоугольник 53"/>
              <p:cNvSpPr/>
              <p:nvPr/>
            </p:nvSpPr>
            <p:spPr>
              <a:xfrm>
                <a:off x="13639826" y="516853"/>
                <a:ext cx="379606" cy="257839"/>
              </a:xfrm>
              <a:prstGeom prst="rect">
                <a:avLst/>
              </a:prstGeom>
              <a:solidFill>
                <a:srgbClr val="91D1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708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42" name="Группа 41"/>
            <p:cNvGrpSpPr/>
            <p:nvPr/>
          </p:nvGrpSpPr>
          <p:grpSpPr>
            <a:xfrm>
              <a:off x="2668095" y="6511401"/>
              <a:ext cx="2265517" cy="292903"/>
              <a:chOff x="2668095" y="6511401"/>
              <a:chExt cx="2265517" cy="292903"/>
            </a:xfrm>
          </p:grpSpPr>
          <p:sp>
            <p:nvSpPr>
              <p:cNvPr id="67" name="Прямоугольник 66"/>
              <p:cNvSpPr/>
              <p:nvPr/>
            </p:nvSpPr>
            <p:spPr>
              <a:xfrm>
                <a:off x="2668095" y="6511401"/>
                <a:ext cx="268723" cy="263409"/>
              </a:xfrm>
              <a:prstGeom prst="rect">
                <a:avLst/>
              </a:prstGeom>
              <a:solidFill>
                <a:srgbClr val="ED7D3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708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2936817" y="6511916"/>
                <a:ext cx="1996795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прочие расходы</a:t>
                </a:r>
              </a:p>
            </p:txBody>
          </p:sp>
        </p:grpSp>
        <p:grpSp>
          <p:nvGrpSpPr>
            <p:cNvPr id="41" name="Группа 40"/>
            <p:cNvGrpSpPr/>
            <p:nvPr/>
          </p:nvGrpSpPr>
          <p:grpSpPr>
            <a:xfrm>
              <a:off x="187497" y="6144168"/>
              <a:ext cx="2105329" cy="630642"/>
              <a:chOff x="187497" y="6170243"/>
              <a:chExt cx="2105329" cy="630642"/>
            </a:xfrm>
          </p:grpSpPr>
          <p:sp>
            <p:nvSpPr>
              <p:cNvPr id="55" name="TextBox 54"/>
              <p:cNvSpPr txBox="1"/>
              <p:nvPr/>
            </p:nvSpPr>
            <p:spPr>
              <a:xfrm>
                <a:off x="502115" y="6508497"/>
                <a:ext cx="1790711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благоустройство </a:t>
                </a:r>
              </a:p>
            </p:txBody>
          </p:sp>
          <p:sp>
            <p:nvSpPr>
              <p:cNvPr id="73" name="Прямоугольник 72"/>
              <p:cNvSpPr/>
              <p:nvPr/>
            </p:nvSpPr>
            <p:spPr>
              <a:xfrm>
                <a:off x="187497" y="6170243"/>
                <a:ext cx="268723" cy="263409"/>
              </a:xfrm>
              <a:prstGeom prst="rect">
                <a:avLst/>
              </a:pr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708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23" name="Группа 22"/>
            <p:cNvGrpSpPr/>
            <p:nvPr/>
          </p:nvGrpSpPr>
          <p:grpSpPr>
            <a:xfrm>
              <a:off x="187497" y="6129680"/>
              <a:ext cx="2173722" cy="630640"/>
              <a:chOff x="187497" y="6190834"/>
              <a:chExt cx="2173722" cy="630640"/>
            </a:xfrm>
          </p:grpSpPr>
          <p:sp>
            <p:nvSpPr>
              <p:cNvPr id="57" name="TextBox 56"/>
              <p:cNvSpPr txBox="1"/>
              <p:nvPr/>
            </p:nvSpPr>
            <p:spPr>
              <a:xfrm>
                <a:off x="474012" y="6190834"/>
                <a:ext cx="1887207" cy="2923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3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Times New Roman" panose="02020603050405020304" pitchFamily="18" charset="0"/>
                  </a:rPr>
                  <a:t>жилищное хозяйство</a:t>
                </a:r>
              </a:p>
            </p:txBody>
          </p:sp>
          <p:sp>
            <p:nvSpPr>
              <p:cNvPr id="74" name="Прямоугольник 73"/>
              <p:cNvSpPr/>
              <p:nvPr/>
            </p:nvSpPr>
            <p:spPr>
              <a:xfrm>
                <a:off x="187497" y="6558065"/>
                <a:ext cx="268723" cy="263409"/>
              </a:xfrm>
              <a:prstGeom prst="rect">
                <a:avLst/>
              </a:prstGeom>
              <a:solidFill>
                <a:srgbClr val="0C626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708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graphicFrame>
        <p:nvGraphicFramePr>
          <p:cNvPr id="51" name="Таблица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43094"/>
              </p:ext>
            </p:extLst>
          </p:nvPr>
        </p:nvGraphicFramePr>
        <p:xfrm>
          <a:off x="6120610" y="3029445"/>
          <a:ext cx="5989328" cy="553190"/>
        </p:xfrm>
        <a:graphic>
          <a:graphicData uri="http://schemas.openxmlformats.org/drawingml/2006/table">
            <a:tbl>
              <a:tblPr firstRow="1" bandRow="1"/>
              <a:tblGrid>
                <a:gridCol w="45175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48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69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53190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 algn="l">
                        <a:buNone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плата концедента в рамках КС с ООО «РВК-Липецк»</a:t>
                      </a:r>
                      <a:endParaRPr kumimoji="0" lang="ru-RU" sz="1200" b="1" i="0" u="none" strike="noStrike" kern="1200" cap="all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43,5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45,1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6" name="Таблица 5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7725171"/>
              </p:ext>
            </p:extLst>
          </p:nvPr>
        </p:nvGraphicFramePr>
        <p:xfrm>
          <a:off x="6116679" y="3494772"/>
          <a:ext cx="5993259" cy="486279"/>
        </p:xfrm>
        <a:graphic>
          <a:graphicData uri="http://schemas.openxmlformats.org/drawingml/2006/table">
            <a:tbl>
              <a:tblPr firstRow="1" bandRow="1"/>
              <a:tblGrid>
                <a:gridCol w="45265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67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9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6279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благоустройство, </a:t>
                      </a:r>
                      <a:r>
                        <a:rPr lang="ru-RU" sz="1200" b="1" i="1" kern="1200" dirty="0" smtClean="0">
                          <a:solidFill>
                            <a:schemeClr val="tx1"/>
                          </a:solidFill>
                          <a:latin typeface="Calibri" panose="020F0502020204030204"/>
                          <a:ea typeface="+mn-ea"/>
                          <a:cs typeface="+mn-cs"/>
                        </a:rPr>
                        <a:t>из них: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929,8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703,8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7" name="Таблица 7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968483"/>
              </p:ext>
            </p:extLst>
          </p:nvPr>
        </p:nvGraphicFramePr>
        <p:xfrm>
          <a:off x="5568732" y="2210584"/>
          <a:ext cx="6606710" cy="453296"/>
        </p:xfrm>
        <a:graphic>
          <a:graphicData uri="http://schemas.openxmlformats.org/drawingml/2006/table">
            <a:tbl>
              <a:tblPr firstRow="1" bandRow="1"/>
              <a:tblGrid>
                <a:gridCol w="5120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35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2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3296"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 algn="l">
                        <a:buNone/>
                      </a:pPr>
                      <a:endParaRPr kumimoji="0" lang="ru-RU" sz="1200" b="1" i="0" u="none" strike="noStrike" kern="1200" cap="all" spc="0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ru-RU" sz="1200" b="1" dirty="0" smtClean="0">
                          <a:latin typeface="+mn-lt"/>
                          <a:cs typeface="Segoe UI" panose="020B0502040204020203" pitchFamily="34" charset="0"/>
                        </a:rPr>
                        <a:t>2024 год</a:t>
                      </a:r>
                      <a:endParaRPr lang="ru-RU" sz="1200" b="1" dirty="0">
                        <a:latin typeface="+mn-lt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1pPr>
                      <a:lvl2pPr marL="433848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2pPr>
                      <a:lvl3pPr marL="86769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3pPr>
                      <a:lvl4pPr marL="1301544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4pPr>
                      <a:lvl5pPr marL="1735391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5pPr>
                      <a:lvl6pPr marL="2169239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6pPr>
                      <a:lvl7pPr marL="2603087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7pPr>
                      <a:lvl8pPr marL="3036936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8pPr>
                      <a:lvl9pPr marL="3470783" algn="l" defTabSz="867696" rtl="0" eaLnBrk="1" latinLnBrk="0" hangingPunct="1">
                        <a:defRPr sz="1708" b="1" kern="1200">
                          <a:solidFill>
                            <a:schemeClr val="lt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all" spc="0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2025 </a:t>
                      </a: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год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8" name="TextBox 22"/>
          <p:cNvSpPr txBox="1"/>
          <p:nvPr/>
        </p:nvSpPr>
        <p:spPr>
          <a:xfrm>
            <a:off x="6120610" y="1679373"/>
            <a:ext cx="5989328" cy="538609"/>
          </a:xfrm>
          <a:prstGeom prst="rect">
            <a:avLst/>
          </a:prstGeom>
          <a:solidFill>
            <a:srgbClr val="0A505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cap="all">
                <a:solidFill>
                  <a:sysClr val="windowText" lastClr="000000"/>
                </a:solidFill>
                <a:latin typeface="Calibri" panose="020F0502020204030204"/>
                <a:cs typeface="Times New Roman" panose="02020603050405020304" pitchFamily="18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5pPr>
            <a:lvl6pPr>
              <a:defRPr>
                <a:latin typeface="Arial" charset="0"/>
              </a:defRPr>
            </a:lvl6pPr>
            <a:lvl7pPr>
              <a:defRPr>
                <a:latin typeface="Arial" charset="0"/>
              </a:defRPr>
            </a:lvl7pPr>
            <a:lvl8pPr>
              <a:defRPr>
                <a:latin typeface="Arial" charset="0"/>
              </a:defRPr>
            </a:lvl8pPr>
            <a:lvl9pPr>
              <a:defRPr>
                <a:latin typeface="Arial" charset="0"/>
              </a:defRPr>
            </a:lvl9pPr>
          </a:lstStyle>
          <a:p>
            <a:pPr>
              <a:defRPr/>
            </a:pPr>
            <a:endParaRPr lang="ru-RU" sz="700" kern="0" dirty="0" smtClean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>
              <a:defRPr/>
            </a:pPr>
            <a:r>
              <a:rPr lang="ru-RU" sz="1400" kern="0" dirty="0" smtClean="0">
                <a:solidFill>
                  <a:prstClr val="white"/>
                </a:solidFill>
                <a:latin typeface="+mn-lt"/>
                <a:cs typeface="Segoe UI" panose="020B0502040204020203" pitchFamily="34" charset="0"/>
              </a:rPr>
              <a:t>Направления использования</a:t>
            </a:r>
          </a:p>
          <a:p>
            <a:pPr>
              <a:defRPr/>
            </a:pPr>
            <a:endParaRPr lang="ru-RU" sz="800" kern="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09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/>
          <p:cNvSpPr txBox="1">
            <a:spLocks/>
          </p:cNvSpPr>
          <p:nvPr/>
        </p:nvSpPr>
        <p:spPr>
          <a:xfrm>
            <a:off x="600151" y="307355"/>
            <a:ext cx="110094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423" b="1" cap="all">
                <a:solidFill>
                  <a:prstClr val="black"/>
                </a:solidFill>
                <a:latin typeface="Cambria" panose="020405030504060302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Расходы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бюджета города Липецка на дорожное хозяйство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22"/>
          <p:cNvSpPr txBox="1"/>
          <p:nvPr/>
        </p:nvSpPr>
        <p:spPr>
          <a:xfrm>
            <a:off x="11106802" y="371307"/>
            <a:ext cx="9492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r>
              <a:rPr lang="ru-RU" sz="11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47568" y="1363149"/>
            <a:ext cx="3914661" cy="3231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500" b="1" cap="all" dirty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Дорожный фонд города </a:t>
            </a:r>
            <a:r>
              <a:rPr lang="ru-RU" sz="1500" b="1" cap="all" dirty="0" smtClean="0">
                <a:solidFill>
                  <a:sysClr val="windowText" lastClr="0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Липецка</a:t>
            </a:r>
            <a:endParaRPr lang="ru-RU" sz="1500" b="1" cap="all" dirty="0">
              <a:solidFill>
                <a:sysClr val="windowText" lastClr="00000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22"/>
          <p:cNvSpPr txBox="1"/>
          <p:nvPr/>
        </p:nvSpPr>
        <p:spPr>
          <a:xfrm>
            <a:off x="55349" y="1991398"/>
            <a:ext cx="4541831" cy="307777"/>
          </a:xfrm>
          <a:prstGeom prst="rect">
            <a:avLst/>
          </a:prstGeom>
          <a:solidFill>
            <a:srgbClr val="0A505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cap="all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Источники </a:t>
            </a:r>
            <a:r>
              <a:rPr lang="ru-RU" sz="1400" b="1" cap="all" dirty="0" smtClean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формирования</a:t>
            </a:r>
            <a:endParaRPr lang="ru-RU" sz="1400" b="1" cap="all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22"/>
          <p:cNvSpPr txBox="1"/>
          <p:nvPr/>
        </p:nvSpPr>
        <p:spPr>
          <a:xfrm>
            <a:off x="4789400" y="2030164"/>
            <a:ext cx="7439025" cy="307777"/>
          </a:xfrm>
          <a:prstGeom prst="rect">
            <a:avLst/>
          </a:prstGeom>
          <a:solidFill>
            <a:srgbClr val="0A505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cap="all">
                <a:solidFill>
                  <a:sysClr val="windowText" lastClr="000000"/>
                </a:solidFill>
                <a:latin typeface="Calibri" panose="020F0502020204030204"/>
                <a:cs typeface="Times New Roman" panose="02020603050405020304" pitchFamily="18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5pPr>
            <a:lvl6pPr>
              <a:defRPr>
                <a:latin typeface="Arial" charset="0"/>
              </a:defRPr>
            </a:lvl6pPr>
            <a:lvl7pPr>
              <a:defRPr>
                <a:latin typeface="Arial" charset="0"/>
              </a:defRPr>
            </a:lvl7pPr>
            <a:lvl8pPr>
              <a:defRPr>
                <a:latin typeface="Arial" charset="0"/>
              </a:defRPr>
            </a:lvl8pPr>
            <a:lvl9pPr>
              <a:defRPr>
                <a:latin typeface="Arial" charset="0"/>
              </a:defRPr>
            </a:lvl9pPr>
          </a:lstStyle>
          <a:p>
            <a:pPr>
              <a:defRPr/>
            </a:pPr>
            <a:r>
              <a:rPr lang="ru-RU" sz="1400" kern="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Направления использования 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896733"/>
              </p:ext>
            </p:extLst>
          </p:nvPr>
        </p:nvGraphicFramePr>
        <p:xfrm>
          <a:off x="4752975" y="2384080"/>
          <a:ext cx="7366174" cy="1728832"/>
        </p:xfrm>
        <a:graphic>
          <a:graphicData uri="http://schemas.openxmlformats.org/drawingml/2006/table">
            <a:tbl>
              <a:tblPr firstRow="1" bandRow="1"/>
              <a:tblGrid>
                <a:gridCol w="53374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5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5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9974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500" b="0" i="0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2024 </a:t>
                      </a:r>
                      <a:r>
                        <a:rPr lang="ru-RU" sz="8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год 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i="0" kern="1200" cap="all" baseline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2025 </a:t>
                      </a:r>
                      <a:r>
                        <a:rPr lang="ru-RU" sz="8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год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571">
                <a:tc>
                  <a:txBody>
                    <a:bodyPr/>
                    <a:lstStyle/>
                    <a:p>
                      <a:pPr marL="179388" marR="0" lvl="0" indent="-179388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3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строительство, реконструкция и</a:t>
                      </a:r>
                      <a:r>
                        <a:rPr lang="ru-RU" sz="1300" b="1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ремонт</a:t>
                      </a:r>
                      <a:r>
                        <a:rPr lang="ru-RU" sz="13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автомобильных      дорог  и искусственных дорожных сооружений, </a:t>
                      </a:r>
                      <a:r>
                        <a:rPr lang="ru-RU" sz="1300" b="0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</a:t>
                      </a:r>
                      <a:r>
                        <a:rPr lang="ru-RU" sz="1300" b="0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том числе</a:t>
                      </a:r>
                      <a:r>
                        <a:rPr lang="ru-RU" sz="1300" b="0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: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66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2 156,9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66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i="0" kern="1200" cap="all" baseline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696,1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66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7027">
                <a:tc>
                  <a:txBody>
                    <a:bodyPr/>
                    <a:lstStyle/>
                    <a:p>
                      <a:pPr marL="363538" marR="0" lvl="0" indent="-182563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 рамках НП «Инфраструктура для жизни», РП «Региональная и местная дорожная сеть»</a:t>
                      </a:r>
                    </a:p>
                    <a:p>
                      <a:pPr marL="363538" marR="0" lvl="0" indent="-182563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не</a:t>
                      </a:r>
                      <a:r>
                        <a:rPr lang="ru-RU" sz="1200" b="0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в рамках национальных проектов</a:t>
                      </a:r>
                      <a:endParaRPr lang="ru-RU" sz="1200" b="0" i="0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66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0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1 717,0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0" i="0" kern="1200" cap="all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0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439,9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66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0" i="0" kern="1200" cap="all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0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559,6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0" i="0" kern="1200" cap="all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0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136,6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66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2025">
                <a:tc>
                  <a:txBody>
                    <a:bodyPr/>
                    <a:lstStyle/>
                    <a:p>
                      <a:pPr marL="179388" indent="-179388" algn="l">
                        <a:lnSpc>
                          <a:spcPts val="2000"/>
                        </a:lnSpc>
                        <a:buFont typeface="Wingdings" panose="05000000000000000000" pitchFamily="2" charset="2"/>
                        <a:buChar char="Ø"/>
                      </a:pPr>
                      <a:r>
                        <a:rPr lang="ru-RU" sz="13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содержание автомобильных дорог</a:t>
                      </a:r>
                      <a:endParaRPr lang="ru-RU" sz="1300" b="0" i="1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66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871,7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66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i="0" kern="1200" cap="all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i="0" kern="1200" cap="all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ru-RU" sz="14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005,1</a:t>
                      </a:r>
                      <a:endParaRPr lang="ru-RU" sz="1400" b="1" i="0" kern="1200" cap="all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66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4" name="TextBox 63"/>
          <p:cNvSpPr txBox="1"/>
          <p:nvPr/>
        </p:nvSpPr>
        <p:spPr>
          <a:xfrm>
            <a:off x="11776730" y="6649497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ru-RU" sz="1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12</a:t>
            </a:r>
            <a:endParaRPr lang="ru-RU" sz="12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63738" y="2475170"/>
            <a:ext cx="4426518" cy="2864168"/>
            <a:chOff x="441842" y="3255948"/>
            <a:chExt cx="3867003" cy="2455069"/>
          </a:xfrm>
        </p:grpSpPr>
        <p:grpSp>
          <p:nvGrpSpPr>
            <p:cNvPr id="37" name="Группа 36"/>
            <p:cNvGrpSpPr/>
            <p:nvPr/>
          </p:nvGrpSpPr>
          <p:grpSpPr>
            <a:xfrm>
              <a:off x="493573" y="3255948"/>
              <a:ext cx="3815272" cy="2455069"/>
              <a:chOff x="473948" y="1710705"/>
              <a:chExt cx="4738194" cy="2982482"/>
            </a:xfrm>
          </p:grpSpPr>
          <p:graphicFrame>
            <p:nvGraphicFramePr>
              <p:cNvPr id="56" name="Диаграмма 55"/>
              <p:cNvGraphicFramePr/>
              <p:nvPr>
                <p:extLst/>
              </p:nvPr>
            </p:nvGraphicFramePr>
            <p:xfrm>
              <a:off x="473948" y="1710705"/>
              <a:ext cx="4738194" cy="2982482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57" name="TextBox 4"/>
              <p:cNvSpPr txBox="1"/>
              <p:nvPr/>
            </p:nvSpPr>
            <p:spPr>
              <a:xfrm>
                <a:off x="2002568" y="2733310"/>
                <a:ext cx="1708973" cy="7371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r>
                  <a:rPr lang="ru-RU" b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1 610,5</a:t>
                </a:r>
                <a:endParaRPr lang="ru-RU" b="1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algn="ctr">
                  <a:defRPr/>
                </a:pPr>
                <a:r>
                  <a:rPr lang="ru-RU" sz="1100" b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Всего </a:t>
                </a:r>
              </a:p>
              <a:p>
                <a:pPr algn="ctr">
                  <a:defRPr/>
                </a:pPr>
                <a:r>
                  <a:rPr lang="ru-RU" sz="1100" b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дорожный фонд</a:t>
                </a:r>
              </a:p>
            </p:txBody>
          </p:sp>
        </p:grpSp>
        <p:grpSp>
          <p:nvGrpSpPr>
            <p:cNvPr id="38" name="Группа 37"/>
            <p:cNvGrpSpPr/>
            <p:nvPr/>
          </p:nvGrpSpPr>
          <p:grpSpPr>
            <a:xfrm>
              <a:off x="3330686" y="5091926"/>
              <a:ext cx="696955" cy="485752"/>
              <a:chOff x="3260802" y="3788894"/>
              <a:chExt cx="697022" cy="485752"/>
            </a:xfrm>
          </p:grpSpPr>
          <p:sp>
            <p:nvSpPr>
              <p:cNvPr id="51" name="TextBox 50"/>
              <p:cNvSpPr txBox="1"/>
              <p:nvPr/>
            </p:nvSpPr>
            <p:spPr>
              <a:xfrm>
                <a:off x="3260802" y="4050402"/>
                <a:ext cx="697022" cy="2242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defRPr/>
                </a:pPr>
                <a:r>
                  <a:rPr lang="ru-RU" sz="1100" i="1" kern="0" dirty="0" smtClean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(41 </a:t>
                </a:r>
                <a:r>
                  <a:rPr lang="ru-RU" sz="1100" i="1" kern="0" dirty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%)</a:t>
                </a:r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3328470" y="3788894"/>
                <a:ext cx="531076" cy="2638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defRPr/>
                </a:pPr>
                <a:r>
                  <a:rPr lang="ru-RU" sz="1400" kern="0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659,5</a:t>
                </a:r>
                <a:endParaRPr lang="ru-RU" sz="1400" kern="0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39" name="Группа 38"/>
            <p:cNvGrpSpPr/>
            <p:nvPr/>
          </p:nvGrpSpPr>
          <p:grpSpPr>
            <a:xfrm>
              <a:off x="441842" y="4633654"/>
              <a:ext cx="901572" cy="458467"/>
              <a:chOff x="2709872" y="4520654"/>
              <a:chExt cx="901572" cy="458467"/>
            </a:xfrm>
          </p:grpSpPr>
          <p:grpSp>
            <p:nvGrpSpPr>
              <p:cNvPr id="46" name="Группа 45"/>
              <p:cNvGrpSpPr/>
              <p:nvPr/>
            </p:nvGrpSpPr>
            <p:grpSpPr>
              <a:xfrm>
                <a:off x="2709872" y="4520654"/>
                <a:ext cx="901572" cy="458467"/>
                <a:chOff x="2219711" y="4351997"/>
                <a:chExt cx="901659" cy="458467"/>
              </a:xfrm>
            </p:grpSpPr>
            <p:sp>
              <p:nvSpPr>
                <p:cNvPr id="48" name="TextBox 47"/>
                <p:cNvSpPr txBox="1"/>
                <p:nvPr/>
              </p:nvSpPr>
              <p:spPr>
                <a:xfrm>
                  <a:off x="2238467" y="4586221"/>
                  <a:ext cx="697022" cy="22424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defRPr/>
                  </a:pPr>
                  <a:r>
                    <a:rPr lang="ru-RU" sz="1100" i="1" kern="0" dirty="0" smtClean="0">
                      <a:solidFill>
                        <a:srgbClr val="FF0000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(59 %)</a:t>
                  </a:r>
                  <a:endParaRPr lang="ru-RU" sz="1100" i="1" kern="0" dirty="0">
                    <a:solidFill>
                      <a:srgbClr val="FF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  <p:cxnSp>
              <p:nvCxnSpPr>
                <p:cNvPr id="49" name="Прямая соединительная линия 48"/>
                <p:cNvCxnSpPr/>
                <p:nvPr/>
              </p:nvCxnSpPr>
              <p:spPr>
                <a:xfrm flipH="1">
                  <a:off x="2824740" y="4441717"/>
                  <a:ext cx="296630" cy="152255"/>
                </a:xfrm>
                <a:prstGeom prst="line">
                  <a:avLst/>
                </a:prstGeom>
                <a:noFill/>
                <a:ln w="635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sp>
              <p:nvSpPr>
                <p:cNvPr id="50" name="TextBox 49"/>
                <p:cNvSpPr txBox="1"/>
                <p:nvPr/>
              </p:nvSpPr>
              <p:spPr>
                <a:xfrm>
                  <a:off x="2219711" y="4351997"/>
                  <a:ext cx="701239" cy="2638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defRPr/>
                  </a:pPr>
                  <a:r>
                    <a:rPr lang="ru-RU" sz="1400" kern="0" dirty="0" smtClean="0">
                      <a:solidFill>
                        <a:prstClr val="black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951,0</a:t>
                  </a:r>
                  <a:endParaRPr lang="ru-RU" sz="1400" i="1" kern="0" dirty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cxnSp>
            <p:nvCxnSpPr>
              <p:cNvPr id="47" name="Прямая соединительная линия 46"/>
              <p:cNvCxnSpPr/>
              <p:nvPr/>
            </p:nvCxnSpPr>
            <p:spPr>
              <a:xfrm>
                <a:off x="2728626" y="4762629"/>
                <a:ext cx="586215" cy="0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40" name="Группа 39"/>
            <p:cNvGrpSpPr/>
            <p:nvPr/>
          </p:nvGrpSpPr>
          <p:grpSpPr>
            <a:xfrm>
              <a:off x="3210099" y="5223408"/>
              <a:ext cx="730217" cy="136377"/>
              <a:chOff x="2939046" y="5348553"/>
              <a:chExt cx="730218" cy="136377"/>
            </a:xfrm>
          </p:grpSpPr>
          <p:cxnSp>
            <p:nvCxnSpPr>
              <p:cNvPr id="44" name="Прямая соединительная линия 43"/>
              <p:cNvCxnSpPr/>
              <p:nvPr/>
            </p:nvCxnSpPr>
            <p:spPr>
              <a:xfrm>
                <a:off x="2939046" y="5348553"/>
                <a:ext cx="144004" cy="130027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2" name="Прямая соединительная линия 41"/>
              <p:cNvCxnSpPr/>
              <p:nvPr/>
            </p:nvCxnSpPr>
            <p:spPr>
              <a:xfrm>
                <a:off x="3083049" y="5480909"/>
                <a:ext cx="586215" cy="4021"/>
              </a:xfrm>
              <a:prstGeom prst="line">
                <a:avLst/>
              </a:prstGeom>
              <a:noFill/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</p:grpSp>
      <p:grpSp>
        <p:nvGrpSpPr>
          <p:cNvPr id="8" name="Группа 7"/>
          <p:cNvGrpSpPr/>
          <p:nvPr/>
        </p:nvGrpSpPr>
        <p:grpSpPr>
          <a:xfrm>
            <a:off x="1224061" y="5930688"/>
            <a:ext cx="2742106" cy="530629"/>
            <a:chOff x="1667524" y="5656255"/>
            <a:chExt cx="2742106" cy="530629"/>
          </a:xfrm>
        </p:grpSpPr>
        <p:grpSp>
          <p:nvGrpSpPr>
            <p:cNvPr id="59" name="Группа 58"/>
            <p:cNvGrpSpPr/>
            <p:nvPr/>
          </p:nvGrpSpPr>
          <p:grpSpPr>
            <a:xfrm>
              <a:off x="1668599" y="5656255"/>
              <a:ext cx="2463615" cy="261610"/>
              <a:chOff x="3039684" y="6232207"/>
              <a:chExt cx="2463615" cy="261610"/>
            </a:xfrm>
          </p:grpSpPr>
          <p:sp>
            <p:nvSpPr>
              <p:cNvPr id="67" name="TextBox 66"/>
              <p:cNvSpPr txBox="1">
                <a:spLocks noChangeArrowheads="1"/>
              </p:cNvSpPr>
              <p:nvPr/>
            </p:nvSpPr>
            <p:spPr bwMode="auto">
              <a:xfrm>
                <a:off x="3278808" y="6232207"/>
                <a:ext cx="2224491" cy="26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100" dirty="0">
                    <a:solidFill>
                      <a:sysClr val="windowText" lastClr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Средства городского бюджета </a:t>
                </a:r>
              </a:p>
            </p:txBody>
          </p:sp>
          <p:sp>
            <p:nvSpPr>
              <p:cNvPr id="68" name="Прямоугольник 67"/>
              <p:cNvSpPr/>
              <p:nvPr/>
            </p:nvSpPr>
            <p:spPr>
              <a:xfrm>
                <a:off x="3039684" y="6251226"/>
                <a:ext cx="239124" cy="204965"/>
              </a:xfrm>
              <a:prstGeom prst="rect">
                <a:avLst/>
              </a:pr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1708" dirty="0">
                  <a:solidFill>
                    <a:prstClr val="white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60" name="Группа 59"/>
            <p:cNvGrpSpPr/>
            <p:nvPr/>
          </p:nvGrpSpPr>
          <p:grpSpPr>
            <a:xfrm>
              <a:off x="1667524" y="5925274"/>
              <a:ext cx="2742106" cy="261610"/>
              <a:chOff x="515408" y="6226751"/>
              <a:chExt cx="2742106" cy="261610"/>
            </a:xfrm>
          </p:grpSpPr>
          <p:sp>
            <p:nvSpPr>
              <p:cNvPr id="65" name="Прямоугольник 64"/>
              <p:cNvSpPr/>
              <p:nvPr/>
            </p:nvSpPr>
            <p:spPr>
              <a:xfrm>
                <a:off x="515408" y="6256683"/>
                <a:ext cx="239124" cy="204964"/>
              </a:xfrm>
              <a:prstGeom prst="rect">
                <a:avLst/>
              </a:prstGeom>
              <a:solidFill>
                <a:srgbClr val="0C626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defRPr/>
                </a:pPr>
                <a:endParaRPr lang="ru-RU" sz="1708" dirty="0">
                  <a:solidFill>
                    <a:prstClr val="white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66" name="TextBox 66"/>
              <p:cNvSpPr txBox="1">
                <a:spLocks noChangeArrowheads="1"/>
              </p:cNvSpPr>
              <p:nvPr/>
            </p:nvSpPr>
            <p:spPr bwMode="auto">
              <a:xfrm>
                <a:off x="755607" y="6226751"/>
                <a:ext cx="2501907" cy="26161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defRPr/>
                </a:pPr>
                <a:r>
                  <a:rPr lang="ru-RU" altLang="ru-RU" sz="1100" dirty="0">
                    <a:solidFill>
                      <a:sysClr val="windowText" lastClr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Средства областного бюджета </a:t>
                </a:r>
              </a:p>
            </p:txBody>
          </p:sp>
        </p:grpSp>
      </p:grpSp>
      <p:graphicFrame>
        <p:nvGraphicFramePr>
          <p:cNvPr id="41" name="Таблица 40"/>
          <p:cNvGraphicFramePr>
            <a:graphicFrameLocks noGrp="1"/>
          </p:cNvGraphicFramePr>
          <p:nvPr>
            <p:extLst/>
          </p:nvPr>
        </p:nvGraphicFramePr>
        <p:xfrm>
          <a:off x="103684" y="878789"/>
          <a:ext cx="7887609" cy="293454"/>
        </p:xfrm>
        <a:graphic>
          <a:graphicData uri="http://schemas.openxmlformats.org/drawingml/2006/table">
            <a:tbl>
              <a:tblPr firstRow="1" bandRow="1"/>
              <a:tblGrid>
                <a:gridCol w="78876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9450">
                <a:tc>
                  <a:txBody>
                    <a:bodyPr/>
                    <a:lstStyle>
                      <a:lvl1pPr marL="0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1pPr>
                      <a:lvl2pPr marL="433837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2pPr>
                      <a:lvl3pPr marL="867674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3pPr>
                      <a:lvl4pPr marL="1301511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4pPr>
                      <a:lvl5pPr marL="1735348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5pPr>
                      <a:lvl6pPr marL="2169185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6pPr>
                      <a:lvl7pPr marL="2603022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7pPr>
                      <a:lvl8pPr marL="3036860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8pPr>
                      <a:lvl9pPr marL="3470697" algn="l" defTabSz="867674" rtl="0" eaLnBrk="1" latinLnBrk="0" hangingPunct="1">
                        <a:defRPr sz="1708" kern="1200">
                          <a:solidFill>
                            <a:schemeClr val="dk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МП</a:t>
                      </a:r>
                      <a:r>
                        <a:rPr lang="ru-RU" sz="14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«РАЗВИТИЕ ТРАНСПОРТА И ДОРОЖНОГО ХОЗЯЙСТВА» 1 610,5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205" marR="71205" marT="40047" marB="4004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3" name="TextBox 22"/>
          <p:cNvSpPr txBox="1"/>
          <p:nvPr/>
        </p:nvSpPr>
        <p:spPr>
          <a:xfrm>
            <a:off x="4780224" y="4297692"/>
            <a:ext cx="7439025" cy="307777"/>
          </a:xfrm>
          <a:prstGeom prst="rect">
            <a:avLst/>
          </a:prstGeom>
          <a:solidFill>
            <a:srgbClr val="0A5052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algn="ct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1600" b="1" cap="all">
                <a:solidFill>
                  <a:sysClr val="windowText" lastClr="000000"/>
                </a:solidFill>
                <a:latin typeface="Calibri" panose="020F0502020204030204"/>
                <a:cs typeface="Times New Roman" panose="02020603050405020304" pitchFamily="18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5pPr>
            <a:lvl6pPr>
              <a:defRPr>
                <a:latin typeface="Arial" charset="0"/>
              </a:defRPr>
            </a:lvl6pPr>
            <a:lvl7pPr>
              <a:defRPr>
                <a:latin typeface="Arial" charset="0"/>
              </a:defRPr>
            </a:lvl7pPr>
            <a:lvl8pPr>
              <a:defRPr>
                <a:latin typeface="Arial" charset="0"/>
              </a:defRPr>
            </a:lvl8pPr>
            <a:lvl9pPr>
              <a:defRPr>
                <a:latin typeface="Arial" charset="0"/>
              </a:defRPr>
            </a:lvl9pPr>
          </a:lstStyle>
          <a:p>
            <a:pPr>
              <a:defRPr/>
            </a:pPr>
            <a:r>
              <a:rPr lang="ru-RU" sz="1400" kern="0" dirty="0" smtClean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Расходы на поддержку транспорта</a:t>
            </a:r>
            <a:endParaRPr lang="ru-RU" sz="1400" kern="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1748082"/>
              </p:ext>
            </p:extLst>
          </p:nvPr>
        </p:nvGraphicFramePr>
        <p:xfrm>
          <a:off x="4780224" y="4713590"/>
          <a:ext cx="7366174" cy="376571"/>
        </p:xfrm>
        <a:graphic>
          <a:graphicData uri="http://schemas.openxmlformats.org/drawingml/2006/table">
            <a:tbl>
              <a:tblPr firstRow="1" bandRow="1"/>
              <a:tblGrid>
                <a:gridCol w="5337415">
                  <a:extLst>
                    <a:ext uri="{9D8B030D-6E8A-4147-A177-3AD203B41FA5}">
                      <a16:colId xmlns:a16="http://schemas.microsoft.com/office/drawing/2014/main" val="3182264178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val="1584632390"/>
                    </a:ext>
                  </a:extLst>
                </a:gridCol>
                <a:gridCol w="785002">
                  <a:extLst>
                    <a:ext uri="{9D8B030D-6E8A-4147-A177-3AD203B41FA5}">
                      <a16:colId xmlns:a16="http://schemas.microsoft.com/office/drawing/2014/main" val="3538624915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val="3207895941"/>
                    </a:ext>
                  </a:extLst>
                </a:gridCol>
                <a:gridCol w="845885">
                  <a:extLst>
                    <a:ext uri="{9D8B030D-6E8A-4147-A177-3AD203B41FA5}">
                      <a16:colId xmlns:a16="http://schemas.microsoft.com/office/drawing/2014/main" val="4009476122"/>
                    </a:ext>
                  </a:extLst>
                </a:gridCol>
              </a:tblGrid>
              <a:tr h="376571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3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Всего</a:t>
                      </a:r>
                      <a:r>
                        <a:rPr lang="ru-RU" sz="1300" b="1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на поддержку транспорта, из них:</a:t>
                      </a:r>
                      <a:endParaRPr lang="ru-RU" sz="1300" b="0" i="0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66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2 136,8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66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i="0" kern="1200" cap="all" baseline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834,3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66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498964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146623"/>
              </p:ext>
            </p:extLst>
          </p:nvPr>
        </p:nvGraphicFramePr>
        <p:xfrm>
          <a:off x="4752975" y="5232604"/>
          <a:ext cx="7366174" cy="452528"/>
        </p:xfrm>
        <a:graphic>
          <a:graphicData uri="http://schemas.openxmlformats.org/drawingml/2006/table">
            <a:tbl>
              <a:tblPr firstRow="1" bandRow="1"/>
              <a:tblGrid>
                <a:gridCol w="5337415">
                  <a:extLst>
                    <a:ext uri="{9D8B030D-6E8A-4147-A177-3AD203B41FA5}">
                      <a16:colId xmlns:a16="http://schemas.microsoft.com/office/drawing/2014/main" val="2953202762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val="934923797"/>
                    </a:ext>
                  </a:extLst>
                </a:gridCol>
                <a:gridCol w="785002">
                  <a:extLst>
                    <a:ext uri="{9D8B030D-6E8A-4147-A177-3AD203B41FA5}">
                      <a16:colId xmlns:a16="http://schemas.microsoft.com/office/drawing/2014/main" val="1053849317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val="734206223"/>
                    </a:ext>
                  </a:extLst>
                </a:gridCol>
                <a:gridCol w="845885">
                  <a:extLst>
                    <a:ext uri="{9D8B030D-6E8A-4147-A177-3AD203B41FA5}">
                      <a16:colId xmlns:a16="http://schemas.microsoft.com/office/drawing/2014/main" val="823852860"/>
                    </a:ext>
                  </a:extLst>
                </a:gridCol>
              </a:tblGrid>
              <a:tr h="376571">
                <a:tc>
                  <a:txBody>
                    <a:bodyPr/>
                    <a:lstStyle/>
                    <a:p>
                      <a:pPr marL="179388" marR="0" lvl="0" indent="-179388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комплексное</a:t>
                      </a:r>
                      <a:r>
                        <a:rPr lang="ru-RU" sz="1200" b="1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развитие городского наземного электрического транспорта (плата </a:t>
                      </a:r>
                      <a:r>
                        <a:rPr lang="ru-RU" sz="1200" b="1" i="0" kern="1200" baseline="0" dirty="0" err="1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концедента</a:t>
                      </a:r>
                      <a:r>
                        <a:rPr lang="ru-RU" sz="1200" b="1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)</a:t>
                      </a:r>
                      <a:endParaRPr lang="ru-RU" sz="1200" b="0" i="0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66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1 481,6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66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1" i="0" kern="1200" cap="all" baseline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39,5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66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5664246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439002"/>
              </p:ext>
            </p:extLst>
          </p:nvPr>
        </p:nvGraphicFramePr>
        <p:xfrm>
          <a:off x="4752975" y="5757325"/>
          <a:ext cx="7366174" cy="452528"/>
        </p:xfrm>
        <a:graphic>
          <a:graphicData uri="http://schemas.openxmlformats.org/drawingml/2006/table">
            <a:tbl>
              <a:tblPr firstRow="1" bandRow="1"/>
              <a:tblGrid>
                <a:gridCol w="5337415">
                  <a:extLst>
                    <a:ext uri="{9D8B030D-6E8A-4147-A177-3AD203B41FA5}">
                      <a16:colId xmlns:a16="http://schemas.microsoft.com/office/drawing/2014/main" val="1415982895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val="2683242417"/>
                    </a:ext>
                  </a:extLst>
                </a:gridCol>
                <a:gridCol w="785002">
                  <a:extLst>
                    <a:ext uri="{9D8B030D-6E8A-4147-A177-3AD203B41FA5}">
                      <a16:colId xmlns:a16="http://schemas.microsoft.com/office/drawing/2014/main" val="1771703274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val="1203572851"/>
                    </a:ext>
                  </a:extLst>
                </a:gridCol>
                <a:gridCol w="845885">
                  <a:extLst>
                    <a:ext uri="{9D8B030D-6E8A-4147-A177-3AD203B41FA5}">
                      <a16:colId xmlns:a16="http://schemas.microsoft.com/office/drawing/2014/main" val="3635584342"/>
                    </a:ext>
                  </a:extLst>
                </a:gridCol>
              </a:tblGrid>
              <a:tr h="376571">
                <a:tc>
                  <a:txBody>
                    <a:bodyPr/>
                    <a:lstStyle/>
                    <a:p>
                      <a:pPr marL="179388" marR="0" lvl="0" indent="-179388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финансовое обеспечение перевозок по городским и садоводческим маршрутам</a:t>
                      </a:r>
                      <a:endParaRPr lang="ru-RU" sz="1200" b="0" i="0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66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561,0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66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1" i="0" kern="1200" cap="all" baseline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686,0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66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5433272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969276"/>
              </p:ext>
            </p:extLst>
          </p:nvPr>
        </p:nvGraphicFramePr>
        <p:xfrm>
          <a:off x="4780224" y="6282046"/>
          <a:ext cx="7366174" cy="376571"/>
        </p:xfrm>
        <a:graphic>
          <a:graphicData uri="http://schemas.openxmlformats.org/drawingml/2006/table">
            <a:tbl>
              <a:tblPr firstRow="1" bandRow="1"/>
              <a:tblGrid>
                <a:gridCol w="5337415">
                  <a:extLst>
                    <a:ext uri="{9D8B030D-6E8A-4147-A177-3AD203B41FA5}">
                      <a16:colId xmlns:a16="http://schemas.microsoft.com/office/drawing/2014/main" val="1415982895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val="2683242417"/>
                    </a:ext>
                  </a:extLst>
                </a:gridCol>
                <a:gridCol w="785002">
                  <a:extLst>
                    <a:ext uri="{9D8B030D-6E8A-4147-A177-3AD203B41FA5}">
                      <a16:colId xmlns:a16="http://schemas.microsoft.com/office/drawing/2014/main" val="1771703274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val="1203572851"/>
                    </a:ext>
                  </a:extLst>
                </a:gridCol>
                <a:gridCol w="845885">
                  <a:extLst>
                    <a:ext uri="{9D8B030D-6E8A-4147-A177-3AD203B41FA5}">
                      <a16:colId xmlns:a16="http://schemas.microsoft.com/office/drawing/2014/main" val="3635584342"/>
                    </a:ext>
                  </a:extLst>
                </a:gridCol>
              </a:tblGrid>
              <a:tr h="376571">
                <a:tc>
                  <a:txBody>
                    <a:bodyPr/>
                    <a:lstStyle/>
                    <a:p>
                      <a:pPr marL="179388" marR="0" lvl="0" indent="-179388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лизинговые платежи по приобретению подвижного состава</a:t>
                      </a:r>
                      <a:endParaRPr lang="ru-RU" sz="1200" b="0" i="0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66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i="0" kern="1200" cap="all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50,3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66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200" b="1" i="0" kern="1200" cap="all" baseline="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200" b="1" i="0" kern="1200" cap="all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41,9</a:t>
                      </a:r>
                    </a:p>
                  </a:txBody>
                  <a:tcPr marL="86768" marR="86768" marT="43384" marB="4338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66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54332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256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686375228"/>
              </p:ext>
            </p:extLst>
          </p:nvPr>
        </p:nvGraphicFramePr>
        <p:xfrm>
          <a:off x="5959847" y="2232438"/>
          <a:ext cx="7019258" cy="4434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2" name="Группа 21"/>
          <p:cNvGrpSpPr/>
          <p:nvPr/>
        </p:nvGrpSpPr>
        <p:grpSpPr>
          <a:xfrm>
            <a:off x="1623852" y="352103"/>
            <a:ext cx="11377675" cy="4798278"/>
            <a:chOff x="1087431" y="538511"/>
            <a:chExt cx="9397552" cy="3898601"/>
          </a:xfrm>
        </p:grpSpPr>
        <p:grpSp>
          <p:nvGrpSpPr>
            <p:cNvPr id="56" name="Группа 55"/>
            <p:cNvGrpSpPr/>
            <p:nvPr/>
          </p:nvGrpSpPr>
          <p:grpSpPr>
            <a:xfrm>
              <a:off x="1087431" y="538511"/>
              <a:ext cx="9397552" cy="3898601"/>
              <a:chOff x="1065714" y="714177"/>
              <a:chExt cx="11261352" cy="4059813"/>
            </a:xfrm>
          </p:grpSpPr>
          <p:graphicFrame>
            <p:nvGraphicFramePr>
              <p:cNvPr id="13" name="Диаграмма 12"/>
              <p:cNvGraphicFramePr/>
              <p:nvPr>
                <p:extLst/>
              </p:nvPr>
            </p:nvGraphicFramePr>
            <p:xfrm>
              <a:off x="1065714" y="714177"/>
              <a:ext cx="11261352" cy="405981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53" name="TextBox 13"/>
              <p:cNvSpPr txBox="1">
                <a:spLocks noChangeArrowheads="1"/>
              </p:cNvSpPr>
              <p:nvPr/>
            </p:nvSpPr>
            <p:spPr bwMode="auto">
              <a:xfrm>
                <a:off x="4122482" y="828589"/>
                <a:ext cx="882476" cy="619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defTabSz="1125444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r>
                  <a:rPr lang="ru-RU" altLang="ru-RU" sz="1941" b="1" dirty="0">
                    <a:solidFill>
                      <a:sysClr val="windowText" lastClr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 </a:t>
                </a:r>
                <a:r>
                  <a:rPr lang="ru-RU" altLang="ru-RU" sz="1941" b="1" dirty="0" smtClean="0">
                    <a:solidFill>
                      <a:sysClr val="windowText" lastClr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222,4</a:t>
                </a:r>
              </a:p>
              <a:p>
                <a:pPr defTabSz="1125444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/>
                </a:pPr>
                <a:endParaRPr lang="ru-RU" altLang="ru-RU" sz="2215" dirty="0">
                  <a:solidFill>
                    <a:sysClr val="windowText" lastClr="000000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55" name="TextBox 13"/>
              <p:cNvSpPr txBox="1">
                <a:spLocks noChangeArrowheads="1"/>
              </p:cNvSpPr>
              <p:nvPr/>
            </p:nvSpPr>
            <p:spPr bwMode="auto">
              <a:xfrm>
                <a:off x="9352315" y="824174"/>
                <a:ext cx="882476" cy="5835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defTabSz="1125444">
                  <a:lnSpc>
                    <a:spcPct val="100000"/>
                  </a:lnSpc>
                  <a:spcBef>
                    <a:spcPct val="0"/>
                  </a:spcBef>
                  <a:buFont typeface="Arial" panose="020B0604020202020204" pitchFamily="34" charset="0"/>
                  <a:buNone/>
                  <a:defRPr sz="1941" b="1">
                    <a:solidFill>
                      <a:sysClr val="windowText" lastClr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9pPr>
              </a:lstStyle>
              <a:p>
                <a:pPr>
                  <a:defRPr/>
                </a:pPr>
                <a:r>
                  <a:rPr lang="ru-RU" altLang="ru-RU" dirty="0"/>
                  <a:t> </a:t>
                </a:r>
                <a:r>
                  <a:rPr lang="ru-RU" altLang="ru-RU" dirty="0" smtClean="0"/>
                  <a:t>115,9</a:t>
                </a:r>
              </a:p>
              <a:p>
                <a:pPr>
                  <a:defRPr/>
                </a:pPr>
                <a:endParaRPr lang="ru-RU" altLang="ru-RU" dirty="0"/>
              </a:p>
            </p:txBody>
          </p:sp>
        </p:grpSp>
        <p:grpSp>
          <p:nvGrpSpPr>
            <p:cNvPr id="54" name="Группа 53"/>
            <p:cNvGrpSpPr/>
            <p:nvPr/>
          </p:nvGrpSpPr>
          <p:grpSpPr>
            <a:xfrm>
              <a:off x="1496026" y="1549246"/>
              <a:ext cx="7054146" cy="250071"/>
              <a:chOff x="1507596" y="1762250"/>
              <a:chExt cx="8053483" cy="285497"/>
            </a:xfrm>
          </p:grpSpPr>
          <p:grpSp>
            <p:nvGrpSpPr>
              <p:cNvPr id="20" name="Группа 19"/>
              <p:cNvGrpSpPr/>
              <p:nvPr/>
            </p:nvGrpSpPr>
            <p:grpSpPr>
              <a:xfrm>
                <a:off x="5822592" y="1762252"/>
                <a:ext cx="3738487" cy="285495"/>
                <a:chOff x="5155673" y="2568878"/>
                <a:chExt cx="3966312" cy="348293"/>
              </a:xfrm>
            </p:grpSpPr>
            <p:sp>
              <p:nvSpPr>
                <p:cNvPr id="34" name="TextBox 13"/>
                <p:cNvSpPr txBox="1">
                  <a:spLocks noChangeArrowheads="1"/>
                </p:cNvSpPr>
                <p:nvPr/>
              </p:nvSpPr>
              <p:spPr bwMode="auto">
                <a:xfrm>
                  <a:off x="5512749" y="2568878"/>
                  <a:ext cx="3609236" cy="3482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defTabSz="1125444">
                    <a:lnSpc>
                      <a:spcPct val="100000"/>
                    </a:lnSpc>
                    <a:spcBef>
                      <a:spcPct val="0"/>
                    </a:spcBef>
                    <a:buFont typeface="Arial" panose="020B0604020202020204" pitchFamily="34" charset="0"/>
                    <a:buNone/>
                    <a:defRPr/>
                  </a:pPr>
                  <a:r>
                    <a:rPr lang="ru-RU" altLang="ru-RU" sz="1400" dirty="0">
                      <a:solidFill>
                        <a:prstClr val="black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средства городского бюджета</a:t>
                  </a:r>
                </a:p>
              </p:txBody>
            </p:sp>
            <p:sp>
              <p:nvSpPr>
                <p:cNvPr id="50" name="Прямоугольник 49"/>
                <p:cNvSpPr/>
                <p:nvPr/>
              </p:nvSpPr>
              <p:spPr bwMode="auto">
                <a:xfrm>
                  <a:off x="5155673" y="2643466"/>
                  <a:ext cx="283430" cy="244435"/>
                </a:xfrm>
                <a:prstGeom prst="rect">
                  <a:avLst/>
                </a:prstGeom>
                <a:solidFill>
                  <a:srgbClr val="FFC000"/>
                </a:solidFill>
                <a:ln>
                  <a:solidFill>
                    <a:srgbClr val="FFC000"/>
                  </a:solidFill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125444">
                    <a:defRPr/>
                  </a:pPr>
                  <a:endParaRPr lang="ru-RU" dirty="0">
                    <a:solidFill>
                      <a:sysClr val="windowText" lastClr="000000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19" name="Группа 18"/>
              <p:cNvGrpSpPr/>
              <p:nvPr/>
            </p:nvGrpSpPr>
            <p:grpSpPr>
              <a:xfrm>
                <a:off x="1507596" y="1762250"/>
                <a:ext cx="3853001" cy="285495"/>
                <a:chOff x="881555" y="2529338"/>
                <a:chExt cx="3281149" cy="348293"/>
              </a:xfrm>
            </p:grpSpPr>
            <p:sp>
              <p:nvSpPr>
                <p:cNvPr id="33" name="TextBox 13"/>
                <p:cNvSpPr txBox="1">
                  <a:spLocks noChangeArrowheads="1"/>
                </p:cNvSpPr>
                <p:nvPr/>
              </p:nvSpPr>
              <p:spPr bwMode="auto">
                <a:xfrm>
                  <a:off x="1165065" y="2529338"/>
                  <a:ext cx="2997639" cy="3482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lnSpc>
                      <a:spcPct val="90000"/>
                    </a:lnSpc>
                    <a:spcBef>
                      <a:spcPts val="1000"/>
                    </a:spcBef>
                    <a:buFont typeface="Arial" panose="020B0604020202020204" pitchFamily="34" charset="0"/>
                    <a:buChar char="•"/>
                    <a:defRPr sz="28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4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 sz="2000"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lnSpc>
                      <a:spcPct val="90000"/>
                    </a:lnSpc>
                    <a:spcBef>
                      <a:spcPts val="500"/>
                    </a:spcBef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lnSpc>
                      <a:spcPct val="90000"/>
                    </a:lnSpc>
                    <a:spcBef>
                      <a:spcPts val="500"/>
                    </a:spcBef>
                    <a:spcAft>
                      <a:spcPct val="0"/>
                    </a:spcAft>
                    <a:buFont typeface="Arial" panose="020B0604020202020204" pitchFamily="34" charset="0"/>
                    <a:buChar char="•"/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defTabSz="1125444">
                    <a:lnSpc>
                      <a:spcPct val="100000"/>
                    </a:lnSpc>
                    <a:spcBef>
                      <a:spcPct val="0"/>
                    </a:spcBef>
                    <a:buFont typeface="Arial" panose="020B0604020202020204" pitchFamily="34" charset="0"/>
                    <a:buNone/>
                    <a:defRPr/>
                  </a:pPr>
                  <a:r>
                    <a:rPr lang="ru-RU" altLang="ru-RU" sz="1400" dirty="0">
                      <a:solidFill>
                        <a:prstClr val="black"/>
                      </a:solidFill>
                      <a:latin typeface="Segoe UI" panose="020B0502040204020203" pitchFamily="34" charset="0"/>
                      <a:cs typeface="Segoe UI" panose="020B0502040204020203" pitchFamily="34" charset="0"/>
                    </a:rPr>
                    <a:t>средства вышестоящих бюджетов</a:t>
                  </a:r>
                </a:p>
              </p:txBody>
            </p:sp>
            <p:sp>
              <p:nvSpPr>
                <p:cNvPr id="49" name="Прямоугольник 48"/>
                <p:cNvSpPr/>
                <p:nvPr/>
              </p:nvSpPr>
              <p:spPr bwMode="auto">
                <a:xfrm>
                  <a:off x="881555" y="2581269"/>
                  <a:ext cx="227500" cy="244436"/>
                </a:xfrm>
                <a:prstGeom prst="rect">
                  <a:avLst/>
                </a:prstGeom>
                <a:solidFill>
                  <a:srgbClr val="0C6264"/>
                </a:solidFill>
                <a:ln>
                  <a:noFill/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1125444">
                    <a:defRPr/>
                  </a:pPr>
                  <a:endParaRPr lang="ru-RU" dirty="0">
                    <a:solidFill>
                      <a:prstClr val="white"/>
                    </a:solidFill>
                    <a:latin typeface="Segoe UI" panose="020B0502040204020203" pitchFamily="34" charset="0"/>
                    <a:cs typeface="Segoe UI" panose="020B0502040204020203" pitchFamily="34" charset="0"/>
                  </a:endParaRPr>
                </a:p>
              </p:txBody>
            </p:sp>
          </p:grpSp>
        </p:grpSp>
      </p:grpSp>
      <p:grpSp>
        <p:nvGrpSpPr>
          <p:cNvPr id="4" name="Группа 3"/>
          <p:cNvGrpSpPr/>
          <p:nvPr/>
        </p:nvGrpSpPr>
        <p:grpSpPr>
          <a:xfrm>
            <a:off x="26063" y="3553523"/>
            <a:ext cx="12689398" cy="3051517"/>
            <a:chOff x="89065" y="3425507"/>
            <a:chExt cx="12689398" cy="3051517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11567752" y="3425507"/>
              <a:ext cx="1210711" cy="3018638"/>
              <a:chOff x="9288876" y="3743778"/>
              <a:chExt cx="916839" cy="2813575"/>
            </a:xfrm>
          </p:grpSpPr>
          <p:sp>
            <p:nvSpPr>
              <p:cNvPr id="57" name="TextBox 56"/>
              <p:cNvSpPr txBox="1"/>
              <p:nvPr/>
            </p:nvSpPr>
            <p:spPr>
              <a:xfrm>
                <a:off x="9288876" y="3743778"/>
                <a:ext cx="707306" cy="329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125444">
                  <a:defRPr/>
                </a:pPr>
                <a:r>
                  <a:rPr lang="ru-RU" sz="1700" b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60,3</a:t>
                </a:r>
              </a:p>
            </p:txBody>
          </p:sp>
          <p:sp>
            <p:nvSpPr>
              <p:cNvPr id="42" name="TextBox 41"/>
              <p:cNvSpPr txBox="1"/>
              <p:nvPr/>
            </p:nvSpPr>
            <p:spPr>
              <a:xfrm>
                <a:off x="9307942" y="5421715"/>
                <a:ext cx="897773" cy="329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125444">
                  <a:defRPr/>
                </a:pPr>
                <a:r>
                  <a:rPr lang="ru-RU" sz="1700" b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82,8</a:t>
                </a:r>
                <a:endParaRPr lang="ru-RU" sz="1700" b="1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>
                <a:off x="9307108" y="6227454"/>
                <a:ext cx="897773" cy="329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125444">
                  <a:defRPr/>
                </a:pPr>
                <a:r>
                  <a:rPr lang="ru-RU" sz="1700" b="1" dirty="0" smtClean="0">
                    <a:solidFill>
                      <a:prstClr val="black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73,1</a:t>
                </a:r>
                <a:endParaRPr lang="ru-RU" sz="1700" b="1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3" name="Группа 2"/>
            <p:cNvGrpSpPr/>
            <p:nvPr/>
          </p:nvGrpSpPr>
          <p:grpSpPr>
            <a:xfrm>
              <a:off x="89065" y="4113323"/>
              <a:ext cx="6049476" cy="2363701"/>
              <a:chOff x="432506" y="4058361"/>
              <a:chExt cx="4915200" cy="1920504"/>
            </a:xfrm>
          </p:grpSpPr>
          <p:sp>
            <p:nvSpPr>
              <p:cNvPr id="46" name="TextBox 45"/>
              <p:cNvSpPr txBox="1"/>
              <p:nvPr/>
            </p:nvSpPr>
            <p:spPr>
              <a:xfrm>
                <a:off x="432506" y="4058361"/>
                <a:ext cx="4843799" cy="375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ru-RU"/>
                </a:defPPr>
                <a:lvl1pPr marL="250288" indent="-250288">
                  <a:lnSpc>
                    <a:spcPct val="100000"/>
                  </a:lnSpc>
                  <a:spcBef>
                    <a:spcPct val="0"/>
                  </a:spcBef>
                  <a:buFont typeface="Wingdings" panose="05000000000000000000" pitchFamily="2" charset="2"/>
                  <a:buChar char="Ø"/>
                  <a:defRPr sz="1230">
                    <a:solidFill>
                      <a:prstClr val="black"/>
                    </a:solidFill>
                    <a:latin typeface="Calibri"/>
                    <a:cs typeface="Times New Roman" panose="02020603050405020304" pitchFamily="18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9pPr>
              </a:lstStyle>
              <a:p>
                <a:pPr marL="222744" indent="-222744" algn="just" defTabSz="1125444">
                  <a:defRPr/>
                </a:pPr>
                <a:r>
                  <a:rPr lang="ru-RU" sz="12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Комплексное развитие городского наземного электрического транспорта (НП «Инфраструктура для жизни»)</a:t>
                </a:r>
                <a:endParaRPr lang="ru-RU" sz="1200" i="1" dirty="0"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41" name="TextBox 40"/>
              <p:cNvSpPr txBox="1"/>
              <p:nvPr/>
            </p:nvSpPr>
            <p:spPr>
              <a:xfrm>
                <a:off x="472534" y="5453722"/>
                <a:ext cx="4875172" cy="5251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defPPr>
                  <a:defRPr lang="ru-RU"/>
                </a:defPPr>
                <a:lvl1pPr marL="250288" indent="-250288">
                  <a:lnSpc>
                    <a:spcPct val="100000"/>
                  </a:lnSpc>
                  <a:spcBef>
                    <a:spcPct val="0"/>
                  </a:spcBef>
                  <a:buFont typeface="Wingdings" panose="05000000000000000000" pitchFamily="2" charset="2"/>
                  <a:buChar char="Ø"/>
                  <a:defRPr sz="1230">
                    <a:solidFill>
                      <a:prstClr val="black"/>
                    </a:solidFill>
                    <a:latin typeface="Calibri"/>
                    <a:cs typeface="Times New Roman" panose="02020603050405020304" pitchFamily="18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latin typeface="Calibri" panose="020F0502020204030204" pitchFamily="34" charset="0"/>
                  </a:defRPr>
                </a:lvl9pPr>
              </a:lstStyle>
              <a:p>
                <a:pPr marL="222744" indent="-222744" algn="just" defTabSz="1125444">
                  <a:defRPr/>
                </a:pPr>
                <a:r>
                  <a:rPr lang="ru-RU" sz="1200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Строительство площадки для создания модульного спортивного сооружения на территории МБОУ СОШ №47, расположенной по адресу: г. Липецк, ул. Космонавтов, 11Б</a:t>
                </a:r>
              </a:p>
            </p:txBody>
          </p:sp>
        </p:grpSp>
      </p:grpSp>
      <p:grpSp>
        <p:nvGrpSpPr>
          <p:cNvPr id="23" name="Группа 22"/>
          <p:cNvGrpSpPr/>
          <p:nvPr/>
        </p:nvGrpSpPr>
        <p:grpSpPr>
          <a:xfrm>
            <a:off x="1" y="873113"/>
            <a:ext cx="2060861" cy="673672"/>
            <a:chOff x="129187" y="788612"/>
            <a:chExt cx="1674450" cy="547358"/>
          </a:xfrm>
        </p:grpSpPr>
        <p:sp>
          <p:nvSpPr>
            <p:cNvPr id="60" name="TextBox 13"/>
            <p:cNvSpPr txBox="1">
              <a:spLocks noChangeArrowheads="1"/>
            </p:cNvSpPr>
            <p:nvPr/>
          </p:nvSpPr>
          <p:spPr bwMode="auto">
            <a:xfrm>
              <a:off x="129187" y="788612"/>
              <a:ext cx="1674450" cy="2750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1125444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ru-RU" altLang="ru-RU" sz="1600" b="1" dirty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Всего расходов:</a:t>
              </a:r>
            </a:p>
          </p:txBody>
        </p:sp>
        <p:sp>
          <p:nvSpPr>
            <p:cNvPr id="61" name="TextBox 13"/>
            <p:cNvSpPr txBox="1">
              <a:spLocks noChangeArrowheads="1"/>
            </p:cNvSpPr>
            <p:nvPr/>
          </p:nvSpPr>
          <p:spPr bwMode="auto">
            <a:xfrm>
              <a:off x="520547" y="1010881"/>
              <a:ext cx="685345" cy="3250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defTabSz="1125444">
                <a:lnSpc>
                  <a:spcPct val="100000"/>
                </a:lnSpc>
                <a:spcBef>
                  <a:spcPct val="0"/>
                </a:spcBef>
                <a:buFont typeface="Arial" panose="020B0604020202020204" pitchFamily="34" charset="0"/>
                <a:buNone/>
                <a:defRPr/>
              </a:pPr>
              <a:r>
                <a:rPr lang="ru-RU" altLang="ru-RU" sz="2000" b="1" dirty="0" smtClean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338,3</a:t>
              </a:r>
              <a:endParaRPr lang="ru-RU" altLang="ru-RU" sz="2000" b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36" name="TextBox 13"/>
          <p:cNvSpPr txBox="1">
            <a:spLocks noChangeArrowheads="1"/>
          </p:cNvSpPr>
          <p:nvPr/>
        </p:nvSpPr>
        <p:spPr bwMode="auto">
          <a:xfrm>
            <a:off x="182998" y="1968265"/>
            <a:ext cx="11700000" cy="338554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1125444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1600" b="1" cap="all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Основные направления инвестирования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6062" y="74212"/>
            <a:ext cx="12192700" cy="3774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>
              <a:defRPr/>
            </a:pPr>
            <a:r>
              <a:rPr lang="ru-RU" dirty="0"/>
              <a:t>Расходы бюджета города Липецка на осуществление бюджетных инвестиций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1552333" y="6636784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ru-RU" sz="1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13</a:t>
            </a:r>
            <a:endParaRPr lang="ru-RU" sz="12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8" name="TextBox 22"/>
          <p:cNvSpPr txBox="1"/>
          <p:nvPr/>
        </p:nvSpPr>
        <p:spPr>
          <a:xfrm>
            <a:off x="11131311" y="443155"/>
            <a:ext cx="1019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ru-RU" sz="12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млн. рублей</a:t>
            </a:r>
          </a:p>
        </p:txBody>
      </p:sp>
      <p:cxnSp>
        <p:nvCxnSpPr>
          <p:cNvPr id="69" name="Прямая соединительная линия 68"/>
          <p:cNvCxnSpPr/>
          <p:nvPr/>
        </p:nvCxnSpPr>
        <p:spPr>
          <a:xfrm>
            <a:off x="10074875" y="853450"/>
            <a:ext cx="798232" cy="0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10873107" y="842634"/>
            <a:ext cx="122787" cy="249566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5726573" y="873112"/>
            <a:ext cx="116772" cy="219088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V="1">
            <a:off x="4701396" y="871059"/>
            <a:ext cx="1025177" cy="2053"/>
          </a:xfrm>
          <a:prstGeom prst="line">
            <a:avLst/>
          </a:prstGeom>
          <a:ln w="31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26062" y="4857690"/>
            <a:ext cx="600021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250288" indent="-250288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 sz="123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pPr marL="222744" indent="-222744" algn="just" defTabSz="1125444">
              <a:defRPr/>
            </a:pP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Мероприятия в области энергосбережения и повышения энергетической </a:t>
            </a:r>
            <a:r>
              <a:rPr lang="ru-RU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эффекивности</a:t>
            </a: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 (сети теплоснабжения ГУЗ "Областная детская больница", ГУЗ "Липецкий областной перинатальный </a:t>
            </a:r>
            <a:r>
              <a:rPr lang="ru-RU" sz="1200" dirty="0" err="1">
                <a:latin typeface="Segoe UI" panose="020B0502040204020203" pitchFamily="34" charset="0"/>
                <a:cs typeface="Segoe UI" panose="020B0502040204020203" pitchFamily="34" charset="0"/>
              </a:rPr>
              <a:t>центр"ул</a:t>
            </a: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. Московская,д.6а,6г; котельная Механизаторов </a:t>
            </a:r>
            <a:r>
              <a:rPr lang="ru-RU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д.21; тепловой </a:t>
            </a: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комплекс  СОК "Прометей", модернизация объектов электросетевого комплекса СНТ </a:t>
            </a:r>
            <a:r>
              <a:rPr lang="ru-RU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"</a:t>
            </a: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Дачный-5")</a:t>
            </a:r>
            <a:endParaRPr lang="ru-RU" sz="12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5328" y="3391958"/>
            <a:ext cx="59615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250288" indent="-250288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 sz="123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pPr marL="222744" indent="-222744" algn="just" defTabSz="1125444">
              <a:defRPr/>
            </a:pP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Благоустройство общественных территорий </a:t>
            </a:r>
            <a:r>
              <a:rPr lang="ru-RU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НП «Инфраструктура для жизни») </a:t>
            </a:r>
            <a:endParaRPr lang="ru-RU" sz="12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1504752" y="2687164"/>
            <a:ext cx="118553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125444">
              <a:defRPr/>
            </a:pPr>
            <a:r>
              <a:rPr lang="ru-RU" sz="1700" b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79,2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5328" y="2676151"/>
            <a:ext cx="629169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marL="250288" indent="-250288">
              <a:lnSpc>
                <a:spcPct val="1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 sz="123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pPr marL="222744" indent="-222744" algn="just" defTabSz="1125444">
              <a:defRPr/>
            </a:pP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Реконструкция дорог и </a:t>
            </a:r>
            <a:r>
              <a:rPr lang="ru-RU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мостов (НП </a:t>
            </a:r>
            <a:r>
              <a:rPr lang="ru-RU" sz="1200" dirty="0">
                <a:latin typeface="Segoe UI" panose="020B0502040204020203" pitchFamily="34" charset="0"/>
                <a:cs typeface="Segoe UI" panose="020B0502040204020203" pitchFamily="34" charset="0"/>
              </a:rPr>
              <a:t>«Инфраструктура для жизни»)</a:t>
            </a:r>
            <a:endParaRPr lang="ru-RU" sz="12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1529929" y="4419962"/>
            <a:ext cx="804339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125444">
              <a:defRPr/>
            </a:pPr>
            <a:r>
              <a:rPr lang="ru-RU" sz="1700" b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39,5</a:t>
            </a:r>
          </a:p>
        </p:txBody>
      </p:sp>
    </p:spTree>
    <p:extLst>
      <p:ext uri="{BB962C8B-B14F-4D97-AF65-F5344CB8AC3E}">
        <p14:creationId xmlns:p14="http://schemas.microsoft.com/office/powerpoint/2010/main" val="111776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2"/>
          <p:cNvSpPr txBox="1">
            <a:spLocks/>
          </p:cNvSpPr>
          <p:nvPr/>
        </p:nvSpPr>
        <p:spPr>
          <a:xfrm>
            <a:off x="1116597" y="0"/>
            <a:ext cx="100037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1" i="0" u="none" strike="noStrike" cap="all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РАСХОДЫ БЮДЖЕТА ГОРОДА ЛИПЕЦКА В РАМКАХ МУНИЦИПАЛЬНЫХ ПРОГРАММ В </a:t>
            </a:r>
            <a:r>
              <a:rPr lang="ru-RU" dirty="0" smtClean="0"/>
              <a:t>2025 </a:t>
            </a:r>
            <a:r>
              <a:rPr lang="ru-RU" dirty="0"/>
              <a:t>ГОДУ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9215831"/>
              </p:ext>
            </p:extLst>
          </p:nvPr>
        </p:nvGraphicFramePr>
        <p:xfrm>
          <a:off x="268254" y="403756"/>
          <a:ext cx="11923746" cy="64796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670">
                  <a:extLst>
                    <a:ext uri="{9D8B030D-6E8A-4147-A177-3AD203B41FA5}">
                      <a16:colId xmlns:a16="http://schemas.microsoft.com/office/drawing/2014/main" val="3523685029"/>
                    </a:ext>
                  </a:extLst>
                </a:gridCol>
                <a:gridCol w="8362510">
                  <a:extLst>
                    <a:ext uri="{9D8B030D-6E8A-4147-A177-3AD203B41FA5}">
                      <a16:colId xmlns:a16="http://schemas.microsoft.com/office/drawing/2014/main" val="2312234313"/>
                    </a:ext>
                  </a:extLst>
                </a:gridCol>
                <a:gridCol w="319177">
                  <a:extLst>
                    <a:ext uri="{9D8B030D-6E8A-4147-A177-3AD203B41FA5}">
                      <a16:colId xmlns:a16="http://schemas.microsoft.com/office/drawing/2014/main" val="2059456081"/>
                    </a:ext>
                  </a:extLst>
                </a:gridCol>
                <a:gridCol w="15633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54057">
                  <a:extLst>
                    <a:ext uri="{9D8B030D-6E8A-4147-A177-3AD203B41FA5}">
                      <a16:colId xmlns:a16="http://schemas.microsoft.com/office/drawing/2014/main" val="1209060921"/>
                    </a:ext>
                  </a:extLst>
                </a:gridCol>
              </a:tblGrid>
              <a:tr h="24856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prstClr val="black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2024 год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2025 год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67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Всего в рамках муниципальных программ, </a:t>
                      </a:r>
                      <a:r>
                        <a:rPr lang="ru-RU" sz="1600" b="1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из них:</a:t>
                      </a: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>
                        <a:solidFill>
                          <a:prstClr val="black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BACC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21</a:t>
                      </a:r>
                      <a:r>
                        <a:rPr lang="ru-RU" sz="2000" b="1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380,2</a:t>
                      </a:r>
                      <a:endParaRPr lang="ru-RU" sz="2000" b="1" dirty="0" smtClean="0">
                        <a:solidFill>
                          <a:prstClr val="black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19</a:t>
                      </a:r>
                      <a:r>
                        <a:rPr lang="ru-RU" sz="2000" b="1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183,9</a:t>
                      </a:r>
                      <a:endParaRPr lang="ru-RU" sz="2000" b="1" dirty="0" smtClean="0">
                        <a:solidFill>
                          <a:prstClr val="black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6359594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5842218"/>
                  </a:ext>
                </a:extLst>
              </a:tr>
              <a:tr h="684000">
                <a:tc>
                  <a:txBody>
                    <a:bodyPr/>
                    <a:lstStyle/>
                    <a:p>
                      <a:endParaRPr lang="ru-RU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400" b="1" u="none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«Липецк – мы вместе!», </a:t>
                      </a:r>
                      <a:r>
                        <a:rPr lang="ru-RU" sz="1200" b="1" u="none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из них:</a:t>
                      </a:r>
                    </a:p>
                    <a:p>
                      <a:pPr marL="285750" marR="0" lvl="0" indent="714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i="1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субсидии социально-ориентированным НКО</a:t>
                      </a:r>
                    </a:p>
                    <a:p>
                      <a:pPr marL="285750" marR="0" lvl="0" indent="714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i="1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выплаты почетным гражданам</a:t>
                      </a:r>
                      <a:r>
                        <a:rPr lang="ru-RU" sz="1200" i="1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города</a:t>
                      </a:r>
                      <a:endParaRPr lang="ru-RU" sz="1200" i="1" dirty="0" smtClean="0">
                        <a:solidFill>
                          <a:prstClr val="black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67696" rtl="0" eaLnBrk="1" latinLnBrk="0" hangingPunct="1"/>
                      <a:r>
                        <a:rPr lang="ru-RU" sz="1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55,0</a:t>
                      </a:r>
                    </a:p>
                    <a:p>
                      <a:pPr marL="0" algn="ctr" defTabSz="867696" rtl="0" eaLnBrk="1" latinLnBrk="0" hangingPunct="1"/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5,3</a:t>
                      </a:r>
                    </a:p>
                    <a:p>
                      <a:pPr marL="0" algn="ctr" defTabSz="867696" rtl="0" eaLnBrk="1" latinLnBrk="0" hangingPunct="1"/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7,3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60,6</a:t>
                      </a:r>
                    </a:p>
                    <a:p>
                      <a:pPr algn="ctr"/>
                      <a:r>
                        <a:rPr lang="ru-RU" sz="12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5,4</a:t>
                      </a:r>
                    </a:p>
                    <a:p>
                      <a:pPr algn="ctr"/>
                      <a:r>
                        <a:rPr lang="ru-RU" sz="12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8,2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1778973"/>
                  </a:ext>
                </a:extLst>
              </a:tr>
              <a:tr h="144000"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3326791"/>
                  </a:ext>
                </a:extLst>
              </a:tr>
              <a:tr h="1157964"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400" b="1" u="none" kern="120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«Развитие экономического потенциала города Липецка», </a:t>
                      </a:r>
                      <a:r>
                        <a:rPr lang="ru-RU" sz="1200" b="1" u="none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из них:</a:t>
                      </a:r>
                    </a:p>
                    <a:p>
                      <a:pPr marL="285750" marR="0" lvl="0" indent="71438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i="1" kern="1200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i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финансовое обеспечение деятельности МБУ «Технопарк-Липецк»</a:t>
                      </a:r>
                    </a:p>
                    <a:p>
                      <a:pPr marL="285750" marR="0" lvl="0" indent="71438" algn="l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i="1" kern="1200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о</a:t>
                      </a:r>
                      <a:r>
                        <a:rPr lang="ru-RU" sz="1200" i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беспечение эффективного использования муниципального</a:t>
                      </a:r>
                      <a:r>
                        <a:rPr lang="ru-RU" sz="1200" i="1" kern="1200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жилищного фонда и муниципальных инженерных сетей</a:t>
                      </a:r>
                      <a:endParaRPr lang="ru-RU" sz="1200" i="1" kern="1200" dirty="0" smtClean="0">
                        <a:solidFill>
                          <a:prstClr val="black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67696" rtl="0" eaLnBrk="1" latinLnBrk="0" hangingPunct="1"/>
                      <a:endParaRPr lang="ru-RU" sz="300" b="1" kern="1200" dirty="0" smtClean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800" i="1" kern="1200" dirty="0" smtClean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en-US" sz="1200" i="1" kern="1200" dirty="0" smtClean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12,2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i="1" kern="1200" dirty="0" smtClean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460633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i="1" kern="1200" dirty="0">
                        <a:solidFill>
                          <a:prstClr val="black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290786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«Развитие муниципальной службы в городе Липецке», </a:t>
                      </a:r>
                      <a:r>
                        <a:rPr lang="ru-RU" sz="1200" b="1" u="none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из них: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endParaRPr lang="ru-RU" sz="500" b="1" u="none" kern="1200" dirty="0" smtClean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285750" marR="0" lvl="0" indent="7143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пенсионные выплаты лицам, ранее замещавшим муниципальные должности и должности муниципальной службы города Липецка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67696" rtl="0" eaLnBrk="1" latinLnBrk="0" hangingPunct="1"/>
                      <a:r>
                        <a:rPr lang="en-US" sz="1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106,0</a:t>
                      </a:r>
                      <a:endParaRPr lang="ru-RU" sz="1400" b="1" kern="1200" dirty="0" smtClean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algn="ctr" defTabSz="867696" rtl="0" eaLnBrk="1" latinLnBrk="0" hangingPunct="1"/>
                      <a:endParaRPr lang="ru-RU" sz="600" b="1" kern="1200" dirty="0" smtClean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algn="ctr" defTabSz="867696" rtl="0" eaLnBrk="1" latinLnBrk="0" hangingPunct="1"/>
                      <a:endParaRPr lang="ru-RU" sz="100" b="1" kern="1200" dirty="0" smtClean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</a:t>
                      </a:r>
                      <a:r>
                        <a:rPr lang="en-US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5,1</a:t>
                      </a:r>
                      <a:endParaRPr lang="ru-RU" sz="1200" i="1" kern="1200" dirty="0" smtClean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1200" i="1" kern="1200" dirty="0" smtClean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en-US" sz="1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30,2</a:t>
                      </a:r>
                      <a:endParaRPr lang="ru-RU" sz="1400" b="1" kern="1200" dirty="0" smtClean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800" b="1" kern="1200" dirty="0" smtClean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r>
                        <a:rPr lang="en-US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94,5</a:t>
                      </a:r>
                      <a:endParaRPr lang="ru-RU" sz="1200" i="1" kern="1200" dirty="0" smtClean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1200" i="1" kern="1200" dirty="0" smtClean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249087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" b="1" dirty="0">
                        <a:solidFill>
                          <a:srgbClr val="00206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rgbClr val="C0000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rgbClr val="C0000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8960045"/>
                  </a:ext>
                </a:extLst>
              </a:tr>
              <a:tr h="871756"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="1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«Защита населения и территории города Липецка от чрезвычайных ситуаций природного и техногенного характера, обеспечение безопасного проживания граждан»</a:t>
                      </a:r>
                    </a:p>
                    <a:p>
                      <a:pPr marL="285750" indent="71438">
                        <a:buFont typeface="Wingdings" panose="05000000000000000000" pitchFamily="2" charset="2"/>
                        <a:buChar char="ü"/>
                      </a:pPr>
                      <a:r>
                        <a:rPr lang="ru-RU" sz="1400" i="1" kern="1200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i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ремонтно-восстановительные</a:t>
                      </a:r>
                      <a:r>
                        <a:rPr lang="ru-RU" sz="1200" i="1" kern="1200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работы в зданиях в защитных сооружений гражданской обороны </a:t>
                      </a:r>
                      <a:r>
                        <a:rPr lang="ru-RU" sz="1200" i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</a:p>
                    <a:p>
                      <a:pPr marL="285750" indent="71438">
                        <a:buFont typeface="Wingdings" panose="05000000000000000000" pitchFamily="2" charset="2"/>
                        <a:buChar char="ü"/>
                      </a:pPr>
                      <a:r>
                        <a:rPr lang="ru-RU" sz="1600" i="1" kern="1200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i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сопряжение объектовых систем оповещения</a:t>
                      </a:r>
                      <a:r>
                        <a:rPr lang="ru-RU" sz="1200" i="1" kern="1200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ОУ с муниципальной автоматизированной системой централизованного оповещения населения</a:t>
                      </a:r>
                    </a:p>
                    <a:p>
                      <a:pPr marL="285750" indent="71438">
                        <a:buFont typeface="Wingdings" panose="05000000000000000000" pitchFamily="2" charset="2"/>
                        <a:buChar char="ü"/>
                      </a:pPr>
                      <a:endParaRPr lang="ru-RU" sz="300" i="1" kern="1200" baseline="0" dirty="0" smtClean="0">
                        <a:solidFill>
                          <a:prstClr val="black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285750" indent="71438">
                        <a:buFont typeface="Wingdings" panose="05000000000000000000" pitchFamily="2" charset="2"/>
                        <a:buChar char="ü"/>
                      </a:pPr>
                      <a:r>
                        <a:rPr lang="ru-RU" sz="1200" b="1" i="1" kern="1200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0" i="1" kern="1200" baseline="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точки оповещения муниципальной автоматизированной системы централизованного оповещения</a:t>
                      </a:r>
                      <a:endParaRPr lang="ru-RU" sz="1200" b="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b="1" kern="1200" dirty="0" smtClean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1050" b="0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500" b="0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1200" b="0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1200" b="0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1200" b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200" b="0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algn="ctr"/>
                      <a:endParaRPr lang="ru-RU" sz="1200" b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2952422"/>
                  </a:ext>
                </a:extLst>
              </a:tr>
              <a:tr h="414556"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400" b="1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«Охрана окружающей среды города Липецка</a:t>
                      </a:r>
                      <a:r>
                        <a:rPr lang="ru-RU" sz="1400" b="1" baseline="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» </a:t>
                      </a:r>
                    </a:p>
                    <a:p>
                      <a:pPr marL="285750" indent="161925">
                        <a:buFont typeface="Wingdings" panose="05000000000000000000" pitchFamily="2" charset="2"/>
                        <a:buChar char="ü"/>
                      </a:pPr>
                      <a:r>
                        <a:rPr lang="ru-RU" sz="1200" i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озеленение </a:t>
                      </a:r>
                      <a:endParaRPr lang="ru-RU" sz="1200" b="1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151,5</a:t>
                      </a:r>
                    </a:p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130,9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179,4</a:t>
                      </a:r>
                    </a:p>
                    <a:p>
                      <a:pPr algn="ctr"/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164,9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9538106"/>
                  </a:ext>
                </a:extLst>
              </a:tr>
              <a:tr h="696972">
                <a:tc>
                  <a:txBody>
                    <a:bodyPr/>
                    <a:lstStyle/>
                    <a:p>
                      <a:endParaRPr lang="ru-RU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МП «Управление муниципальными финансами и муниципальным долгом города Липецка», из них:</a:t>
                      </a:r>
                    </a:p>
                    <a:p>
                      <a:pPr marL="285750" marR="0" lvl="0" indent="-190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prstClr val="black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расходы на обслуживание долга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en-US" sz="1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73,0</a:t>
                      </a:r>
                      <a:endParaRPr lang="ru-RU" sz="1400" b="1" kern="1200" dirty="0" smtClean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 smtClean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</a:t>
                      </a:r>
                      <a:r>
                        <a:rPr lang="en-US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</a:t>
                      </a:r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,</a:t>
                      </a:r>
                      <a:r>
                        <a:rPr lang="en-US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9</a:t>
                      </a:r>
                      <a:endParaRPr lang="ru-RU" sz="1200" i="1" kern="1200" dirty="0" smtClean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en-US" sz="1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98,6</a:t>
                      </a:r>
                      <a:endParaRPr lang="ru-RU" sz="1400" b="1" kern="1200" dirty="0" smtClean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kern="1200" dirty="0" smtClean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</a:t>
                      </a:r>
                      <a:r>
                        <a:rPr lang="en-US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</a:t>
                      </a:r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,</a:t>
                      </a:r>
                      <a:r>
                        <a:rPr lang="en-US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</a:t>
                      </a:r>
                      <a:endParaRPr lang="ru-RU" sz="1200" i="1" kern="1200" dirty="0" smtClean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7622952"/>
                  </a:ext>
                </a:extLst>
              </a:tr>
            </a:tbl>
          </a:graphicData>
        </a:graphic>
      </p:graphicFrame>
      <p:sp>
        <p:nvSpPr>
          <p:cNvPr id="11" name="TextBox 22"/>
          <p:cNvSpPr txBox="1"/>
          <p:nvPr/>
        </p:nvSpPr>
        <p:spPr>
          <a:xfrm>
            <a:off x="11084004" y="69207"/>
            <a:ext cx="1107996" cy="2966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28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  <a:endParaRPr kumimoji="0" lang="ru-RU" sz="1328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782167" y="6606408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14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14552" y="4333787"/>
            <a:ext cx="6431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sz="14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30,1</a:t>
            </a:r>
            <a:endParaRPr lang="ru-RU" sz="1400" b="1" dirty="0">
              <a:solidFill>
                <a:srgbClr val="0A505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184263" y="4721281"/>
            <a:ext cx="64872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en-US" sz="1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r>
              <a:rPr lang="ru-RU" sz="1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,0</a:t>
            </a:r>
            <a:endParaRPr lang="ru-RU" sz="12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289278" y="5030129"/>
            <a:ext cx="4683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14</a:t>
            </a:r>
            <a:r>
              <a:rPr lang="ru-RU" sz="1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en-US" sz="1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endParaRPr lang="ru-RU" sz="12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629950" y="2211062"/>
            <a:ext cx="6431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867696"/>
            <a:r>
              <a:rPr lang="ru-RU" sz="14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128,2</a:t>
            </a:r>
            <a:endParaRPr lang="ru-RU" sz="1400" b="1" dirty="0">
              <a:solidFill>
                <a:srgbClr val="0A505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114551" y="2211062"/>
            <a:ext cx="6431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sz="14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47,9</a:t>
            </a:r>
            <a:endParaRPr lang="ru-RU" sz="1400" b="1" dirty="0">
              <a:solidFill>
                <a:srgbClr val="0A505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243528" y="2795838"/>
            <a:ext cx="4683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</a:t>
            </a:r>
            <a:r>
              <a:rPr lang="ru-RU" sz="1200" i="1" dirty="0" smtClean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,2</a:t>
            </a:r>
            <a:endParaRPr lang="ru-RU" sz="1200" i="1" dirty="0">
              <a:solidFill>
                <a:schemeClr val="dk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231853" y="2518839"/>
            <a:ext cx="4683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i="1" dirty="0" smtClean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sz="1200" i="1" dirty="0" smtClean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2,1</a:t>
            </a:r>
            <a:endParaRPr lang="ru-RU" sz="1200" i="1" dirty="0">
              <a:solidFill>
                <a:schemeClr val="dk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289278" y="5381240"/>
            <a:ext cx="4683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15,</a:t>
            </a:r>
            <a:r>
              <a:rPr lang="en-US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0</a:t>
            </a:r>
            <a:endParaRPr lang="ru-RU" sz="12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566470" y="5388462"/>
            <a:ext cx="38504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8,1</a:t>
            </a:r>
            <a:endParaRPr lang="ru-RU" sz="12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9524792" y="4741702"/>
            <a:ext cx="46839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200" i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25,0</a:t>
            </a:r>
            <a:endParaRPr lang="ru-RU" sz="1200" i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566471" y="5056566"/>
            <a:ext cx="38504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i="1" dirty="0">
                <a:latin typeface="Segoe UI" panose="020B0502040204020203" pitchFamily="34" charset="0"/>
                <a:cs typeface="Segoe UI" panose="020B0502040204020203" pitchFamily="34" charset="0"/>
              </a:rPr>
              <a:t>8,4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9622483" y="4376184"/>
            <a:ext cx="6431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US" sz="1400" b="1" dirty="0" smtClean="0">
                <a:solidFill>
                  <a:srgbClr val="0A505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08,3</a:t>
            </a:r>
            <a:endParaRPr lang="ru-RU" sz="1400" b="1" dirty="0">
              <a:solidFill>
                <a:srgbClr val="0A505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544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Шестиугольник 63"/>
          <p:cNvSpPr/>
          <p:nvPr/>
        </p:nvSpPr>
        <p:spPr>
          <a:xfrm>
            <a:off x="6813517" y="1188178"/>
            <a:ext cx="5193933" cy="523875"/>
          </a:xfrm>
          <a:prstGeom prst="hexagon">
            <a:avLst>
              <a:gd name="adj" fmla="val 0"/>
              <a:gd name="vf" fmla="val 115470"/>
            </a:avLst>
          </a:prstGeom>
          <a:solidFill>
            <a:srgbClr val="1170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488" y="4764918"/>
            <a:ext cx="1968561" cy="1794270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1179804" y="5610030"/>
            <a:ext cx="4481910" cy="642708"/>
            <a:chOff x="146927" y="5647183"/>
            <a:chExt cx="4723244" cy="677314"/>
          </a:xfrm>
        </p:grpSpPr>
        <p:grpSp>
          <p:nvGrpSpPr>
            <p:cNvPr id="125" name="Группа 124"/>
            <p:cNvGrpSpPr/>
            <p:nvPr/>
          </p:nvGrpSpPr>
          <p:grpSpPr>
            <a:xfrm>
              <a:off x="146927" y="5647183"/>
              <a:ext cx="4723244" cy="651707"/>
              <a:chOff x="8632544" y="1222713"/>
              <a:chExt cx="4441537" cy="651707"/>
            </a:xfrm>
          </p:grpSpPr>
          <p:sp>
            <p:nvSpPr>
              <p:cNvPr id="129" name="TextBox 128"/>
              <p:cNvSpPr txBox="1"/>
              <p:nvPr/>
            </p:nvSpPr>
            <p:spPr>
              <a:xfrm>
                <a:off x="8973433" y="1222713"/>
                <a:ext cx="4100648" cy="3126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328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Times New Roman" panose="02020603050405020304" pitchFamily="18" charset="0"/>
                  </a:rPr>
                  <a:t>Кредиты, полученные в кредитных организациях</a:t>
                </a:r>
              </a:p>
            </p:txBody>
          </p:sp>
          <p:sp>
            <p:nvSpPr>
              <p:cNvPr id="130" name="Прямоугольник 129"/>
              <p:cNvSpPr/>
              <p:nvPr/>
            </p:nvSpPr>
            <p:spPr>
              <a:xfrm>
                <a:off x="8632544" y="1622420"/>
                <a:ext cx="270823" cy="252000"/>
              </a:xfrm>
              <a:prstGeom prst="rect">
                <a:avLst/>
              </a:prstGeom>
              <a:solidFill>
                <a:srgbClr val="006666"/>
              </a:solidFill>
              <a:ln w="317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518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126" name="Группа 125"/>
            <p:cNvGrpSpPr/>
            <p:nvPr/>
          </p:nvGrpSpPr>
          <p:grpSpPr>
            <a:xfrm>
              <a:off x="146927" y="5675494"/>
              <a:ext cx="2323907" cy="649003"/>
              <a:chOff x="8645527" y="645258"/>
              <a:chExt cx="2323907" cy="649003"/>
            </a:xfrm>
          </p:grpSpPr>
          <p:sp>
            <p:nvSpPr>
              <p:cNvPr id="127" name="TextBox 126"/>
              <p:cNvSpPr txBox="1"/>
              <p:nvPr/>
            </p:nvSpPr>
            <p:spPr>
              <a:xfrm>
                <a:off x="9012198" y="981602"/>
                <a:ext cx="1957236" cy="3126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328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Times New Roman" panose="02020603050405020304" pitchFamily="18" charset="0"/>
                  </a:rPr>
                  <a:t>Бюджетные кредиты</a:t>
                </a:r>
                <a:endParaRPr kumimoji="0" lang="ru-RU" sz="132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8" name="Прямоугольник 127"/>
              <p:cNvSpPr/>
              <p:nvPr/>
            </p:nvSpPr>
            <p:spPr>
              <a:xfrm>
                <a:off x="8645527" y="645258"/>
                <a:ext cx="288000" cy="252000"/>
              </a:xfrm>
              <a:prstGeom prst="rect">
                <a:avLst/>
              </a:prstGeom>
              <a:solidFill>
                <a:srgbClr val="FFD962"/>
              </a:solidFill>
              <a:ln w="317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708" b="0" i="0" u="none" strike="noStrike" kern="1200" cap="none" spc="0" normalizeH="0" baseline="0" noProof="0" dirty="0">
                  <a:ln w="3175">
                    <a:solidFill>
                      <a:prstClr val="black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53" name="TextBox 52"/>
          <p:cNvSpPr txBox="1"/>
          <p:nvPr/>
        </p:nvSpPr>
        <p:spPr>
          <a:xfrm>
            <a:off x="1143220" y="113844"/>
            <a:ext cx="9905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1600"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Объем и структура муниципального долга города Липецка</a:t>
            </a:r>
          </a:p>
        </p:txBody>
      </p:sp>
      <p:sp>
        <p:nvSpPr>
          <p:cNvPr id="78" name="TextBox 22"/>
          <p:cNvSpPr txBox="1"/>
          <p:nvPr/>
        </p:nvSpPr>
        <p:spPr>
          <a:xfrm>
            <a:off x="10720753" y="528175"/>
            <a:ext cx="1135247" cy="2966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28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</a:t>
            </a:r>
            <a:r>
              <a:rPr kumimoji="0" lang="ru-RU" sz="1328" b="0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рублей</a:t>
            </a:r>
            <a:endParaRPr kumimoji="0" lang="ru-RU" sz="1328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80" name="Группа 79"/>
          <p:cNvGrpSpPr/>
          <p:nvPr/>
        </p:nvGrpSpPr>
        <p:grpSpPr>
          <a:xfrm>
            <a:off x="7527285" y="1118259"/>
            <a:ext cx="4420710" cy="3636925"/>
            <a:chOff x="6218231" y="3089754"/>
            <a:chExt cx="4104215" cy="3832761"/>
          </a:xfrm>
        </p:grpSpPr>
        <p:sp>
          <p:nvSpPr>
            <p:cNvPr id="81" name="TextBox 80"/>
            <p:cNvSpPr txBox="1"/>
            <p:nvPr/>
          </p:nvSpPr>
          <p:spPr>
            <a:xfrm>
              <a:off x="6372711" y="3089754"/>
              <a:ext cx="3244692" cy="6811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600" b="1" i="0" u="none" strike="noStrike" kern="1200" cap="all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задачи:</a:t>
              </a:r>
              <a:endParaRPr kumimoji="0" lang="ru-RU" sz="36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6218231" y="4784284"/>
              <a:ext cx="4104215" cy="875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r>
                <a: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с</a:t>
              </a:r>
              <a:r>
                <a:rPr kumimoji="0" lang="ru-RU" sz="24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охранение среднего уровня долговой устойчивости</a:t>
              </a:r>
              <a:endPara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6218231" y="6046772"/>
              <a:ext cx="3949734" cy="875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285750" indent="-285750">
                <a:buClr>
                  <a:srgbClr val="FF0000"/>
                </a:buClr>
                <a:buFont typeface="Wingdings" panose="05000000000000000000" pitchFamily="2" charset="2"/>
                <a:buChar char="ü"/>
                <a:defRPr sz="1400"/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Tx/>
                <a:buFont typeface="Wingdings" panose="05000000000000000000" pitchFamily="2" charset="2"/>
                <a:buNone/>
                <a:tabLst/>
                <a:defRPr/>
              </a:pPr>
              <a:r>
                <a: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сокращение расходов на обслуживание долга</a:t>
              </a: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785478" y="2033554"/>
            <a:ext cx="4334416" cy="3081211"/>
            <a:chOff x="1240782" y="2442846"/>
            <a:chExt cx="4334416" cy="3081211"/>
          </a:xfrm>
        </p:grpSpPr>
        <p:grpSp>
          <p:nvGrpSpPr>
            <p:cNvPr id="49" name="Группа 48"/>
            <p:cNvGrpSpPr/>
            <p:nvPr/>
          </p:nvGrpSpPr>
          <p:grpSpPr>
            <a:xfrm>
              <a:off x="1240782" y="2442846"/>
              <a:ext cx="4334416" cy="3081211"/>
              <a:chOff x="938911" y="3797920"/>
              <a:chExt cx="4332608" cy="2833862"/>
            </a:xfrm>
          </p:grpSpPr>
          <p:grpSp>
            <p:nvGrpSpPr>
              <p:cNvPr id="50" name="Группа 49"/>
              <p:cNvGrpSpPr/>
              <p:nvPr/>
            </p:nvGrpSpPr>
            <p:grpSpPr>
              <a:xfrm>
                <a:off x="938911" y="3863367"/>
                <a:ext cx="4332608" cy="2768415"/>
                <a:chOff x="1237218" y="3757783"/>
                <a:chExt cx="4342458" cy="2779970"/>
              </a:xfrm>
            </p:grpSpPr>
            <p:graphicFrame>
              <p:nvGraphicFramePr>
                <p:cNvPr id="59" name="Диаграмма 58"/>
                <p:cNvGraphicFramePr/>
                <p:nvPr>
                  <p:extLst/>
                </p:nvPr>
              </p:nvGraphicFramePr>
              <p:xfrm>
                <a:off x="1237218" y="3757783"/>
                <a:ext cx="4342458" cy="2748652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sp>
              <p:nvSpPr>
                <p:cNvPr id="61" name="TextBox 60"/>
                <p:cNvSpPr txBox="1"/>
                <p:nvPr/>
              </p:nvSpPr>
              <p:spPr>
                <a:xfrm>
                  <a:off x="1817785" y="6281927"/>
                  <a:ext cx="1218352" cy="2558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200" b="1" i="1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Segoe UI" panose="020B0502040204020203" pitchFamily="34" charset="0"/>
                    </a:rPr>
                    <a:t>н</a:t>
                  </a:r>
                  <a:r>
                    <a:rPr kumimoji="0" lang="ru-RU" sz="12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Segoe UI" panose="020B0502040204020203" pitchFamily="34" charset="0"/>
                    </a:rPr>
                    <a:t>а 01.01.2025 </a:t>
                  </a:r>
                  <a:endParaRPr kumimoji="0" lang="ru-RU" sz="1200" b="1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62" name="TextBox 61"/>
                <p:cNvSpPr txBox="1"/>
                <p:nvPr/>
              </p:nvSpPr>
              <p:spPr>
                <a:xfrm>
                  <a:off x="3646478" y="6281927"/>
                  <a:ext cx="1218352" cy="2558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2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Segoe UI" panose="020B0502040204020203" pitchFamily="34" charset="0"/>
                    </a:rPr>
                    <a:t>на 01.01.2026</a:t>
                  </a:r>
                  <a:endParaRPr kumimoji="0" lang="ru-RU" sz="1200" b="1" i="1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Segoe UI" panose="020B0502040204020203" pitchFamily="34" charset="0"/>
                  </a:endParaRPr>
                </a:p>
              </p:txBody>
            </p:sp>
          </p:grpSp>
          <p:grpSp>
            <p:nvGrpSpPr>
              <p:cNvPr id="51" name="Группа 50"/>
              <p:cNvGrpSpPr/>
              <p:nvPr/>
            </p:nvGrpSpPr>
            <p:grpSpPr>
              <a:xfrm>
                <a:off x="1874668" y="3797920"/>
                <a:ext cx="2620774" cy="468361"/>
                <a:chOff x="-5016522" y="-243261"/>
                <a:chExt cx="4136636" cy="998211"/>
              </a:xfrm>
            </p:grpSpPr>
            <p:sp>
              <p:nvSpPr>
                <p:cNvPr id="56" name="TextBox 1"/>
                <p:cNvSpPr txBox="1"/>
                <p:nvPr/>
              </p:nvSpPr>
              <p:spPr>
                <a:xfrm>
                  <a:off x="-5016522" y="312180"/>
                  <a:ext cx="1455835" cy="442770"/>
                </a:xfrm>
                <a:prstGeom prst="rect">
                  <a:avLst/>
                </a:prstGeom>
              </p:spPr>
              <p:txBody>
                <a:bodyPr wrap="square" rtlCol="0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2000" b="1" i="0" u="none" strike="noStrike" kern="1200" cap="none" spc="0" normalizeH="0" baseline="0" noProof="0" dirty="0" smtClean="0">
                      <a:ln w="9525"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Segoe UI" panose="020B0502040204020203" pitchFamily="34" charset="0"/>
                    </a:rPr>
                    <a:t>2 </a:t>
                  </a:r>
                  <a:r>
                    <a:rPr lang="en-US" sz="2000" b="1" noProof="0" dirty="0" smtClean="0">
                      <a:ln w="9525">
                        <a:noFill/>
                      </a:ln>
                      <a:solidFill>
                        <a:prstClr val="black"/>
                      </a:solidFill>
                      <a:latin typeface="Calibri" panose="020F0502020204030204"/>
                      <a:cs typeface="Segoe UI" panose="020B0502040204020203" pitchFamily="34" charset="0"/>
                    </a:rPr>
                    <a:t>435</a:t>
                  </a:r>
                  <a:endParaRPr kumimoji="0" lang="ru-RU" sz="2000" b="1" i="0" u="none" strike="noStrike" kern="1200" cap="none" spc="0" normalizeH="0" baseline="0" noProof="0" dirty="0">
                    <a:ln w="9525"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57" name="TextBox 1"/>
                <p:cNvSpPr txBox="1"/>
                <p:nvPr/>
              </p:nvSpPr>
              <p:spPr>
                <a:xfrm>
                  <a:off x="-2335724" y="-243261"/>
                  <a:ext cx="1455838" cy="626010"/>
                </a:xfrm>
                <a:prstGeom prst="rect">
                  <a:avLst/>
                </a:prstGeom>
              </p:spPr>
              <p:txBody>
                <a:bodyPr wrap="square" rtlCol="0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2000" b="1" dirty="0" smtClean="0">
                      <a:ln w="9525">
                        <a:noFill/>
                      </a:ln>
                      <a:solidFill>
                        <a:prstClr val="black"/>
                      </a:solidFill>
                      <a:latin typeface="Calibri" panose="020F0502020204030204"/>
                      <a:cs typeface="Segoe UI" panose="020B0502040204020203" pitchFamily="34" charset="0"/>
                    </a:rPr>
                    <a:t>2 585</a:t>
                  </a:r>
                  <a:endParaRPr kumimoji="0" lang="ru-RU" sz="2000" b="1" i="0" u="none" strike="noStrike" kern="1200" cap="none" spc="0" normalizeH="0" baseline="0" noProof="0" dirty="0">
                    <a:ln w="9525"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Segoe UI" panose="020B0502040204020203" pitchFamily="34" charset="0"/>
                  </a:endParaRPr>
                </a:p>
              </p:txBody>
            </p:sp>
          </p:grpSp>
        </p:grpSp>
        <p:cxnSp>
          <p:nvCxnSpPr>
            <p:cNvPr id="87" name="Прямая соединительная линия 86"/>
            <p:cNvCxnSpPr/>
            <p:nvPr/>
          </p:nvCxnSpPr>
          <p:spPr>
            <a:xfrm flipV="1">
              <a:off x="4695813" y="4544610"/>
              <a:ext cx="223157" cy="3465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Прямая соединительная линия 87"/>
            <p:cNvCxnSpPr/>
            <p:nvPr/>
          </p:nvCxnSpPr>
          <p:spPr>
            <a:xfrm>
              <a:off x="4913415" y="4544610"/>
              <a:ext cx="497498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1" name="Прямая соединительная линия 90"/>
            <p:cNvCxnSpPr/>
            <p:nvPr/>
          </p:nvCxnSpPr>
          <p:spPr>
            <a:xfrm flipV="1">
              <a:off x="4701369" y="3106001"/>
              <a:ext cx="212046" cy="24057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Прямая соединительная линия 91"/>
            <p:cNvCxnSpPr/>
            <p:nvPr/>
          </p:nvCxnSpPr>
          <p:spPr>
            <a:xfrm>
              <a:off x="4913415" y="3109962"/>
              <a:ext cx="459234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4" name="Группа 53"/>
          <p:cNvGrpSpPr/>
          <p:nvPr/>
        </p:nvGrpSpPr>
        <p:grpSpPr>
          <a:xfrm>
            <a:off x="9083321" y="2003619"/>
            <a:ext cx="654319" cy="661311"/>
            <a:chOff x="8512174" y="5631270"/>
            <a:chExt cx="685258" cy="975720"/>
          </a:xfrm>
        </p:grpSpPr>
        <p:sp>
          <p:nvSpPr>
            <p:cNvPr id="58" name="Шеврон 57"/>
            <p:cNvSpPr/>
            <p:nvPr/>
          </p:nvSpPr>
          <p:spPr>
            <a:xfrm rot="5400000">
              <a:off x="8626204" y="6035761"/>
              <a:ext cx="457200" cy="685257"/>
            </a:xfrm>
            <a:prstGeom prst="chevron">
              <a:avLst>
                <a:gd name="adj" fmla="val 61806"/>
              </a:avLst>
            </a:prstGeom>
            <a:solidFill>
              <a:srgbClr val="0A50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1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Шеврон 59"/>
            <p:cNvSpPr/>
            <p:nvPr/>
          </p:nvSpPr>
          <p:spPr>
            <a:xfrm rot="5400000">
              <a:off x="8626204" y="5769864"/>
              <a:ext cx="457200" cy="685257"/>
            </a:xfrm>
            <a:prstGeom prst="chevron">
              <a:avLst>
                <a:gd name="adj" fmla="val 61806"/>
              </a:avLst>
            </a:prstGeom>
            <a:solidFill>
              <a:srgbClr val="0A5052">
                <a:alpha val="8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Шеврон 62"/>
            <p:cNvSpPr/>
            <p:nvPr/>
          </p:nvSpPr>
          <p:spPr>
            <a:xfrm rot="5400000">
              <a:off x="8626203" y="5517241"/>
              <a:ext cx="457200" cy="685257"/>
            </a:xfrm>
            <a:prstGeom prst="chevron">
              <a:avLst>
                <a:gd name="adj" fmla="val 61806"/>
              </a:avLst>
            </a:prstGeom>
            <a:solidFill>
              <a:srgbClr val="0A5052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1" rIns="91440" bIns="45721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6930517" y="2762208"/>
            <a:ext cx="531032" cy="1768013"/>
            <a:chOff x="6930517" y="2828197"/>
            <a:chExt cx="531032" cy="1768013"/>
          </a:xfrm>
        </p:grpSpPr>
        <p:pic>
          <p:nvPicPr>
            <p:cNvPr id="65" name="Рисунок 6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0517" y="2828197"/>
              <a:ext cx="531032" cy="531032"/>
            </a:xfrm>
            <a:prstGeom prst="rect">
              <a:avLst/>
            </a:prstGeom>
          </p:spPr>
        </p:pic>
        <p:pic>
          <p:nvPicPr>
            <p:cNvPr id="66" name="Рисунок 6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0517" y="4065178"/>
              <a:ext cx="531032" cy="531032"/>
            </a:xfrm>
            <a:prstGeom prst="rect">
              <a:avLst/>
            </a:prstGeom>
          </p:spPr>
        </p:pic>
      </p:grpSp>
      <p:graphicFrame>
        <p:nvGraphicFramePr>
          <p:cNvPr id="68" name="Таблица 67"/>
          <p:cNvGraphicFramePr>
            <a:graphicFrameLocks noGrp="1"/>
          </p:cNvGraphicFramePr>
          <p:nvPr>
            <p:extLst/>
          </p:nvPr>
        </p:nvGraphicFramePr>
        <p:xfrm>
          <a:off x="108904" y="659146"/>
          <a:ext cx="6012000" cy="60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76000">
                  <a:extLst>
                    <a:ext uri="{9D8B030D-6E8A-4147-A177-3AD203B41FA5}">
                      <a16:colId xmlns:a16="http://schemas.microsoft.com/office/drawing/2014/main" val="969477957"/>
                    </a:ext>
                  </a:extLst>
                </a:gridCol>
                <a:gridCol w="936000">
                  <a:extLst>
                    <a:ext uri="{9D8B030D-6E8A-4147-A177-3AD203B41FA5}">
                      <a16:colId xmlns:a16="http://schemas.microsoft.com/office/drawing/2014/main" val="9738019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86769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kern="1200" cap="all" baseline="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МП «Управление муниципальными финансами </a:t>
                      </a:r>
                      <a:br>
                        <a:rPr lang="ru-RU" sz="1300" b="1" u="none" kern="1200" cap="all" baseline="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</a:br>
                      <a:r>
                        <a:rPr lang="ru-RU" sz="1300" b="1" u="none" kern="1200" cap="all" baseline="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 муниципальным долгом города Липецка» </a:t>
                      </a:r>
                    </a:p>
                  </a:txBody>
                  <a:tcPr anchor="b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ru-RU" sz="16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en-US" sz="16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99</a:t>
                      </a:r>
                      <a:r>
                        <a:rPr lang="ru-RU" sz="16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,0</a:t>
                      </a:r>
                      <a:endParaRPr lang="ru-RU" sz="16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b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459762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00" dirty="0"/>
                    </a:p>
                  </a:txBody>
                  <a:tcPr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6684879"/>
                  </a:ext>
                </a:extLst>
              </a:tr>
            </a:tbl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11556320" y="6531385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15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3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2" y="352442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ОСНОВНЫЕ ПАРАМЕТРЫ БЮДЖЕТА ГОРОДА ЛИПЕЦКА НА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2025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2027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ГОДЫ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0304718"/>
              </p:ext>
            </p:extLst>
          </p:nvPr>
        </p:nvGraphicFramePr>
        <p:xfrm>
          <a:off x="246000" y="1563752"/>
          <a:ext cx="11700000" cy="386384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60689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2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5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34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448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Наименование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2025 год</a:t>
                      </a:r>
                      <a:endParaRPr lang="ru-RU" sz="1600" b="1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2026 год</a:t>
                      </a:r>
                      <a:endParaRPr lang="ru-RU" sz="1600" b="1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2027 год</a:t>
                      </a:r>
                      <a:endParaRPr lang="ru-RU" sz="1600" b="1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3100">
                <a:tc>
                  <a:txBody>
                    <a:bodyPr/>
                    <a:lstStyle/>
                    <a:p>
                      <a:r>
                        <a:rPr lang="ru-RU" sz="3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Доходы</a:t>
                      </a:r>
                      <a:endParaRPr lang="ru-RU" sz="3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18 653,3</a:t>
                      </a: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5052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17</a:t>
                      </a:r>
                      <a:r>
                        <a:rPr lang="ru-RU" sz="2000" b="1" kern="1200" baseline="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233,6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16</a:t>
                      </a:r>
                      <a:r>
                        <a:rPr lang="ru-RU" sz="2000" b="1" kern="1200" baseline="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360,5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marL="0" algn="l" defTabSz="867687" rtl="0" eaLnBrk="1" latinLnBrk="0" hangingPunct="1"/>
                      <a:r>
                        <a:rPr lang="ru-RU" sz="3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Расходы, </a:t>
                      </a:r>
                      <a:r>
                        <a:rPr lang="ru-RU" sz="2400" b="0" i="1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из них:</a:t>
                      </a:r>
                      <a:endParaRPr lang="ru-RU" sz="2400" b="0" i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19</a:t>
                      </a:r>
                      <a:r>
                        <a:rPr lang="ru-RU" sz="2000" b="1" kern="1200" baseline="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183,9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17</a:t>
                      </a:r>
                      <a:r>
                        <a:rPr lang="ru-RU" sz="2000" b="1" kern="1200" baseline="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233,6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16</a:t>
                      </a:r>
                      <a:r>
                        <a:rPr lang="ru-RU" sz="2000" b="1" kern="1200" baseline="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360,5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r>
                        <a:rPr lang="ru-RU" sz="2000" b="0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условно - утвержденные расходы</a:t>
                      </a:r>
                      <a:endParaRPr lang="ru-RU" sz="2000" b="0" kern="1200" baseline="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640,4</a:t>
                      </a:r>
                      <a:endParaRPr lang="ru-RU" sz="2000" b="0" kern="1200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580,1</a:t>
                      </a:r>
                      <a:endParaRPr lang="ru-RU" sz="2000" b="0" kern="1200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 marL="0" algn="l" defTabSz="867687" rtl="0" eaLnBrk="1" latinLnBrk="0" hangingPunct="1"/>
                      <a:r>
                        <a:rPr lang="ru-RU" sz="3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Дефицит</a:t>
                      </a:r>
                      <a:endParaRPr lang="ru-RU" sz="3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- 530,6</a:t>
                      </a:r>
                      <a:endParaRPr kumimoji="0" lang="ru-RU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A5052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  <a:endParaRPr lang="ru-RU" sz="2400" b="1" kern="1200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400" b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  <a:endParaRPr lang="ru-RU" sz="2400" b="1" kern="1200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TextBox 22"/>
          <p:cNvSpPr txBox="1"/>
          <p:nvPr/>
        </p:nvSpPr>
        <p:spPr>
          <a:xfrm>
            <a:off x="10926170" y="1110274"/>
            <a:ext cx="1019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556320" y="6531385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16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971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Таблица 14"/>
          <p:cNvGraphicFramePr>
            <a:graphicFrameLocks noGrp="1"/>
          </p:cNvGraphicFramePr>
          <p:nvPr>
            <p:extLst/>
          </p:nvPr>
        </p:nvGraphicFramePr>
        <p:xfrm>
          <a:off x="182373" y="859963"/>
          <a:ext cx="11880000" cy="5877033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257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8951">
                  <a:extLst>
                    <a:ext uri="{9D8B030D-6E8A-4147-A177-3AD203B41FA5}">
                      <a16:colId xmlns:a16="http://schemas.microsoft.com/office/drawing/2014/main" val="1047343346"/>
                    </a:ext>
                  </a:extLst>
                </a:gridCol>
                <a:gridCol w="16691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9157">
                  <a:extLst>
                    <a:ext uri="{9D8B030D-6E8A-4147-A177-3AD203B41FA5}">
                      <a16:colId xmlns:a16="http://schemas.microsoft.com/office/drawing/2014/main" val="3690951772"/>
                    </a:ext>
                  </a:extLst>
                </a:gridCol>
                <a:gridCol w="16167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2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991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Наименование</a:t>
                      </a:r>
                      <a:endParaRPr lang="ru-RU" sz="1600" b="0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Первоначальный план 2024 год</a:t>
                      </a:r>
                      <a:endParaRPr lang="ru-RU" sz="1600" b="0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2025 год</a:t>
                      </a:r>
                      <a:endParaRPr lang="ru-RU" sz="1600" b="0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отклонение</a:t>
                      </a:r>
                      <a:endParaRPr lang="ru-RU" sz="1600" b="0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2026 год</a:t>
                      </a:r>
                      <a:endParaRPr lang="ru-RU" sz="1600" b="0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2027 год</a:t>
                      </a:r>
                      <a:endParaRPr lang="ru-RU" sz="1600" b="0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1608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Доходы всего, </a:t>
                      </a:r>
                    </a:p>
                    <a:p>
                      <a:r>
                        <a:rPr lang="ru-RU" sz="1600" b="0" i="1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 том числе:</a:t>
                      </a:r>
                      <a:endParaRPr lang="ru-RU" sz="1600" b="0" i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22 295,3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18 653,3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-3 642,0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17 233,6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16 360,5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3953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налоговые</a:t>
                      </a:r>
                      <a:r>
                        <a:rPr lang="ru-RU" sz="1600" b="0" i="1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и</a:t>
                      </a: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неналоговые доходы</a:t>
                      </a:r>
                      <a:br>
                        <a:rPr lang="ru-RU" sz="1600" b="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</a:br>
                      <a:r>
                        <a:rPr kumimoji="0" lang="ru-RU" sz="1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норматив отчислений от НДФЛ (основной КБК), %</a:t>
                      </a:r>
                      <a:endParaRPr kumimoji="0" lang="ru-RU" sz="1400" b="1" i="1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7 656,6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28,3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8 184,9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22,9</a:t>
                      </a:r>
                      <a:endParaRPr kumimoji="0" lang="ru-RU" sz="1200" b="1" i="1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+528,3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</a:t>
                      </a:r>
                      <a:r>
                        <a:rPr lang="ru-RU" sz="1600" i="1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265,6</a:t>
                      </a:r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/>
                      </a:r>
                      <a:b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ru-RU" sz="1400" b="1" i="1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17,9</a:t>
                      </a:r>
                      <a:endParaRPr kumimoji="0" lang="ru-RU" sz="1400" b="1" i="1" u="none" strike="noStrike" kern="1200" cap="none" spc="0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</a:t>
                      </a:r>
                      <a:r>
                        <a:rPr lang="ru-RU" sz="1600" i="1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453,1</a:t>
                      </a:r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/>
                      </a:r>
                      <a:b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</a:br>
                      <a:r>
                        <a:rPr lang="ru-RU" sz="1400" b="1" i="1" dirty="0" smtClean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17,9</a:t>
                      </a:r>
                      <a:endParaRPr kumimoji="0" lang="ru-RU" sz="1400" b="1" i="1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6816">
                <a:tc>
                  <a:txBody>
                    <a:bodyPr/>
                    <a:lstStyle/>
                    <a:p>
                      <a:pPr marL="285750" marR="0" lvl="0" indent="-28575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безвозмездные поступления</a:t>
                      </a:r>
                      <a:endParaRPr lang="ru-RU" sz="1200" b="0" i="1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14 638,7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10 468,4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- 4 170,3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</a:t>
                      </a:r>
                      <a:r>
                        <a:rPr lang="ru-RU" sz="1600" b="0" i="1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968,0</a:t>
                      </a:r>
                      <a:endParaRPr lang="ru-RU" sz="16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</a:t>
                      </a:r>
                      <a:r>
                        <a:rPr lang="ru-RU" sz="1600" b="0" i="1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907,4</a:t>
                      </a:r>
                      <a:endParaRPr lang="ru-RU" sz="16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5580340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100" b="0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1569">
                <a:tc>
                  <a:txBody>
                    <a:bodyPr/>
                    <a:lstStyle/>
                    <a:p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Расходы всего, </a:t>
                      </a:r>
                      <a:endParaRPr lang="en-US" sz="2000" b="1" kern="1200" dirty="0" smtClean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r>
                        <a:rPr lang="ru-RU" sz="1600" b="0" i="1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из них:</a:t>
                      </a:r>
                      <a:endParaRPr lang="ru-RU" sz="1600" b="0" i="1" kern="1200" baseline="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22 401,3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19 183,9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17</a:t>
                      </a:r>
                      <a:r>
                        <a:rPr lang="ru-RU" sz="2000" b="1" kern="1200" baseline="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233,6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16 360,5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1273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600" b="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условно - утвержденные расходы</a:t>
                      </a:r>
                      <a:endParaRPr lang="ru-RU" sz="1600" b="0" i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i="1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640,4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580,1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084486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100" b="0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405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Дефицит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- 106,0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- 530,6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–</a:t>
                      </a:r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98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Источники финансирования дефицита:</a:t>
                      </a:r>
                      <a:endParaRPr lang="ru-RU" sz="18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20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0927">
                <a:tc>
                  <a:txBody>
                    <a:bodyPr/>
                    <a:lstStyle/>
                    <a:p>
                      <a:pPr marL="0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600" b="0" i="1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 </a:t>
                      </a: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кредиты </a:t>
                      </a:r>
                      <a:r>
                        <a:rPr lang="ru-RU" sz="1600" b="0" i="1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от кредитных организаций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100,0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150,0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</a:t>
                      </a:r>
                      <a:endParaRPr lang="ru-RU" sz="14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</a:t>
                      </a:r>
                      <a:endParaRPr lang="ru-RU" sz="14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7504">
                <a:tc>
                  <a:txBody>
                    <a:bodyPr/>
                    <a:lstStyle/>
                    <a:p>
                      <a:pPr marL="0" marR="0" lvl="0" indent="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600" b="0" i="1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 изменение остатков средств на счете бюджета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1" kern="120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6,0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380,6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i="1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i="1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19" name="Текст 2"/>
          <p:cNvSpPr txBox="1">
            <a:spLocks/>
          </p:cNvSpPr>
          <p:nvPr/>
        </p:nvSpPr>
        <p:spPr>
          <a:xfrm>
            <a:off x="1788043" y="114782"/>
            <a:ext cx="8615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ПРОЕКТ БЮДЖЕТА ГОРОДА ЛИПЕЦКА НА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2025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И ПЛАНОВЫЙ ПЕРИОД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2026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И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2027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ГОДОВ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610678" y="6459997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7" name="TextBox 22"/>
          <p:cNvSpPr txBox="1"/>
          <p:nvPr/>
        </p:nvSpPr>
        <p:spPr>
          <a:xfrm>
            <a:off x="11042543" y="638330"/>
            <a:ext cx="1019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</p:spTree>
    <p:extLst>
      <p:ext uri="{BB962C8B-B14F-4D97-AF65-F5344CB8AC3E}">
        <p14:creationId xmlns:p14="http://schemas.microsoft.com/office/powerpoint/2010/main" val="112808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2"/>
          <p:cNvSpPr/>
          <p:nvPr/>
        </p:nvSpPr>
        <p:spPr>
          <a:xfrm>
            <a:off x="253292" y="585321"/>
            <a:ext cx="6487206" cy="2790848"/>
          </a:xfrm>
          <a:custGeom>
            <a:avLst/>
            <a:gdLst/>
            <a:ahLst/>
            <a:cxnLst/>
            <a:rect l="l" t="t" r="r" b="b"/>
            <a:pathLst>
              <a:path w="9522460" h="9360535">
                <a:moveTo>
                  <a:pt x="0" y="9360001"/>
                </a:moveTo>
                <a:lnTo>
                  <a:pt x="9522002" y="9360001"/>
                </a:lnTo>
                <a:lnTo>
                  <a:pt x="9522002" y="0"/>
                </a:lnTo>
                <a:lnTo>
                  <a:pt x="0" y="0"/>
                </a:lnTo>
                <a:lnTo>
                  <a:pt x="0" y="9360001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"/>
          <p:cNvSpPr txBox="1"/>
          <p:nvPr/>
        </p:nvSpPr>
        <p:spPr>
          <a:xfrm>
            <a:off x="2407490" y="3866540"/>
            <a:ext cx="5973417" cy="27768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sng" strike="noStrike" kern="1200" cap="none" spc="0" normalizeH="0" baseline="0" noProof="0" dirty="0">
              <a:ln>
                <a:noFill/>
              </a:ln>
              <a:solidFill>
                <a:srgbClr val="0C6264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4" name="TextBox 1"/>
          <p:cNvSpPr txBox="1"/>
          <p:nvPr/>
        </p:nvSpPr>
        <p:spPr>
          <a:xfrm>
            <a:off x="2645478" y="593662"/>
            <a:ext cx="2845708" cy="28424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sng" strike="noStrike" kern="1200" cap="none" spc="0" normalizeH="0" baseline="0" noProof="0" dirty="0">
              <a:ln>
                <a:noFill/>
              </a:ln>
              <a:solidFill>
                <a:srgbClr val="0C6264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191987" y="2105552"/>
            <a:ext cx="217504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2" name="Текст 2"/>
          <p:cNvSpPr txBox="1">
            <a:spLocks/>
          </p:cNvSpPr>
          <p:nvPr/>
        </p:nvSpPr>
        <p:spPr>
          <a:xfrm>
            <a:off x="663717" y="163285"/>
            <a:ext cx="11005769" cy="4106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ОБЪЕМ НАЛОГОВЫХ И НЕНАЛОГОВЫХ ДОХОДОВ  БЮДЖЕТА ГОРОДА ЛИПЕЦКА НА 2025 ГОД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graphicFrame>
        <p:nvGraphicFramePr>
          <p:cNvPr id="47" name="Таблица 46"/>
          <p:cNvGraphicFramePr>
            <a:graphicFrameLocks noGrp="1"/>
          </p:cNvGraphicFramePr>
          <p:nvPr>
            <p:extLst/>
          </p:nvPr>
        </p:nvGraphicFramePr>
        <p:xfrm>
          <a:off x="316601" y="1153126"/>
          <a:ext cx="11700000" cy="5246889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471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637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08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3832">
                  <a:extLst>
                    <a:ext uri="{9D8B030D-6E8A-4147-A177-3AD203B41FA5}">
                      <a16:colId xmlns:a16="http://schemas.microsoft.com/office/drawing/2014/main" val="1494264920"/>
                    </a:ext>
                  </a:extLst>
                </a:gridCol>
              </a:tblGrid>
              <a:tr h="921921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1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Наименование</a:t>
                      </a:r>
                      <a:endParaRPr lang="ru-RU" sz="1400" b="1" kern="1200" dirty="0">
                        <a:solidFill>
                          <a:schemeClr val="bg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1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2024 год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400" b="1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первоначальный</a:t>
                      </a:r>
                      <a:r>
                        <a:rPr lang="ru-RU" sz="1400" b="1" kern="1200" baseline="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 план</a:t>
                      </a:r>
                      <a:endParaRPr lang="ru-RU" sz="1400" b="1" kern="1200" dirty="0">
                        <a:solidFill>
                          <a:schemeClr val="bg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2025 год</a:t>
                      </a:r>
                    </a:p>
                    <a:p>
                      <a:pPr marL="0" algn="ctr" defTabSz="914400" rtl="0" eaLnBrk="1" latinLnBrk="0" hangingPunct="1"/>
                      <a:r>
                        <a:rPr lang="ru-RU" sz="1400" b="1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проект бюджета</a:t>
                      </a:r>
                      <a:endParaRPr lang="ru-RU" sz="1400" b="1" kern="1200" dirty="0">
                        <a:solidFill>
                          <a:schemeClr val="bg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400" b="1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Отклонение</a:t>
                      </a:r>
                      <a:endParaRPr lang="ru-RU" sz="1400" b="1" kern="1200" dirty="0">
                        <a:solidFill>
                          <a:schemeClr val="bg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381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Налоговые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 и неналоговые доходы, 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из них: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7 657</a:t>
                      </a:r>
                      <a:endParaRPr lang="ru-RU" sz="2000" b="1" kern="120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8 185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+528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4803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налог на доходы физических лиц</a:t>
                      </a: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4 774</a:t>
                      </a: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i="0" dirty="0" smtClean="0">
                          <a:solidFill>
                            <a:schemeClr val="tx1"/>
                          </a:solidFill>
                          <a:effectLst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4 992</a:t>
                      </a: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dirty="0" smtClean="0">
                          <a:solidFill>
                            <a:schemeClr val="tx1"/>
                          </a:solidFill>
                          <a:effectLst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+218</a:t>
                      </a: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865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800" b="0" dirty="0" smtClean="0"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упрощенная система налогообложения</a:t>
                      </a:r>
                      <a:endParaRPr lang="ru-RU" sz="1800" b="0" dirty="0"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87637" marR="87637" marT="40047" marB="40047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459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555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+96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7895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налог на имущество физических лиц</a:t>
                      </a: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538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591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+53</a:t>
                      </a: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7895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земельный налог</a:t>
                      </a: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1 007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1 027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+20</a:t>
                      </a: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359824"/>
                  </a:ext>
                </a:extLst>
              </a:tr>
              <a:tr h="527895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аренда земли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0" kern="1200" baseline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     (до разграничения)</a:t>
                      </a:r>
                      <a:endParaRPr lang="ru-RU" sz="1400" b="0" dirty="0" smtClean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211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247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+36</a:t>
                      </a: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9158706"/>
                  </a:ext>
                </a:extLst>
              </a:tr>
              <a:tr h="527895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доходы от продажи земельных участков</a:t>
                      </a: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29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44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+15</a:t>
                      </a: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5651736"/>
                  </a:ext>
                </a:extLst>
              </a:tr>
              <a:tr h="527895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доходы от приватизации имущества</a:t>
                      </a: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4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14</a:t>
                      </a:r>
                      <a:endParaRPr lang="ru-RU" sz="20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+10</a:t>
                      </a: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3583121"/>
                  </a:ext>
                </a:extLst>
              </a:tr>
            </a:tbl>
          </a:graphicData>
        </a:graphic>
      </p:graphicFrame>
      <p:sp>
        <p:nvSpPr>
          <p:cNvPr id="10" name="TextBox 22"/>
          <p:cNvSpPr txBox="1"/>
          <p:nvPr/>
        </p:nvSpPr>
        <p:spPr>
          <a:xfrm>
            <a:off x="10836516" y="830422"/>
            <a:ext cx="1019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367028" y="6489738"/>
            <a:ext cx="2743200" cy="365125"/>
          </a:xfrm>
        </p:spPr>
        <p:txBody>
          <a:bodyPr/>
          <a:lstStyle/>
          <a:p>
            <a:fld id="{8B831F62-12A7-43E1-96D5-4D758D127910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544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Диаграмма 22"/>
          <p:cNvGraphicFramePr/>
          <p:nvPr>
            <p:extLst/>
          </p:nvPr>
        </p:nvGraphicFramePr>
        <p:xfrm>
          <a:off x="5704115" y="849086"/>
          <a:ext cx="4604657" cy="3287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1" name="Текст 2"/>
          <p:cNvSpPr txBox="1">
            <a:spLocks/>
          </p:cNvSpPr>
          <p:nvPr/>
        </p:nvSpPr>
        <p:spPr>
          <a:xfrm>
            <a:off x="775720" y="115114"/>
            <a:ext cx="11005769" cy="4106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ОСОБЕННОСТИ ФОРМИРОВАНИЯ ДОХОДНОЙ ЧАСТИ БЮДЖЕТА НА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2025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-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2027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ГОДЫ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447980" y="1840988"/>
            <a:ext cx="8082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9242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+218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9242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5986120" y="3818884"/>
            <a:ext cx="2352579" cy="526692"/>
            <a:chOff x="1192345" y="1396261"/>
            <a:chExt cx="2352579" cy="526692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1763486" y="1396261"/>
              <a:ext cx="178143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2024 год 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192345" y="1615176"/>
              <a:ext cx="2121649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1" u="none" strike="noStrike" kern="0" cap="none" spc="0" normalizeH="0" baseline="0" noProof="0" dirty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(</a:t>
              </a:r>
              <a:r>
                <a:rPr kumimoji="0" lang="ru-RU" sz="1400" b="0" i="1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первоначальный план</a:t>
              </a:r>
              <a:r>
                <a:rPr kumimoji="0" lang="ru-RU" sz="1400" b="0" i="1" u="none" strike="noStrike" kern="0" cap="none" spc="0" normalizeH="0" baseline="0" noProof="0" dirty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)</a:t>
              </a: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7912400" y="3818652"/>
            <a:ext cx="2220627" cy="515896"/>
            <a:chOff x="1324297" y="2268530"/>
            <a:chExt cx="2220627" cy="515896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1324297" y="2476649"/>
              <a:ext cx="17814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1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(прогноз)</a:t>
              </a:r>
              <a:endPara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763486" y="2268530"/>
              <a:ext cx="178143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0" cap="none" spc="0" normalizeH="0" baseline="0" noProof="0" dirty="0" smtClean="0">
                  <a:ln w="9525"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Times New Roman" pitchFamily="18" charset="0"/>
                </a:rPr>
                <a:t>2025 год </a:t>
              </a:r>
            </a:p>
          </p:txBody>
        </p:sp>
      </p:grpSp>
      <p:cxnSp>
        <p:nvCxnSpPr>
          <p:cNvPr id="24" name="Прямая соединительная линия 23"/>
          <p:cNvCxnSpPr/>
          <p:nvPr/>
        </p:nvCxnSpPr>
        <p:spPr>
          <a:xfrm flipV="1">
            <a:off x="7552246" y="2326460"/>
            <a:ext cx="679191" cy="1430"/>
          </a:xfrm>
          <a:prstGeom prst="line">
            <a:avLst/>
          </a:prstGeom>
          <a:ln w="19050">
            <a:solidFill>
              <a:srgbClr val="009242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22"/>
          <p:cNvSpPr txBox="1"/>
          <p:nvPr/>
        </p:nvSpPr>
        <p:spPr>
          <a:xfrm>
            <a:off x="3328336" y="683525"/>
            <a:ext cx="5706807" cy="369332"/>
          </a:xfrm>
          <a:prstGeom prst="rect">
            <a:avLst/>
          </a:prstGeom>
          <a:solidFill>
            <a:srgbClr val="0C6264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Налог на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на доходы физических лиц</a:t>
            </a:r>
          </a:p>
        </p:txBody>
      </p:sp>
      <p:grpSp>
        <p:nvGrpSpPr>
          <p:cNvPr id="26" name="Группа 30"/>
          <p:cNvGrpSpPr/>
          <p:nvPr/>
        </p:nvGrpSpPr>
        <p:grpSpPr>
          <a:xfrm>
            <a:off x="1696851" y="6038093"/>
            <a:ext cx="8108054" cy="574650"/>
            <a:chOff x="279247" y="881216"/>
            <a:chExt cx="9712793" cy="679659"/>
          </a:xfrm>
        </p:grpSpPr>
        <p:sp>
          <p:nvSpPr>
            <p:cNvPr id="27" name="Пятиугольник 26"/>
            <p:cNvSpPr/>
            <p:nvPr/>
          </p:nvSpPr>
          <p:spPr>
            <a:xfrm>
              <a:off x="654599" y="881216"/>
              <a:ext cx="8867817" cy="679659"/>
            </a:xfrm>
            <a:prstGeom prst="homePlate">
              <a:avLst/>
            </a:prstGeom>
            <a:solidFill>
              <a:srgbClr val="006666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24000" tIns="0" rIns="72390" bIns="0" numCol="1" spcCol="1270" anchor="ctr" anchorCtr="0">
              <a:noAutofit/>
            </a:bodyPr>
            <a:lstStyle/>
            <a:p>
              <a:pPr marL="0" marR="0" lvl="0" indent="0" algn="l" defTabSz="8445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279247" y="1042027"/>
              <a:ext cx="956721" cy="387657"/>
            </a:xfrm>
            <a:prstGeom prst="roundRect">
              <a:avLst>
                <a:gd name="adj" fmla="val 10000"/>
              </a:avLst>
            </a:prstGeom>
            <a:solidFill>
              <a:srgbClr val="91D150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0" name="TextBox 29"/>
            <p:cNvSpPr txBox="1"/>
            <p:nvPr/>
          </p:nvSpPr>
          <p:spPr>
            <a:xfrm>
              <a:off x="573475" y="1040294"/>
              <a:ext cx="443526" cy="400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600" b="1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1204677" y="1009517"/>
              <a:ext cx="8787363" cy="4368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itchFamily="34" charset="0"/>
                  <a:ea typeface="Segoe UI" pitchFamily="34" charset="0"/>
                  <a:cs typeface="Segoe UI" pitchFamily="34" charset="0"/>
                </a:rPr>
                <a:t>Учтены дополнительные нормативы отчислений от НДФЛ</a:t>
              </a:r>
              <a:endPara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34" name="Диаграмма 33"/>
          <p:cNvGraphicFramePr/>
          <p:nvPr>
            <p:extLst/>
          </p:nvPr>
        </p:nvGraphicFramePr>
        <p:xfrm>
          <a:off x="771371" y="1807028"/>
          <a:ext cx="3966621" cy="2754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3252894" y="2934815"/>
            <a:ext cx="1263756" cy="400105"/>
          </a:xfrm>
          <a:prstGeom prst="rect">
            <a:avLst/>
          </a:prstGeom>
          <a:noFill/>
        </p:spPr>
        <p:txBody>
          <a:bodyPr wrap="square" lIns="91424" tIns="45718" rIns="91424" bIns="45718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A5052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61%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A5052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rot="10800000" flipV="1">
            <a:off x="3945000" y="2892497"/>
            <a:ext cx="1008000" cy="0"/>
          </a:xfrm>
          <a:prstGeom prst="line">
            <a:avLst/>
          </a:prstGeom>
          <a:ln>
            <a:solidFill>
              <a:srgbClr val="0A5052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>
            <a:off x="4182362" y="2566796"/>
            <a:ext cx="178143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НДФЛ</a:t>
            </a:r>
          </a:p>
        </p:txBody>
      </p:sp>
      <p:sp>
        <p:nvSpPr>
          <p:cNvPr id="47" name="TextBox 1"/>
          <p:cNvSpPr txBox="1"/>
          <p:nvPr/>
        </p:nvSpPr>
        <p:spPr>
          <a:xfrm>
            <a:off x="1676400" y="1210144"/>
            <a:ext cx="2924471" cy="60776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 w="9525">
                  <a:noFill/>
                </a:ln>
                <a:solidFill>
                  <a:srgbClr val="0A5052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Объем налоговых и неналоговых доходов</a:t>
            </a:r>
            <a:endParaRPr kumimoji="0" lang="ru-RU" sz="1400" b="1" i="0" u="none" strike="noStrike" kern="1200" cap="none" spc="0" normalizeH="0" baseline="0" noProof="0" dirty="0">
              <a:ln w="9525">
                <a:noFill/>
              </a:ln>
              <a:solidFill>
                <a:srgbClr val="0A5052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 w="9525"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Times New Roman" pitchFamily="18" charset="0"/>
            </a:endParaRPr>
          </a:p>
        </p:txBody>
      </p:sp>
      <p:grpSp>
        <p:nvGrpSpPr>
          <p:cNvPr id="48" name="Группа 30"/>
          <p:cNvGrpSpPr/>
          <p:nvPr/>
        </p:nvGrpSpPr>
        <p:grpSpPr>
          <a:xfrm>
            <a:off x="1714953" y="5379147"/>
            <a:ext cx="7697920" cy="570803"/>
            <a:chOff x="342248" y="881217"/>
            <a:chExt cx="8552134" cy="570803"/>
          </a:xfrm>
        </p:grpSpPr>
        <p:sp>
          <p:nvSpPr>
            <p:cNvPr id="50" name="Пятиугольник 49"/>
            <p:cNvSpPr/>
            <p:nvPr/>
          </p:nvSpPr>
          <p:spPr>
            <a:xfrm>
              <a:off x="654599" y="881217"/>
              <a:ext cx="8239783" cy="570803"/>
            </a:xfrm>
            <a:prstGeom prst="homePlate">
              <a:avLst/>
            </a:prstGeom>
            <a:solidFill>
              <a:srgbClr val="006666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24000" tIns="0" rIns="72390" bIns="0" numCol="1" spcCol="1270" anchor="ctr" anchorCtr="0">
              <a:noAutofit/>
            </a:bodyPr>
            <a:lstStyle/>
            <a:p>
              <a:pPr marL="0" marR="0" lvl="0" indent="0" algn="l" defTabSz="8445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51" name="Скругленный прямоугольник 50"/>
            <p:cNvSpPr/>
            <p:nvPr/>
          </p:nvSpPr>
          <p:spPr>
            <a:xfrm>
              <a:off x="342248" y="998484"/>
              <a:ext cx="872155" cy="334128"/>
            </a:xfrm>
            <a:prstGeom prst="roundRect">
              <a:avLst>
                <a:gd name="adj" fmla="val 10000"/>
              </a:avLst>
            </a:prstGeom>
            <a:solidFill>
              <a:srgbClr val="91D150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2" name="TextBox 51"/>
            <p:cNvSpPr txBox="1"/>
            <p:nvPr/>
          </p:nvSpPr>
          <p:spPr>
            <a:xfrm>
              <a:off x="581707" y="1003893"/>
              <a:ext cx="4435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2</a:t>
              </a:r>
              <a:endPara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1323227" y="958089"/>
              <a:ext cx="719396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itchFamily="34" charset="0"/>
                  <a:ea typeface="Segoe UI" pitchFamily="34" charset="0"/>
                  <a:cs typeface="Segoe UI" pitchFamily="34" charset="0"/>
                </a:rPr>
                <a:t>Учтен темп роста ФОТ </a:t>
              </a:r>
              <a:r>
                <a:rPr kumimoji="0" lang="ru-RU" sz="1800" b="1" i="0" u="none" strike="noStrike" kern="120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itchFamily="34" charset="0"/>
                  <a:ea typeface="Segoe UI" pitchFamily="34" charset="0"/>
                  <a:cs typeface="Segoe UI" pitchFamily="34" charset="0"/>
                </a:rPr>
                <a:t> </a:t>
              </a:r>
              <a:r>
                <a:rPr kumimoji="0" lang="ru-RU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itchFamily="34" charset="0"/>
                  <a:ea typeface="Segoe UI" pitchFamily="34" charset="0"/>
                  <a:cs typeface="Segoe UI" pitchFamily="34" charset="0"/>
                </a:rPr>
                <a:t>108,3%</a:t>
              </a:r>
              <a:endPara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0" name="TextBox 22"/>
          <p:cNvSpPr txBox="1"/>
          <p:nvPr/>
        </p:nvSpPr>
        <p:spPr>
          <a:xfrm>
            <a:off x="9086339" y="1071644"/>
            <a:ext cx="1019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graphicFrame>
        <p:nvGraphicFramePr>
          <p:cNvPr id="42" name="Диаграмма 41"/>
          <p:cNvGraphicFramePr/>
          <p:nvPr>
            <p:extLst/>
          </p:nvPr>
        </p:nvGraphicFramePr>
        <p:xfrm>
          <a:off x="5589514" y="868191"/>
          <a:ext cx="4604657" cy="3287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452589" y="6537241"/>
            <a:ext cx="2743200" cy="365125"/>
          </a:xfrm>
        </p:spPr>
        <p:txBody>
          <a:bodyPr/>
          <a:lstStyle/>
          <a:p>
            <a:fld id="{8B831F62-12A7-43E1-96D5-4D758D127910}" type="slidenum">
              <a:rPr lang="ru-RU" smtClean="0"/>
              <a:t>4</a:t>
            </a:fld>
            <a:endParaRPr lang="ru-RU" dirty="0"/>
          </a:p>
        </p:txBody>
      </p:sp>
      <p:grpSp>
        <p:nvGrpSpPr>
          <p:cNvPr id="31" name="Группа 30"/>
          <p:cNvGrpSpPr/>
          <p:nvPr/>
        </p:nvGrpSpPr>
        <p:grpSpPr>
          <a:xfrm>
            <a:off x="1708190" y="4716354"/>
            <a:ext cx="8096714" cy="574650"/>
            <a:chOff x="267883" y="881216"/>
            <a:chExt cx="9724157" cy="679659"/>
          </a:xfrm>
        </p:grpSpPr>
        <p:sp>
          <p:nvSpPr>
            <p:cNvPr id="32" name="Пятиугольник 31"/>
            <p:cNvSpPr/>
            <p:nvPr/>
          </p:nvSpPr>
          <p:spPr>
            <a:xfrm>
              <a:off x="654599" y="881216"/>
              <a:ext cx="8867817" cy="679659"/>
            </a:xfrm>
            <a:prstGeom prst="homePlate">
              <a:avLst/>
            </a:prstGeom>
            <a:solidFill>
              <a:srgbClr val="006666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24000" tIns="0" rIns="72390" bIns="0" numCol="1" spcCol="1270" anchor="ctr" anchorCtr="0">
              <a:noAutofit/>
            </a:bodyPr>
            <a:lstStyle/>
            <a:p>
              <a:pPr marL="0" marR="0" lvl="0" indent="0" algn="l" defTabSz="84455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  <p:sp>
          <p:nvSpPr>
            <p:cNvPr id="35" name="Скругленный прямоугольник 34"/>
            <p:cNvSpPr/>
            <p:nvPr/>
          </p:nvSpPr>
          <p:spPr>
            <a:xfrm>
              <a:off x="267883" y="1026195"/>
              <a:ext cx="956721" cy="403352"/>
            </a:xfrm>
            <a:prstGeom prst="roundRect">
              <a:avLst>
                <a:gd name="adj" fmla="val 10000"/>
              </a:avLst>
            </a:prstGeom>
            <a:solidFill>
              <a:srgbClr val="91D150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2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7" name="TextBox 36"/>
            <p:cNvSpPr txBox="1"/>
            <p:nvPr/>
          </p:nvSpPr>
          <p:spPr>
            <a:xfrm>
              <a:off x="541179" y="1026195"/>
              <a:ext cx="443526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1204677" y="1009517"/>
              <a:ext cx="8787363" cy="4368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itchFamily="34" charset="0"/>
                  <a:ea typeface="Segoe UI" pitchFamily="34" charset="0"/>
                  <a:cs typeface="Segoe UI" pitchFamily="34" charset="0"/>
                </a:rPr>
                <a:t>Введение пятиступенчатой шкалы налогообложения</a:t>
              </a:r>
              <a:endPara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8039246"/>
              </p:ext>
            </p:extLst>
          </p:nvPr>
        </p:nvGraphicFramePr>
        <p:xfrm>
          <a:off x="9545724" y="3987929"/>
          <a:ext cx="2185460" cy="157734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82576">
                  <a:extLst>
                    <a:ext uri="{9D8B030D-6E8A-4147-A177-3AD203B41FA5}">
                      <a16:colId xmlns:a16="http://schemas.microsoft.com/office/drawing/2014/main" val="1636320250"/>
                    </a:ext>
                  </a:extLst>
                </a:gridCol>
                <a:gridCol w="602884">
                  <a:extLst>
                    <a:ext uri="{9D8B030D-6E8A-4147-A177-3AD203B41FA5}">
                      <a16:colId xmlns:a16="http://schemas.microsoft.com/office/drawing/2014/main" val="4063639860"/>
                    </a:ext>
                  </a:extLst>
                </a:gridCol>
              </a:tblGrid>
              <a:tr h="2105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effectLst/>
                        </a:rPr>
                        <a:t>НДФЛ  с доходов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075" marR="92075"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ставка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075" marR="92075"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259846"/>
                  </a:ext>
                </a:extLst>
              </a:tr>
              <a:tr h="2105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effectLst/>
                        </a:rPr>
                        <a:t>до </a:t>
                      </a:r>
                      <a:r>
                        <a:rPr lang="ru-RU" sz="1000" b="1" kern="1200" dirty="0">
                          <a:effectLst/>
                        </a:rPr>
                        <a:t>2,4</a:t>
                      </a:r>
                      <a:r>
                        <a:rPr lang="ru-RU" sz="1000" kern="1200" dirty="0">
                          <a:effectLst/>
                        </a:rPr>
                        <a:t> млн. </a:t>
                      </a:r>
                      <a:r>
                        <a:rPr lang="ru-RU" sz="1000" kern="1200" dirty="0" smtClean="0">
                          <a:effectLst/>
                        </a:rPr>
                        <a:t>руб.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075" marR="92075"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13%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075" marR="92075"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709286"/>
                  </a:ext>
                </a:extLst>
              </a:tr>
              <a:tr h="2105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effectLst/>
                        </a:rPr>
                        <a:t>свыше 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</a:rPr>
                        <a:t>2,4  </a:t>
                      </a:r>
                      <a:r>
                        <a:rPr lang="ru-RU" sz="1000" b="0" kern="1200" dirty="0">
                          <a:solidFill>
                            <a:schemeClr val="tx1"/>
                          </a:solidFill>
                          <a:effectLst/>
                        </a:rPr>
                        <a:t>до 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effectLst/>
                        </a:rPr>
                        <a:t>5 </a:t>
                      </a:r>
                      <a:r>
                        <a:rPr lang="ru-RU" sz="1000" kern="1200" dirty="0">
                          <a:effectLst/>
                        </a:rPr>
                        <a:t>млн. </a:t>
                      </a:r>
                      <a:r>
                        <a:rPr lang="ru-RU" sz="1000" kern="1200" dirty="0" smtClean="0">
                          <a:effectLst/>
                        </a:rPr>
                        <a:t>руб.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075" marR="92075"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15%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075" marR="92075"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642231"/>
                  </a:ext>
                </a:extLst>
              </a:tr>
              <a:tr h="2105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effectLst/>
                        </a:rPr>
                        <a:t>свыше </a:t>
                      </a:r>
                      <a:r>
                        <a:rPr lang="ru-RU" sz="1000" b="1" kern="1200" dirty="0">
                          <a:effectLst/>
                        </a:rPr>
                        <a:t>5 </a:t>
                      </a:r>
                      <a:r>
                        <a:rPr lang="ru-RU" sz="1000" b="0" kern="1200" dirty="0">
                          <a:effectLst/>
                        </a:rPr>
                        <a:t>до </a:t>
                      </a:r>
                      <a:r>
                        <a:rPr lang="ru-RU" sz="1000" b="1" kern="1200" dirty="0">
                          <a:effectLst/>
                        </a:rPr>
                        <a:t>20 </a:t>
                      </a:r>
                      <a:r>
                        <a:rPr lang="ru-RU" sz="1000" kern="1200" dirty="0">
                          <a:effectLst/>
                        </a:rPr>
                        <a:t>млн. </a:t>
                      </a:r>
                      <a:r>
                        <a:rPr lang="ru-RU" sz="1000" kern="1200" dirty="0" smtClean="0">
                          <a:effectLst/>
                        </a:rPr>
                        <a:t>руб.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075" marR="92075" anchor="ctr"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18%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075" marR="92075" anchor="ctr"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883208"/>
                  </a:ext>
                </a:extLst>
              </a:tr>
              <a:tr h="2105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effectLst/>
                        </a:rPr>
                        <a:t>свыше </a:t>
                      </a:r>
                      <a:r>
                        <a:rPr lang="ru-RU" sz="1000" b="1" kern="1200" dirty="0">
                          <a:effectLst/>
                        </a:rPr>
                        <a:t>20 </a:t>
                      </a:r>
                      <a:r>
                        <a:rPr lang="ru-RU" sz="1000" b="0" kern="1200" dirty="0">
                          <a:effectLst/>
                        </a:rPr>
                        <a:t>до</a:t>
                      </a:r>
                      <a:r>
                        <a:rPr lang="ru-RU" sz="1000" b="1" kern="1200" dirty="0">
                          <a:effectLst/>
                        </a:rPr>
                        <a:t> 50 </a:t>
                      </a:r>
                      <a:r>
                        <a:rPr lang="ru-RU" sz="1000" kern="1200" dirty="0">
                          <a:effectLst/>
                        </a:rPr>
                        <a:t>млн. </a:t>
                      </a:r>
                      <a:r>
                        <a:rPr lang="ru-RU" sz="1000" kern="1200" dirty="0" smtClean="0">
                          <a:effectLst/>
                        </a:rPr>
                        <a:t>руб.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075" marR="92075" anchor="ctr"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20%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075" marR="92075" anchor="ctr"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033519"/>
                  </a:ext>
                </a:extLst>
              </a:tr>
              <a:tr h="2105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kern="1200" dirty="0" smtClean="0">
                          <a:effectLst/>
                        </a:rPr>
                        <a:t>свыше </a:t>
                      </a:r>
                      <a:r>
                        <a:rPr lang="ru-RU" sz="1000" b="1" kern="1200" dirty="0">
                          <a:effectLst/>
                        </a:rPr>
                        <a:t>50 </a:t>
                      </a:r>
                      <a:r>
                        <a:rPr lang="ru-RU" sz="1000" kern="1200" dirty="0">
                          <a:effectLst/>
                        </a:rPr>
                        <a:t>млн. </a:t>
                      </a:r>
                      <a:r>
                        <a:rPr lang="ru-RU" sz="1000" kern="1200" dirty="0" smtClean="0">
                          <a:effectLst/>
                        </a:rPr>
                        <a:t>руб.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075" marR="92075"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22%</a:t>
                      </a:r>
                      <a:endParaRPr lang="ru-RU" sz="1100" b="1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2075" marR="92075"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760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3099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" name="Диаграмма 46"/>
          <p:cNvGraphicFramePr/>
          <p:nvPr>
            <p:extLst/>
          </p:nvPr>
        </p:nvGraphicFramePr>
        <p:xfrm>
          <a:off x="1006830" y="3326342"/>
          <a:ext cx="3733800" cy="24819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0" name="object 2"/>
          <p:cNvSpPr/>
          <p:nvPr/>
        </p:nvSpPr>
        <p:spPr>
          <a:xfrm>
            <a:off x="253292" y="585321"/>
            <a:ext cx="6487206" cy="2790848"/>
          </a:xfrm>
          <a:custGeom>
            <a:avLst/>
            <a:gdLst/>
            <a:ahLst/>
            <a:cxnLst/>
            <a:rect l="l" t="t" r="r" b="b"/>
            <a:pathLst>
              <a:path w="9522460" h="9360535">
                <a:moveTo>
                  <a:pt x="0" y="9360001"/>
                </a:moveTo>
                <a:lnTo>
                  <a:pt x="9522002" y="9360001"/>
                </a:lnTo>
                <a:lnTo>
                  <a:pt x="9522002" y="0"/>
                </a:lnTo>
                <a:lnTo>
                  <a:pt x="0" y="0"/>
                </a:lnTo>
                <a:lnTo>
                  <a:pt x="0" y="9360001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"/>
          <p:cNvSpPr txBox="1"/>
          <p:nvPr/>
        </p:nvSpPr>
        <p:spPr>
          <a:xfrm>
            <a:off x="2407490" y="3866540"/>
            <a:ext cx="5973417" cy="27768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sng" strike="noStrike" kern="1200" cap="none" spc="0" normalizeH="0" baseline="0" noProof="0" dirty="0">
              <a:ln>
                <a:noFill/>
              </a:ln>
              <a:solidFill>
                <a:srgbClr val="0C6264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4" name="TextBox 1"/>
          <p:cNvSpPr txBox="1"/>
          <p:nvPr/>
        </p:nvSpPr>
        <p:spPr>
          <a:xfrm>
            <a:off x="2645478" y="593662"/>
            <a:ext cx="2845708" cy="28424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sng" strike="noStrike" kern="1200" cap="none" spc="0" normalizeH="0" baseline="0" noProof="0" dirty="0">
              <a:ln>
                <a:noFill/>
              </a:ln>
              <a:solidFill>
                <a:srgbClr val="0C6264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191987" y="2105552"/>
            <a:ext cx="217504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7" name="TextBox 22"/>
          <p:cNvSpPr txBox="1"/>
          <p:nvPr/>
        </p:nvSpPr>
        <p:spPr>
          <a:xfrm>
            <a:off x="522328" y="3206893"/>
            <a:ext cx="4781510" cy="338554"/>
          </a:xfrm>
          <a:prstGeom prst="rect">
            <a:avLst/>
          </a:prstGeom>
          <a:solidFill>
            <a:srgbClr val="0C6264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ЗЕМЕЛЬНЫЙ НАЛОГ</a:t>
            </a:r>
            <a:endParaRPr kumimoji="0" lang="ru-RU" sz="16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9" name="TextBox 22"/>
          <p:cNvSpPr txBox="1"/>
          <p:nvPr/>
        </p:nvSpPr>
        <p:spPr>
          <a:xfrm>
            <a:off x="11068062" y="238681"/>
            <a:ext cx="10422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r"/>
            <a:r>
              <a:rPr lang="ru-RU" sz="12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52" name="Текст 2"/>
          <p:cNvSpPr txBox="1">
            <a:spLocks/>
          </p:cNvSpPr>
          <p:nvPr/>
        </p:nvSpPr>
        <p:spPr>
          <a:xfrm>
            <a:off x="702252" y="-54824"/>
            <a:ext cx="11005769" cy="4106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>
                <a:solidFill>
                  <a:prstClr val="black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ОСОБЕННОСТИ ФОРМИРОВАНИЯ ДОХОДНОЙ ЧАСТИ БЮДЖЕТА НА </a:t>
            </a:r>
            <a:r>
              <a:rPr lang="ru-RU" sz="1800" b="1" dirty="0" smtClean="0">
                <a:solidFill>
                  <a:prstClr val="black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2025 </a:t>
            </a:r>
            <a:r>
              <a:rPr lang="ru-RU" sz="1800" b="1" dirty="0">
                <a:solidFill>
                  <a:prstClr val="black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- </a:t>
            </a:r>
            <a:r>
              <a:rPr lang="ru-RU" sz="1800" b="1" dirty="0" smtClean="0">
                <a:solidFill>
                  <a:prstClr val="black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2027 </a:t>
            </a:r>
            <a:r>
              <a:rPr lang="ru-RU" sz="1800" b="1" dirty="0">
                <a:solidFill>
                  <a:prstClr val="black"/>
                </a:solidFill>
                <a:latin typeface="Segoe UI" pitchFamily="34" charset="0"/>
                <a:ea typeface="Segoe UI" pitchFamily="34" charset="0"/>
                <a:cs typeface="Segoe UI" pitchFamily="34" charset="0"/>
              </a:rPr>
              <a:t>ГОДЫ</a:t>
            </a:r>
          </a:p>
        </p:txBody>
      </p:sp>
      <p:sp>
        <p:nvSpPr>
          <p:cNvPr id="91" name="TextBox 22"/>
          <p:cNvSpPr txBox="1"/>
          <p:nvPr/>
        </p:nvSpPr>
        <p:spPr>
          <a:xfrm>
            <a:off x="522328" y="515680"/>
            <a:ext cx="4799557" cy="338554"/>
          </a:xfrm>
          <a:prstGeom prst="rect">
            <a:avLst/>
          </a:prstGeom>
          <a:solidFill>
            <a:srgbClr val="0C6264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Налог на имущество физических лиц</a:t>
            </a:r>
            <a:endParaRPr kumimoji="0" lang="ru-RU" sz="16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 flipV="1">
            <a:off x="1833430" y="1536494"/>
            <a:ext cx="550749" cy="332896"/>
          </a:xfrm>
          <a:prstGeom prst="line">
            <a:avLst/>
          </a:prstGeom>
          <a:ln w="19050">
            <a:solidFill>
              <a:srgbClr val="009242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Прямоугольник 102"/>
          <p:cNvSpPr/>
          <p:nvPr/>
        </p:nvSpPr>
        <p:spPr>
          <a:xfrm>
            <a:off x="1148850" y="1208171"/>
            <a:ext cx="17732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+</a:t>
            </a:r>
            <a:r>
              <a:rPr lang="ru-RU" sz="1400" b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53</a:t>
            </a:r>
            <a:endParaRPr kumimoji="0" lang="ru-RU" sz="1400" b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3332173" y="1212371"/>
            <a:ext cx="283701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lvl="0" indent="-179388">
              <a:defRPr/>
            </a:pPr>
            <a:r>
              <a:rPr lang="ru-RU" sz="1400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</a:t>
            </a:r>
            <a:r>
              <a:rPr lang="ru-RU" sz="1200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Применение </a:t>
            </a:r>
            <a:r>
              <a:rPr lang="ru-RU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новой кадастровой стоимости    п</a:t>
            </a:r>
            <a:r>
              <a:rPr kumimoji="0" lang="ru-RU" sz="120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о объектам капитального строительства</a:t>
            </a:r>
            <a:endParaRPr kumimoji="0" lang="ru-RU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5" name="Прямоугольник 104"/>
          <p:cNvSpPr/>
          <p:nvPr/>
        </p:nvSpPr>
        <p:spPr>
          <a:xfrm>
            <a:off x="6668418" y="2705381"/>
            <a:ext cx="163189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kern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cs typeface="Times New Roman" pitchFamily="18" charset="0"/>
              </a:rPr>
              <a:t>2024 год</a:t>
            </a:r>
          </a:p>
          <a:p>
            <a:r>
              <a:rPr lang="ru-RU" sz="900" b="1" i="1" kern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cs typeface="Times New Roman" pitchFamily="18" charset="0"/>
              </a:rPr>
              <a:t>      (первоначальный  план)</a:t>
            </a:r>
            <a:endParaRPr lang="ru-RU" sz="900" dirty="0"/>
          </a:p>
        </p:txBody>
      </p:sp>
      <p:sp>
        <p:nvSpPr>
          <p:cNvPr id="107" name="TextBox 1"/>
          <p:cNvSpPr txBox="1"/>
          <p:nvPr/>
        </p:nvSpPr>
        <p:spPr>
          <a:xfrm>
            <a:off x="8139249" y="2725158"/>
            <a:ext cx="1523087" cy="45815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u="none" strike="noStrike" kern="0" cap="none" spc="0" normalizeH="0" baseline="0" noProof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2025год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1" i="1" kern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  <a:cs typeface="Times New Roman" pitchFamily="18" charset="0"/>
              </a:rPr>
              <a:t>(прогноз)</a:t>
            </a:r>
            <a:r>
              <a:rPr kumimoji="0" lang="ru-RU" sz="900" b="1" i="1" u="none" strike="noStrike" kern="0" cap="none" spc="0" normalizeH="0" baseline="0" noProof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cs typeface="Times New Roman" pitchFamily="18" charset="0"/>
              </a:rPr>
              <a:t> </a:t>
            </a:r>
            <a:endParaRPr kumimoji="0" lang="ru-RU" sz="900" b="1" i="1" u="none" strike="noStrike" kern="0" cap="none" spc="0" normalizeH="0" baseline="0" noProof="0" dirty="0">
              <a:ln w="9525"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anose="020F0502020204030204"/>
              <a:cs typeface="Times New Roman" pitchFamily="18" charset="0"/>
            </a:endParaRPr>
          </a:p>
        </p:txBody>
      </p:sp>
      <p:sp>
        <p:nvSpPr>
          <p:cNvPr id="111" name="TextBox 22"/>
          <p:cNvSpPr txBox="1"/>
          <p:nvPr/>
        </p:nvSpPr>
        <p:spPr>
          <a:xfrm>
            <a:off x="6996113" y="519560"/>
            <a:ext cx="4773287" cy="338554"/>
          </a:xfrm>
          <a:prstGeom prst="rect">
            <a:avLst/>
          </a:prstGeom>
          <a:solidFill>
            <a:srgbClr val="0C6264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+mn-lt"/>
                <a:cs typeface="Times New Roman" pitchFamily="18" charset="0"/>
              </a:rPr>
              <a:t>УПРОЩЕННАЯ СИСТЕМА НАЛОГООБЛОЖЕНИЯ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560437" y="2712804"/>
            <a:ext cx="1391728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kern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cs typeface="Times New Roman" pitchFamily="18" charset="0"/>
              </a:rPr>
              <a:t>2024 год</a:t>
            </a:r>
          </a:p>
          <a:p>
            <a:r>
              <a:rPr lang="ru-RU" sz="1050" b="1" i="1" kern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cs typeface="Times New Roman" pitchFamily="18" charset="0"/>
              </a:rPr>
              <a:t>(</a:t>
            </a:r>
            <a:r>
              <a:rPr lang="ru-RU" sz="900" b="1" i="1" kern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cs typeface="Times New Roman" pitchFamily="18" charset="0"/>
              </a:rPr>
              <a:t>первоначальный план)</a:t>
            </a:r>
            <a:endParaRPr lang="ru-RU" sz="900" dirty="0"/>
          </a:p>
        </p:txBody>
      </p:sp>
      <p:sp>
        <p:nvSpPr>
          <p:cNvPr id="49" name="TextBox 1"/>
          <p:cNvSpPr txBox="1"/>
          <p:nvPr/>
        </p:nvSpPr>
        <p:spPr>
          <a:xfrm>
            <a:off x="1952165" y="2728433"/>
            <a:ext cx="1523087" cy="45815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u="none" strike="noStrike" kern="0" cap="none" spc="0" normalizeH="0" baseline="0" noProof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2025 год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1" i="1" kern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  <a:cs typeface="Times New Roman" pitchFamily="18" charset="0"/>
              </a:rPr>
              <a:t>(прогноз)</a:t>
            </a:r>
            <a:r>
              <a:rPr kumimoji="0" lang="ru-RU" sz="900" b="1" i="1" u="none" strike="noStrike" kern="0" cap="none" spc="0" normalizeH="0" baseline="0" noProof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cs typeface="Times New Roman" pitchFamily="18" charset="0"/>
              </a:rPr>
              <a:t> </a:t>
            </a:r>
            <a:endParaRPr kumimoji="0" lang="ru-RU" sz="900" b="1" i="1" u="none" strike="noStrike" kern="0" cap="none" spc="0" normalizeH="0" baseline="0" noProof="0" dirty="0">
              <a:ln w="9525"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anose="020F0502020204030204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7906236" y="1751269"/>
            <a:ext cx="70757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noProof="0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ru-RU" sz="1400" b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96</a:t>
            </a:r>
            <a:endParaRPr kumimoji="0" lang="ru-RU" sz="1400" b="1" u="none" strike="noStrike" kern="1200" cap="none" spc="0" normalizeH="0" baseline="0" noProof="0" dirty="0" smtClean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03373" y="5276560"/>
            <a:ext cx="1759616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kern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cs typeface="Times New Roman" pitchFamily="18" charset="0"/>
              </a:rPr>
              <a:t>2024 год</a:t>
            </a:r>
          </a:p>
          <a:p>
            <a:r>
              <a:rPr lang="ru-RU" sz="900" b="1" i="1" kern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cs typeface="Times New Roman" pitchFamily="18" charset="0"/>
              </a:rPr>
              <a:t>        (первоначальный план)</a:t>
            </a:r>
            <a:endParaRPr lang="ru-RU" sz="900" dirty="0"/>
          </a:p>
        </p:txBody>
      </p:sp>
      <p:sp>
        <p:nvSpPr>
          <p:cNvPr id="59" name="TextBox 1"/>
          <p:cNvSpPr txBox="1"/>
          <p:nvPr/>
        </p:nvSpPr>
        <p:spPr>
          <a:xfrm>
            <a:off x="1883934" y="5300619"/>
            <a:ext cx="1523087" cy="45815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u="none" strike="noStrike" kern="0" cap="none" spc="0" normalizeH="0" baseline="0" noProof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2025 год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1" i="1" kern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  <a:cs typeface="Times New Roman" pitchFamily="18" charset="0"/>
              </a:rPr>
              <a:t>(прогноз)</a:t>
            </a:r>
            <a:r>
              <a:rPr kumimoji="0" lang="ru-RU" sz="900" b="1" i="1" u="none" strike="noStrike" kern="0" cap="none" spc="0" normalizeH="0" baseline="0" noProof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cs typeface="Times New Roman" pitchFamily="18" charset="0"/>
              </a:rPr>
              <a:t> </a:t>
            </a:r>
            <a:endParaRPr kumimoji="0" lang="ru-RU" sz="900" b="1" i="1" u="none" strike="noStrike" kern="0" cap="none" spc="0" normalizeH="0" baseline="0" noProof="0" dirty="0">
              <a:ln w="9525"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anose="020F0502020204030204"/>
              <a:cs typeface="Times New Roman" pitchFamily="18" charset="0"/>
            </a:endParaRPr>
          </a:p>
        </p:txBody>
      </p:sp>
      <p:graphicFrame>
        <p:nvGraphicFramePr>
          <p:cNvPr id="39" name="Диаграмма 38"/>
          <p:cNvGraphicFramePr/>
          <p:nvPr>
            <p:extLst/>
          </p:nvPr>
        </p:nvGraphicFramePr>
        <p:xfrm>
          <a:off x="6344513" y="486140"/>
          <a:ext cx="3911600" cy="2558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Прямоугольник 5"/>
          <p:cNvSpPr/>
          <p:nvPr/>
        </p:nvSpPr>
        <p:spPr>
          <a:xfrm rot="10800000">
            <a:off x="9425855" y="992727"/>
            <a:ext cx="3454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▼</a:t>
            </a:r>
            <a:endParaRPr lang="ru-RU" sz="1400" b="1" i="1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64334" y="1043708"/>
            <a:ext cx="1902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Увеличение </a:t>
            </a:r>
            <a:r>
              <a:rPr lang="ru-RU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количества </a:t>
            </a:r>
            <a:endParaRPr lang="en-US" sz="12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/>
            <a:r>
              <a:rPr lang="ru-RU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налогоплательщиков</a:t>
            </a:r>
            <a:endParaRPr lang="ru-RU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9416204" y="6492875"/>
            <a:ext cx="2743200" cy="365125"/>
          </a:xfrm>
        </p:spPr>
        <p:txBody>
          <a:bodyPr/>
          <a:lstStyle/>
          <a:p>
            <a:fld id="{8B831F62-12A7-43E1-96D5-4D758D127910}" type="slidenum">
              <a:rPr lang="ru-RU" smtClean="0"/>
              <a:t>5</a:t>
            </a:fld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 rot="10800000">
            <a:off x="3297185" y="1204616"/>
            <a:ext cx="383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▼</a:t>
            </a:r>
            <a:endParaRPr lang="ru-RU" sz="1400" b="1" i="1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V="1">
            <a:off x="8063058" y="1946611"/>
            <a:ext cx="550749" cy="332896"/>
          </a:xfrm>
          <a:prstGeom prst="line">
            <a:avLst/>
          </a:prstGeom>
          <a:ln w="19050">
            <a:solidFill>
              <a:srgbClr val="009242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6" name="Диаграмма 35"/>
          <p:cNvGraphicFramePr/>
          <p:nvPr>
            <p:extLst/>
          </p:nvPr>
        </p:nvGraphicFramePr>
        <p:xfrm>
          <a:off x="71570" y="3224212"/>
          <a:ext cx="3911600" cy="2348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3" name="Прямоугольник 42"/>
          <p:cNvSpPr/>
          <p:nvPr/>
        </p:nvSpPr>
        <p:spPr>
          <a:xfrm rot="10800000">
            <a:off x="9395450" y="1454019"/>
            <a:ext cx="3834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▼</a:t>
            </a:r>
            <a:endParaRPr lang="ru-RU" sz="1400" b="1" i="1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687291" y="1496514"/>
            <a:ext cx="1811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Увеличение </a:t>
            </a:r>
            <a:r>
              <a:rPr lang="ru-RU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налоговой</a:t>
            </a:r>
          </a:p>
          <a:p>
            <a:r>
              <a:rPr lang="ru-RU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базы</a:t>
            </a:r>
            <a:endParaRPr lang="ru-RU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 flipV="1">
            <a:off x="1739718" y="3986215"/>
            <a:ext cx="550749" cy="332896"/>
          </a:xfrm>
          <a:prstGeom prst="line">
            <a:avLst/>
          </a:prstGeom>
          <a:ln w="19050">
            <a:solidFill>
              <a:srgbClr val="009242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735611" y="3713347"/>
            <a:ext cx="5164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ru-RU" sz="1400" b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+20</a:t>
            </a:r>
            <a:endParaRPr lang="ru-RU" sz="1400" b="1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45" name="Диаграмма 44"/>
          <p:cNvGraphicFramePr/>
          <p:nvPr>
            <p:extLst/>
          </p:nvPr>
        </p:nvGraphicFramePr>
        <p:xfrm>
          <a:off x="303373" y="635247"/>
          <a:ext cx="3911600" cy="2348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50" name="Прямоугольник 49"/>
          <p:cNvSpPr/>
          <p:nvPr/>
        </p:nvSpPr>
        <p:spPr>
          <a:xfrm rot="10800000">
            <a:off x="3323644" y="3609504"/>
            <a:ext cx="3834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▼</a:t>
            </a:r>
            <a:endParaRPr lang="ru-RU" sz="1400" b="1" i="1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02668" y="3648033"/>
            <a:ext cx="19584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Увеличение </a:t>
            </a:r>
            <a:r>
              <a:rPr lang="ru-RU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кадастровой</a:t>
            </a:r>
          </a:p>
          <a:p>
            <a:r>
              <a:rPr lang="ru-RU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стоимости отдельных </a:t>
            </a:r>
          </a:p>
          <a:p>
            <a:r>
              <a:rPr lang="ru-RU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земельных участков</a:t>
            </a:r>
            <a:endParaRPr lang="ru-RU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dirty="0"/>
          </a:p>
        </p:txBody>
      </p:sp>
      <p:sp>
        <p:nvSpPr>
          <p:cNvPr id="38" name="TextBox 22"/>
          <p:cNvSpPr txBox="1"/>
          <p:nvPr/>
        </p:nvSpPr>
        <p:spPr>
          <a:xfrm>
            <a:off x="7016766" y="3208509"/>
            <a:ext cx="4774078" cy="338554"/>
          </a:xfrm>
          <a:prstGeom prst="rect">
            <a:avLst/>
          </a:prstGeom>
          <a:solidFill>
            <a:srgbClr val="0C6264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+mn-lt"/>
                <a:cs typeface="Times New Roman" pitchFamily="18" charset="0"/>
              </a:rPr>
              <a:t>ДОХОДЫ ОТ АРЕНДНОЙ ПЛАТЫ ЗА ЗЕМЛЮ </a:t>
            </a:r>
          </a:p>
        </p:txBody>
      </p:sp>
      <p:graphicFrame>
        <p:nvGraphicFramePr>
          <p:cNvPr id="42" name="Диаграмма 41"/>
          <p:cNvGraphicFramePr/>
          <p:nvPr>
            <p:extLst/>
          </p:nvPr>
        </p:nvGraphicFramePr>
        <p:xfrm>
          <a:off x="6289959" y="3224212"/>
          <a:ext cx="3911600" cy="2348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6" name="Прямоугольник 45"/>
          <p:cNvSpPr/>
          <p:nvPr/>
        </p:nvSpPr>
        <p:spPr>
          <a:xfrm>
            <a:off x="6532571" y="5263087"/>
            <a:ext cx="178691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kern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cs typeface="Times New Roman" pitchFamily="18" charset="0"/>
              </a:rPr>
              <a:t>2024 год</a:t>
            </a:r>
          </a:p>
          <a:p>
            <a:r>
              <a:rPr lang="ru-RU" sz="900" b="1" i="1" kern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cs typeface="Times New Roman" pitchFamily="18" charset="0"/>
              </a:rPr>
              <a:t>         (первоначальный план)</a:t>
            </a:r>
            <a:endParaRPr lang="ru-RU" sz="900" dirty="0"/>
          </a:p>
        </p:txBody>
      </p:sp>
      <p:sp>
        <p:nvSpPr>
          <p:cNvPr id="53" name="TextBox 1"/>
          <p:cNvSpPr txBox="1"/>
          <p:nvPr/>
        </p:nvSpPr>
        <p:spPr>
          <a:xfrm>
            <a:off x="8139249" y="5255232"/>
            <a:ext cx="1523087" cy="458153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u="none" strike="noStrike" kern="0" cap="none" spc="0" normalizeH="0" baseline="0" noProof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itchFamily="18" charset="0"/>
              </a:rPr>
              <a:t>2025 год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900" b="1" i="1" kern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latin typeface="Calibri" panose="020F0502020204030204"/>
                <a:cs typeface="Times New Roman" pitchFamily="18" charset="0"/>
              </a:rPr>
              <a:t>(прогноз)</a:t>
            </a:r>
            <a:r>
              <a:rPr kumimoji="0" lang="ru-RU" sz="900" b="1" i="1" u="none" strike="noStrike" kern="0" cap="none" spc="0" normalizeH="0" baseline="0" noProof="0" dirty="0" smtClean="0">
                <a:ln w="9525"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 panose="020F0502020204030204"/>
                <a:cs typeface="Times New Roman" pitchFamily="18" charset="0"/>
              </a:rPr>
              <a:t> </a:t>
            </a:r>
            <a:endParaRPr kumimoji="0" lang="ru-RU" sz="900" b="1" i="1" u="none" strike="noStrike" kern="0" cap="none" spc="0" normalizeH="0" baseline="0" noProof="0" dirty="0">
              <a:ln w="9525"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alibri" panose="020F0502020204030204"/>
              <a:cs typeface="Times New Roman" pitchFamily="18" charset="0"/>
            </a:endParaRP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 flipV="1">
            <a:off x="7959185" y="4055837"/>
            <a:ext cx="550749" cy="332896"/>
          </a:xfrm>
          <a:prstGeom prst="line">
            <a:avLst/>
          </a:prstGeom>
          <a:ln w="19050">
            <a:solidFill>
              <a:srgbClr val="009242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7971457" y="3640281"/>
            <a:ext cx="5164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defRPr/>
            </a:pPr>
            <a:r>
              <a:rPr lang="ru-RU" sz="1400" b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+</a:t>
            </a:r>
            <a:r>
              <a:rPr lang="en-US" sz="1400" b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36</a:t>
            </a:r>
            <a:endParaRPr lang="ru-RU" sz="1400" b="1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367028" y="3490555"/>
            <a:ext cx="164333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i="1" dirty="0">
                <a:solidFill>
                  <a:prstClr val="black"/>
                </a:solidFill>
                <a:cs typeface="Times New Roman" pitchFamily="18" charset="0"/>
              </a:rPr>
              <a:t>(ДО РАЗГРАНИЧЕНИЯ)</a:t>
            </a:r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 rot="10800000">
            <a:off x="9396781" y="4124447"/>
            <a:ext cx="383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▼</a:t>
            </a:r>
            <a:endParaRPr lang="ru-RU" sz="1400" b="1" i="1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72451" y="4176877"/>
            <a:ext cx="24869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Увеличение </a:t>
            </a:r>
            <a:r>
              <a:rPr lang="ru-RU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поступлений</a:t>
            </a:r>
          </a:p>
          <a:p>
            <a:pPr algn="just"/>
            <a:r>
              <a:rPr lang="ru-RU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связи с  вновь заключенными </a:t>
            </a:r>
          </a:p>
          <a:p>
            <a:pPr algn="just"/>
            <a:r>
              <a:rPr lang="ru-RU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договорами аренды</a:t>
            </a:r>
            <a:endParaRPr lang="ru-RU" sz="12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ru-RU" dirty="0"/>
          </a:p>
        </p:txBody>
      </p:sp>
      <p:sp>
        <p:nvSpPr>
          <p:cNvPr id="55" name="TextBox 54"/>
          <p:cNvSpPr txBox="1"/>
          <p:nvPr/>
        </p:nvSpPr>
        <p:spPr>
          <a:xfrm>
            <a:off x="3369244" y="1902221"/>
            <a:ext cx="31090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lvl="0" indent="-179388">
              <a:defRPr/>
            </a:pPr>
            <a:r>
              <a:rPr lang="ru-RU" sz="1400" dirty="0" smtClean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</a:t>
            </a:r>
            <a:r>
              <a:rPr lang="ru-RU" sz="1200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Налогообложение </a:t>
            </a:r>
            <a:r>
              <a:rPr lang="ru-RU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вновь вводимых объектов недвижимости</a:t>
            </a:r>
            <a:endParaRPr kumimoji="0" lang="ru-RU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 rot="10800000">
            <a:off x="3318192" y="1909323"/>
            <a:ext cx="383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▼</a:t>
            </a:r>
            <a:endParaRPr lang="ru-RU" sz="1400" b="1" i="1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0800000">
            <a:off x="4297017" y="6088396"/>
            <a:ext cx="383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▼</a:t>
            </a:r>
            <a:endParaRPr lang="ru-RU" sz="1400" b="1" i="1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 rot="10800000">
            <a:off x="3318192" y="4280651"/>
            <a:ext cx="383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>
                <a:solidFill>
                  <a:srgbClr val="00B05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▼</a:t>
            </a:r>
            <a:endParaRPr lang="ru-RU" sz="1400" b="1" i="1" dirty="0">
              <a:solidFill>
                <a:srgbClr val="00B050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58734" y="4318730"/>
            <a:ext cx="20715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32BF7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Оформление</a:t>
            </a:r>
            <a:r>
              <a:rPr lang="en-US" sz="1200" dirty="0" smtClean="0">
                <a:solidFill>
                  <a:srgbClr val="32BF7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земельных</a:t>
            </a:r>
          </a:p>
          <a:p>
            <a:r>
              <a:rPr lang="ru-RU" sz="12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участков в собственность</a:t>
            </a:r>
            <a:r>
              <a:rPr lang="en-US" sz="1200" dirty="0" smtClean="0">
                <a:solidFill>
                  <a:srgbClr val="32BF7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lang="ru-RU" sz="1200" dirty="0">
              <a:solidFill>
                <a:srgbClr val="32BF7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5" name="TextBox 22"/>
          <p:cNvSpPr txBox="1"/>
          <p:nvPr/>
        </p:nvSpPr>
        <p:spPr>
          <a:xfrm>
            <a:off x="3569777" y="5660218"/>
            <a:ext cx="4787900" cy="338554"/>
          </a:xfrm>
          <a:prstGeom prst="rect">
            <a:avLst/>
          </a:prstGeom>
          <a:solidFill>
            <a:srgbClr val="0C6264"/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Туристический налог</a:t>
            </a:r>
            <a:endParaRPr kumimoji="0" lang="ru-RU" sz="1600" b="1" i="0" u="none" strike="noStrike" kern="1200" cap="all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39900" y="6123543"/>
            <a:ext cx="31304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2025 год – 33 млн. рублей</a:t>
            </a:r>
            <a:endParaRPr lang="ru-RU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029922" y="5692058"/>
            <a:ext cx="5890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6000" b="1" dirty="0">
                <a:solidFill>
                  <a:srgbClr val="C00000"/>
                </a:solidFill>
                <a:latin typeface="Calibri"/>
              </a:rPr>
              <a:t>!</a:t>
            </a:r>
          </a:p>
        </p:txBody>
      </p:sp>
      <p:pic>
        <p:nvPicPr>
          <p:cNvPr id="60" name="object 6"/>
          <p:cNvPicPr/>
          <p:nvPr/>
        </p:nvPicPr>
        <p:blipFill rotWithShape="1">
          <a:blip r:embed="rId8" cstate="print"/>
          <a:srcRect l="20413" t="9246"/>
          <a:stretch/>
        </p:blipFill>
        <p:spPr>
          <a:xfrm>
            <a:off x="7530456" y="5946810"/>
            <a:ext cx="1563564" cy="834915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734" y="6023254"/>
            <a:ext cx="672323" cy="63253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5302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object 2"/>
          <p:cNvSpPr/>
          <p:nvPr/>
        </p:nvSpPr>
        <p:spPr>
          <a:xfrm>
            <a:off x="253292" y="585321"/>
            <a:ext cx="6487206" cy="2790848"/>
          </a:xfrm>
          <a:custGeom>
            <a:avLst/>
            <a:gdLst/>
            <a:ahLst/>
            <a:cxnLst/>
            <a:rect l="l" t="t" r="r" b="b"/>
            <a:pathLst>
              <a:path w="9522460" h="9360535">
                <a:moveTo>
                  <a:pt x="0" y="9360001"/>
                </a:moveTo>
                <a:lnTo>
                  <a:pt x="9522002" y="9360001"/>
                </a:lnTo>
                <a:lnTo>
                  <a:pt x="9522002" y="0"/>
                </a:lnTo>
                <a:lnTo>
                  <a:pt x="0" y="0"/>
                </a:lnTo>
                <a:lnTo>
                  <a:pt x="0" y="9360001"/>
                </a:lnTo>
                <a:close/>
              </a:path>
            </a:pathLst>
          </a:custGeom>
          <a:noFill/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TextBox 1"/>
          <p:cNvSpPr txBox="1"/>
          <p:nvPr/>
        </p:nvSpPr>
        <p:spPr>
          <a:xfrm>
            <a:off x="2407490" y="3866540"/>
            <a:ext cx="5973417" cy="277684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sng" strike="noStrike" kern="1200" cap="none" spc="0" normalizeH="0" baseline="0" noProof="0" dirty="0">
              <a:ln>
                <a:noFill/>
              </a:ln>
              <a:solidFill>
                <a:srgbClr val="0C6264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4" name="TextBox 1"/>
          <p:cNvSpPr txBox="1"/>
          <p:nvPr/>
        </p:nvSpPr>
        <p:spPr>
          <a:xfrm>
            <a:off x="2645478" y="593662"/>
            <a:ext cx="2845708" cy="28424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sng" strike="noStrike" kern="1200" cap="none" spc="0" normalizeH="0" baseline="0" noProof="0" dirty="0">
              <a:ln>
                <a:noFill/>
              </a:ln>
              <a:solidFill>
                <a:srgbClr val="0C6264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191987" y="2105552"/>
            <a:ext cx="217504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9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1594420" y="6581001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52" name="Текст 2"/>
          <p:cNvSpPr txBox="1">
            <a:spLocks/>
          </p:cNvSpPr>
          <p:nvPr/>
        </p:nvSpPr>
        <p:spPr>
          <a:xfrm>
            <a:off x="663717" y="163285"/>
            <a:ext cx="11005769" cy="41067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itchFamily="34" charset="0"/>
                <a:ea typeface="Segoe UI" pitchFamily="34" charset="0"/>
                <a:cs typeface="Segoe UI" pitchFamily="34" charset="0"/>
              </a:rPr>
              <a:t>ОБЪЕМ НАЛОГОВЫХ И НЕНАЛОГОВЫХ ДОХОДОВ  БЮДЖЕТА ГОРОДА ЛИПЕЦКА НА 2025-2027 ГОДЫ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itchFamily="34" charset="0"/>
              <a:ea typeface="Segoe UI" pitchFamily="34" charset="0"/>
              <a:cs typeface="Segoe UI" pitchFamily="34" charset="0"/>
            </a:endParaRPr>
          </a:p>
        </p:txBody>
      </p:sp>
      <p:graphicFrame>
        <p:nvGraphicFramePr>
          <p:cNvPr id="47" name="Таблица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9123645"/>
              </p:ext>
            </p:extLst>
          </p:nvPr>
        </p:nvGraphicFramePr>
        <p:xfrm>
          <a:off x="316600" y="941832"/>
          <a:ext cx="11460871" cy="438219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359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7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80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35534">
                  <a:extLst>
                    <a:ext uri="{9D8B030D-6E8A-4147-A177-3AD203B41FA5}">
                      <a16:colId xmlns:a16="http://schemas.microsoft.com/office/drawing/2014/main" val="1494264920"/>
                    </a:ext>
                  </a:extLst>
                </a:gridCol>
              </a:tblGrid>
              <a:tr h="93402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Наименование</a:t>
                      </a:r>
                      <a:endParaRPr lang="ru-RU" sz="1800" b="1" kern="1200" dirty="0">
                        <a:solidFill>
                          <a:schemeClr val="bg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2025 год</a:t>
                      </a:r>
                      <a:endParaRPr lang="ru-RU" sz="1800" b="1" kern="1200" dirty="0">
                        <a:solidFill>
                          <a:schemeClr val="bg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2026 год</a:t>
                      </a:r>
                      <a:endParaRPr lang="ru-RU" sz="1800" b="1" kern="1200" dirty="0">
                        <a:solidFill>
                          <a:schemeClr val="bg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2027 год</a:t>
                      </a:r>
                      <a:endParaRPr lang="ru-RU" sz="1800" b="1" kern="1200" dirty="0">
                        <a:solidFill>
                          <a:schemeClr val="bg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02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Налоговые</a:t>
                      </a:r>
                      <a:r>
                        <a:rPr lang="ru-RU" sz="1800" b="1" kern="1200" baseline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 и неналоговые доходы</a:t>
                      </a:r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, 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600" b="1" kern="1200" baseline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из них: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8 185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7 266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7 453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5061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налог на доходы физических лиц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      </a:t>
                      </a:r>
                      <a:r>
                        <a:rPr kumimoji="0" lang="ru-RU" sz="1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норматив отчислений основной, %</a:t>
                      </a: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dirty="0" smtClean="0">
                          <a:solidFill>
                            <a:schemeClr val="tx1"/>
                          </a:solidFill>
                          <a:effectLst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4 992</a:t>
                      </a:r>
                    </a:p>
                    <a:p>
                      <a:pPr algn="ctr"/>
                      <a:r>
                        <a:rPr lang="ru-RU" sz="1400" b="1" i="1" dirty="0" smtClean="0">
                          <a:solidFill>
                            <a:srgbClr val="C00000"/>
                          </a:solidFill>
                          <a:effectLst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22,</a:t>
                      </a:r>
                      <a:r>
                        <a:rPr lang="en-AU" sz="1400" b="1" i="1" smtClean="0">
                          <a:solidFill>
                            <a:srgbClr val="C00000"/>
                          </a:solidFill>
                          <a:effectLst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9</a:t>
                      </a:r>
                      <a:endParaRPr lang="ru-RU" sz="1400" b="1" i="1" dirty="0" smtClean="0">
                        <a:solidFill>
                          <a:srgbClr val="C00000"/>
                        </a:solidFill>
                        <a:effectLst/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4 049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17,9</a:t>
                      </a: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4 202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17,9</a:t>
                      </a: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135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1600" b="0" dirty="0" smtClean="0"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упрощенная система налогообложения</a:t>
                      </a:r>
                      <a:endParaRPr lang="ru-RU" sz="1600" b="0" dirty="0"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87637" marR="87637" marT="40047" marB="40047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555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565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586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137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effectLst/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налог, взимаемый в связи с применением патентной системы налогообложения</a:t>
                      </a:r>
                    </a:p>
                  </a:txBody>
                  <a:tcPr marL="87637" marR="87637" marT="40047" marB="40047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124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136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142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5238358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налог на имущество физических лиц</a:t>
                      </a: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591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594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600</a:t>
                      </a: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земельный налог</a:t>
                      </a: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1 027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1 033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1 037</a:t>
                      </a: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935982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600" b="0" kern="1200" baseline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неналоговые доходы</a:t>
                      </a:r>
                      <a:endParaRPr lang="ru-RU" sz="1600" dirty="0" smtClean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9593" marR="99593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657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636</a:t>
                      </a:r>
                      <a:endParaRPr lang="ru-RU" sz="1800" b="0" dirty="0">
                        <a:solidFill>
                          <a:schemeClr val="tx1"/>
                        </a:solidFill>
                        <a:latin typeface="Segoe UI" pitchFamily="34" charset="0"/>
                        <a:ea typeface="Segoe UI" pitchFamily="34" charset="0"/>
                        <a:cs typeface="Segoe UI" pitchFamily="34" charset="0"/>
                      </a:endParaRP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Segoe UI" pitchFamily="34" charset="0"/>
                          <a:ea typeface="Segoe UI" pitchFamily="34" charset="0"/>
                          <a:cs typeface="Segoe UI" pitchFamily="34" charset="0"/>
                        </a:rPr>
                        <a:t>611</a:t>
                      </a:r>
                    </a:p>
                  </a:txBody>
                  <a:tcPr marL="94121" marR="94121"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431793"/>
                  </a:ext>
                </a:extLst>
              </a:tr>
            </a:tbl>
          </a:graphicData>
        </a:graphic>
      </p:graphicFrame>
      <p:sp>
        <p:nvSpPr>
          <p:cNvPr id="10" name="TextBox 22"/>
          <p:cNvSpPr txBox="1"/>
          <p:nvPr/>
        </p:nvSpPr>
        <p:spPr>
          <a:xfrm>
            <a:off x="10757641" y="600911"/>
            <a:ext cx="1019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</p:spTree>
    <p:extLst>
      <p:ext uri="{BB962C8B-B14F-4D97-AF65-F5344CB8AC3E}">
        <p14:creationId xmlns:p14="http://schemas.microsoft.com/office/powerpoint/2010/main" val="300066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3404724"/>
              </p:ext>
            </p:extLst>
          </p:nvPr>
        </p:nvGraphicFramePr>
        <p:xfrm>
          <a:off x="245999" y="1285559"/>
          <a:ext cx="11699999" cy="40320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5454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96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35589">
                  <a:extLst>
                    <a:ext uri="{9D8B030D-6E8A-4147-A177-3AD203B41FA5}">
                      <a16:colId xmlns:a16="http://schemas.microsoft.com/office/drawing/2014/main" val="2716682063"/>
                    </a:ext>
                  </a:extLst>
                </a:gridCol>
                <a:gridCol w="16111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81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6000"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Наименование</a:t>
                      </a:r>
                      <a:endParaRPr lang="ru-RU" sz="1600" b="0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2025 год</a:t>
                      </a:r>
                      <a:endParaRPr lang="ru-RU" sz="1600" b="0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14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3CDDD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2026 год</a:t>
                      </a:r>
                      <a:endParaRPr lang="ru-RU" sz="1600" b="0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2027 год</a:t>
                      </a:r>
                      <a:endParaRPr lang="ru-RU" sz="1600" b="0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2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0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сумма</a:t>
                      </a:r>
                      <a:endParaRPr lang="ru-RU" sz="1600" b="0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kern="1200" cap="none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удельный вес (%)</a:t>
                      </a:r>
                      <a:endParaRPr lang="ru-RU" sz="1600" b="0" i="0" kern="1200" cap="none" baseline="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84228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ln>
                            <a:noFill/>
                          </a:ln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Доходы всего</a:t>
                      </a:r>
                      <a:r>
                        <a:rPr lang="ru-RU" sz="24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, </a:t>
                      </a:r>
                    </a:p>
                    <a:p>
                      <a:r>
                        <a:rPr lang="ru-RU" sz="1600" b="0" i="1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 том числе:</a:t>
                      </a:r>
                      <a:endParaRPr lang="ru-RU" sz="1600" b="0" i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18 653,3</a:t>
                      </a:r>
                      <a:endParaRPr lang="ru-RU" sz="22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100 </a:t>
                      </a:r>
                      <a:endParaRPr lang="ru-RU" sz="22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17 233,6</a:t>
                      </a:r>
                      <a:endParaRPr lang="ru-RU" sz="22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kern="1200" dirty="0" smtClean="0">
                          <a:solidFill>
                            <a:srgbClr val="0A505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16 360,5</a:t>
                      </a:r>
                      <a:endParaRPr lang="ru-RU" sz="2200" b="1" kern="1200" dirty="0">
                        <a:solidFill>
                          <a:srgbClr val="0A505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налоговые</a:t>
                      </a:r>
                      <a:r>
                        <a:rPr lang="ru-RU" sz="2000" b="0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и</a:t>
                      </a:r>
                      <a:r>
                        <a:rPr lang="ru-RU" sz="2000" b="0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неналоговые доходы</a:t>
                      </a:r>
                      <a:endParaRPr lang="ru-RU" sz="2000" b="0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184,9</a:t>
                      </a:r>
                      <a:endParaRPr lang="ru-RU" sz="20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46,3</a:t>
                      </a:r>
                      <a:endParaRPr lang="ru-RU" sz="20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265,6</a:t>
                      </a:r>
                      <a:endParaRPr lang="ru-RU" sz="20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7 453,1</a:t>
                      </a:r>
                      <a:endParaRPr lang="ru-RU" sz="20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marL="285750" marR="0" lvl="0" indent="-285750" algn="l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безвозмездные поступления,</a:t>
                      </a:r>
                      <a:br>
                        <a:rPr lang="ru-RU" sz="2000" b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</a:br>
                      <a:r>
                        <a:rPr lang="ru-RU" sz="1450" b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 том числе:</a:t>
                      </a:r>
                      <a:endParaRPr lang="ru-RU" sz="1450" b="0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468,4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676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56,1</a:t>
                      </a:r>
                      <a:endParaRPr lang="ru-RU" sz="2000" b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</a:t>
                      </a:r>
                      <a:r>
                        <a:rPr lang="ru-RU" sz="2000" b="1" i="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968,0</a:t>
                      </a:r>
                      <a:endParaRPr lang="ru-RU" sz="2000" b="1" i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</a:t>
                      </a:r>
                      <a:r>
                        <a:rPr lang="ru-RU" sz="2000" b="1" i="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907,4</a:t>
                      </a:r>
                      <a:endParaRPr lang="ru-RU" sz="2000" b="1" i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558034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265113" lvl="1" indent="0">
                        <a:buFont typeface="Calibri" panose="020F0502020204030204" pitchFamily="34" charset="0"/>
                        <a:buChar char="̶"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субвенция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8</a:t>
                      </a:r>
                      <a:r>
                        <a:rPr lang="ru-RU" sz="1600" i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369,4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79,9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8</a:t>
                      </a:r>
                      <a:r>
                        <a:rPr lang="ru-RU" sz="1600" i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356,2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8</a:t>
                      </a:r>
                      <a:r>
                        <a:rPr lang="ru-RU" sz="1600" i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361,6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2485092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265113" lvl="1" indent="0">
                        <a:buFont typeface="Calibri" panose="020F0502020204030204" pitchFamily="34" charset="0"/>
                        <a:buChar char="̶"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субсидии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ru-RU" sz="1600" i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723,6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16,5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ru-RU" sz="1600" i="1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611,8</a:t>
                      </a:r>
                      <a:endParaRPr lang="ru-RU" sz="160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545,8</a:t>
                      </a: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177900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265113" lvl="1" indent="0">
                        <a:buFont typeface="Calibri" panose="020F0502020204030204" pitchFamily="34" charset="0"/>
                        <a:buChar char="̶"/>
                      </a:pPr>
                      <a:r>
                        <a:rPr lang="ru-RU" sz="1600" b="0" i="1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дотация</a:t>
                      </a:r>
                      <a:endParaRPr lang="ru-RU" sz="16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375,4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3,6</a:t>
                      </a:r>
                      <a:endParaRPr lang="ru-RU" sz="160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–</a:t>
                      </a:r>
                      <a:endParaRPr lang="ru-RU" sz="1600" b="0" i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–</a:t>
                      </a:r>
                    </a:p>
                  </a:txBody>
                  <a:tcPr anchor="ctr">
                    <a:lnL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AA9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Текст 2"/>
          <p:cNvSpPr txBox="1">
            <a:spLocks/>
          </p:cNvSpPr>
          <p:nvPr/>
        </p:nvSpPr>
        <p:spPr>
          <a:xfrm>
            <a:off x="1788042" y="180567"/>
            <a:ext cx="8615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ПРОЕКТ БЮДЖЕТА ГОРОДА ЛИПЕЦКА НА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2025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И ПЛАНОВЫЙ ПЕРИОД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2026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И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2027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632520" y="6531385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noProof="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6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2" name="TextBox 22"/>
          <p:cNvSpPr txBox="1"/>
          <p:nvPr/>
        </p:nvSpPr>
        <p:spPr>
          <a:xfrm>
            <a:off x="10926168" y="943246"/>
            <a:ext cx="1019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</p:spTree>
    <p:extLst>
      <p:ext uri="{BB962C8B-B14F-4D97-AF65-F5344CB8AC3E}">
        <p14:creationId xmlns:p14="http://schemas.microsoft.com/office/powerpoint/2010/main" val="284705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Пятиугольник 71"/>
          <p:cNvSpPr/>
          <p:nvPr/>
        </p:nvSpPr>
        <p:spPr>
          <a:xfrm>
            <a:off x="568921" y="3115999"/>
            <a:ext cx="10440000" cy="343344"/>
          </a:xfrm>
          <a:prstGeom prst="homePlate">
            <a:avLst>
              <a:gd name="adj" fmla="val 49742"/>
            </a:avLst>
          </a:prstGeom>
          <a:solidFill>
            <a:srgbClr val="EFFBF0"/>
          </a:solidFill>
          <a:ln>
            <a:solidFill>
              <a:srgbClr val="0C6264"/>
            </a:solidFill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92000" tIns="0" rIns="72390" bIns="0" numCol="1" spcCol="1270" anchor="ctr" anchorCtr="0">
            <a:noAutofit/>
          </a:bodyPr>
          <a:lstStyle/>
          <a:p>
            <a:pPr marL="0" marR="0" lvl="0" indent="0" algn="l" defTabSz="8445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Полномочия в сфере оплаты труда,</a:t>
            </a:r>
            <a:b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</a:br>
            <a:r>
              <a:rPr kumimoji="0" lang="ru-RU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в том числе:</a:t>
            </a:r>
          </a:p>
        </p:txBody>
      </p:sp>
      <p:sp>
        <p:nvSpPr>
          <p:cNvPr id="10" name="Текст 2"/>
          <p:cNvSpPr txBox="1">
            <a:spLocks/>
          </p:cNvSpPr>
          <p:nvPr/>
        </p:nvSpPr>
        <p:spPr>
          <a:xfrm>
            <a:off x="1754460" y="-12275"/>
            <a:ext cx="8702895" cy="4975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2" name="Текст 2"/>
          <p:cNvSpPr txBox="1">
            <a:spLocks/>
          </p:cNvSpPr>
          <p:nvPr/>
        </p:nvSpPr>
        <p:spPr>
          <a:xfrm>
            <a:off x="156340" y="-14915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Основные подходы к формированию проекта бюджета города Липецка</a:t>
            </a:r>
          </a:p>
        </p:txBody>
      </p:sp>
      <p:sp>
        <p:nvSpPr>
          <p:cNvPr id="70" name="TextBox 22"/>
          <p:cNvSpPr txBox="1"/>
          <p:nvPr/>
        </p:nvSpPr>
        <p:spPr>
          <a:xfrm>
            <a:off x="11157870" y="349918"/>
            <a:ext cx="9492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2208464" y="11538814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</a:t>
            </a:r>
          </a:p>
        </p:txBody>
      </p:sp>
      <p:graphicFrame>
        <p:nvGraphicFramePr>
          <p:cNvPr id="43" name="Таблица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703408"/>
              </p:ext>
            </p:extLst>
          </p:nvPr>
        </p:nvGraphicFramePr>
        <p:xfrm>
          <a:off x="255909" y="607029"/>
          <a:ext cx="11699999" cy="17631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06538">
                  <a:extLst>
                    <a:ext uri="{9D8B030D-6E8A-4147-A177-3AD203B41FA5}">
                      <a16:colId xmlns:a16="http://schemas.microsoft.com/office/drawing/2014/main" val="3496869935"/>
                    </a:ext>
                  </a:extLst>
                </a:gridCol>
                <a:gridCol w="335182">
                  <a:extLst>
                    <a:ext uri="{9D8B030D-6E8A-4147-A177-3AD203B41FA5}">
                      <a16:colId xmlns:a16="http://schemas.microsoft.com/office/drawing/2014/main" val="3712079687"/>
                    </a:ext>
                  </a:extLst>
                </a:gridCol>
                <a:gridCol w="1706997">
                  <a:extLst>
                    <a:ext uri="{9D8B030D-6E8A-4147-A177-3AD203B41FA5}">
                      <a16:colId xmlns:a16="http://schemas.microsoft.com/office/drawing/2014/main" val="105604673"/>
                    </a:ext>
                  </a:extLst>
                </a:gridCol>
                <a:gridCol w="335182">
                  <a:extLst>
                    <a:ext uri="{9D8B030D-6E8A-4147-A177-3AD203B41FA5}">
                      <a16:colId xmlns:a16="http://schemas.microsoft.com/office/drawing/2014/main" val="2521115825"/>
                    </a:ext>
                  </a:extLst>
                </a:gridCol>
                <a:gridCol w="1706997">
                  <a:extLst>
                    <a:ext uri="{9D8B030D-6E8A-4147-A177-3AD203B41FA5}">
                      <a16:colId xmlns:a16="http://schemas.microsoft.com/office/drawing/2014/main" val="2320583797"/>
                    </a:ext>
                  </a:extLst>
                </a:gridCol>
                <a:gridCol w="302106">
                  <a:extLst>
                    <a:ext uri="{9D8B030D-6E8A-4147-A177-3AD203B41FA5}">
                      <a16:colId xmlns:a16="http://schemas.microsoft.com/office/drawing/2014/main" val="1299529726"/>
                    </a:ext>
                  </a:extLst>
                </a:gridCol>
                <a:gridCol w="1706997">
                  <a:extLst>
                    <a:ext uri="{9D8B030D-6E8A-4147-A177-3AD203B41FA5}">
                      <a16:colId xmlns:a16="http://schemas.microsoft.com/office/drawing/2014/main" val="14725053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 sz="16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R w="12700" cmpd="sng">
                      <a:noFill/>
                    </a:lnR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kern="1200" cap="none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2024 год</a:t>
                      </a:r>
                    </a:p>
                    <a:p>
                      <a:pPr algn="ctr"/>
                      <a:r>
                        <a:rPr lang="ru-RU" sz="900" b="1" i="1" kern="1200" cap="none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первоначальный бюджет</a:t>
                      </a:r>
                      <a:endParaRPr lang="ru-RU" sz="900" b="1" i="1" kern="1200" cap="none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" b="1" i="1" kern="1200" cap="none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latinLnBrk="0" hangingPunct="1"/>
                      <a:r>
                        <a:rPr lang="ru-RU" sz="1200" b="1" i="1" kern="1200" cap="none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2025 год</a:t>
                      </a:r>
                    </a:p>
                    <a:p>
                      <a:pPr marL="0" marR="0" lvl="0" indent="0" algn="ctr" defTabSz="91442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i="1" kern="1200" cap="none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проект бюджета</a:t>
                      </a:r>
                    </a:p>
                  </a:txBody>
                  <a:tcPr marL="66825" marR="66825" marT="33413" marB="3341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B3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67687" rtl="0" eaLnBrk="1" latinLnBrk="0" hangingPunct="1"/>
                      <a:endParaRPr lang="ru-RU" sz="200" i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23" rtl="0" eaLnBrk="1" latinLnBrk="0" hangingPunct="1"/>
                      <a:r>
                        <a:rPr lang="ru-RU" sz="1200" b="1" i="1" kern="1200" cap="none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Отклонение </a:t>
                      </a:r>
                      <a:endParaRPr lang="ru-RU" sz="1200" b="1" i="1" kern="1200" cap="none" baseline="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7FB3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5627548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ru-RU" sz="200" b="1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00" b="1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accent5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B3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67687" rtl="0" eaLnBrk="1" latinLnBrk="0" hangingPunct="1"/>
                      <a:endParaRPr lang="ru-RU" sz="200" i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" b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7FB3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21697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400" b="1" cap="all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Всего расходы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, </a:t>
                      </a:r>
                      <a:r>
                        <a:rPr lang="ru-RU" sz="1200" b="1" i="1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том числе:</a:t>
                      </a:r>
                      <a:endParaRPr lang="ru-RU" sz="1200" b="1" i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50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1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22 401,3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A505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12700" cmpd="sng">
                      <a:noFill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19 183,9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A505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87" rtl="0" eaLnBrk="1" latinLnBrk="0" hangingPunct="1"/>
                      <a:endParaRPr lang="ru-RU" sz="100" i="1" kern="120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- 3 217,4</a:t>
                      </a:r>
                      <a:endParaRPr lang="ru-RU" sz="14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A505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80961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857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Yu Gothic UI" panose="020B0500000000000000" pitchFamily="34" charset="-128"/>
                          <a:cs typeface="Segoe UI" panose="020B0502040204020203" pitchFamily="34" charset="0"/>
                        </a:rPr>
                        <a:t>- за счет налоговых</a:t>
                      </a:r>
                      <a:r>
                        <a:rPr lang="ru-RU" sz="1200" i="1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Yu Gothic UI" panose="020B0500000000000000" pitchFamily="34" charset="-128"/>
                          <a:cs typeface="Segoe UI" panose="020B0502040204020203" pitchFamily="34" charset="0"/>
                        </a:rPr>
                        <a:t> и </a:t>
                      </a:r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Yu Gothic UI" panose="020B0500000000000000" pitchFamily="34" charset="-128"/>
                          <a:cs typeface="Segoe UI" panose="020B0502040204020203" pitchFamily="34" charset="0"/>
                        </a:rPr>
                        <a:t>неналоговых доходов </a:t>
                      </a:r>
                    </a:p>
                  </a:txBody>
                  <a:tcPr marL="66825" marR="66825" marT="33413" marB="33413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i="1" kern="1200" dirty="0" smtClean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Yu Gothic UI" panose="020B0500000000000000" pitchFamily="34" charset="-128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7 656,6</a:t>
                      </a:r>
                      <a:endParaRPr lang="ru-RU" sz="12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8 184,9</a:t>
                      </a:r>
                      <a:endParaRPr lang="ru-RU" sz="12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867687" rtl="0" eaLnBrk="1" latinLnBrk="0" hangingPunct="1"/>
                      <a:endParaRPr lang="ru-RU" sz="100" i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+528,3</a:t>
                      </a:r>
                      <a:endParaRPr lang="ru-RU" sz="12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21290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857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Yu Gothic UI" panose="020B0500000000000000" pitchFamily="34" charset="-128"/>
                          <a:cs typeface="Segoe UI" panose="020B0502040204020203" pitchFamily="34" charset="0"/>
                        </a:rPr>
                        <a:t>-дотации</a:t>
                      </a:r>
                    </a:p>
                  </a:txBody>
                  <a:tcPr marL="66825" marR="66825" marT="33413" marB="33413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i="1" kern="1200" dirty="0" smtClean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Yu Gothic UI" panose="020B0500000000000000" pitchFamily="34" charset="-128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890,2</a:t>
                      </a:r>
                      <a:endParaRPr lang="ru-RU" sz="12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375,4</a:t>
                      </a:r>
                      <a:endParaRPr lang="ru-RU" sz="12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67687" rtl="0" eaLnBrk="1" latinLnBrk="0" hangingPunct="1"/>
                      <a:endParaRPr lang="ru-RU" sz="100" i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-514,8</a:t>
                      </a:r>
                      <a:endParaRPr lang="ru-RU" sz="12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73822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857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Yu Gothic UI" panose="020B0500000000000000" pitchFamily="34" charset="-128"/>
                          <a:cs typeface="Segoe UI" panose="020B0502040204020203" pitchFamily="34" charset="0"/>
                        </a:rPr>
                        <a:t>- за счет субсидий, субвенций</a:t>
                      </a:r>
                    </a:p>
                  </a:txBody>
                  <a:tcPr marL="66825" marR="66825" marT="33413" marB="33413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i="1" kern="1200" dirty="0" smtClean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Yu Gothic UI" panose="020B0500000000000000" pitchFamily="34" charset="-128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13 748,5</a:t>
                      </a:r>
                      <a:endParaRPr lang="ru-RU" sz="12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10 093,0</a:t>
                      </a:r>
                      <a:endParaRPr lang="ru-RU" sz="12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67687" rtl="0" eaLnBrk="1" latinLnBrk="0" hangingPunct="1"/>
                      <a:endParaRPr lang="ru-RU" sz="100" i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-3</a:t>
                      </a:r>
                      <a:r>
                        <a:rPr lang="ru-RU" sz="1200" i="1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655,5</a:t>
                      </a:r>
                      <a:endParaRPr lang="ru-RU" sz="12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88387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857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i="1" kern="120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Yu Gothic UI" panose="020B0500000000000000" pitchFamily="34" charset="-128"/>
                          <a:cs typeface="Segoe UI" panose="020B0502040204020203" pitchFamily="34" charset="0"/>
                        </a:rPr>
                        <a:t>- за счет дефицита бюджета</a:t>
                      </a:r>
                      <a:r>
                        <a:rPr lang="ru-RU" sz="1200" i="1" kern="1200" baseline="0" dirty="0" smtClean="0">
                          <a:solidFill>
                            <a:schemeClr val="dk1"/>
                          </a:solidFill>
                          <a:latin typeface="Segoe UI" panose="020B0502040204020203" pitchFamily="34" charset="0"/>
                          <a:ea typeface="Yu Gothic UI" panose="020B0500000000000000" pitchFamily="34" charset="-128"/>
                          <a:cs typeface="Segoe UI" panose="020B0502040204020203" pitchFamily="34" charset="0"/>
                        </a:rPr>
                        <a:t> </a:t>
                      </a:r>
                      <a:endParaRPr lang="ru-RU" sz="1200" i="1" kern="1200" dirty="0" smtClean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Yu Gothic UI" panose="020B0500000000000000" pitchFamily="34" charset="-128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i="1" kern="1200" dirty="0" smtClean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Yu Gothic UI" panose="020B0500000000000000" pitchFamily="34" charset="-128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106,0</a:t>
                      </a:r>
                      <a:endParaRPr lang="ru-RU" sz="12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530,6</a:t>
                      </a:r>
                      <a:endParaRPr lang="ru-RU" sz="12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867687" rtl="0" eaLnBrk="1" latinLnBrk="0" hangingPunct="1"/>
                      <a:endParaRPr lang="ru-RU" sz="100" i="1" kern="1200" dirty="0">
                        <a:solidFill>
                          <a:schemeClr val="dk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+424,6</a:t>
                      </a:r>
                      <a:endParaRPr lang="ru-RU" sz="120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66825" marR="66825" marT="33413" marB="33413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A50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9857128"/>
                  </a:ext>
                </a:extLst>
              </a:tr>
            </a:tbl>
          </a:graphicData>
        </a:graphic>
      </p:graphicFrame>
      <p:sp>
        <p:nvSpPr>
          <p:cNvPr id="69" name="Прямоугольник 68"/>
          <p:cNvSpPr/>
          <p:nvPr/>
        </p:nvSpPr>
        <p:spPr>
          <a:xfrm>
            <a:off x="255907" y="2454188"/>
            <a:ext cx="11700000" cy="522826"/>
          </a:xfrm>
          <a:prstGeom prst="rect">
            <a:avLst/>
          </a:prstGeom>
          <a:solidFill>
            <a:srgbClr val="0C6264"/>
          </a:solidFill>
        </p:spPr>
        <p:txBody>
          <a:bodyPr wrap="square" lIns="91058" tIns="45525" rIns="91058" bIns="45525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Дополнительные расходы бюджета в 2025 году на приоритетные направления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 smtClean="0">
                <a:ln>
                  <a:noFill/>
                </a:ln>
                <a:solidFill>
                  <a:srgbClr val="F8CBAD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8CBAD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собственные средства)</a:t>
            </a:r>
            <a:r>
              <a:rPr kumimoji="0" lang="ru-RU" sz="1400" b="1" i="0" u="none" strike="noStrike" kern="1200" cap="all" spc="0" normalizeH="0" baseline="0" noProof="0" dirty="0" smtClean="0">
                <a:ln>
                  <a:noFill/>
                </a:ln>
                <a:solidFill>
                  <a:srgbClr val="F8CBAD"/>
                </a:solidFill>
                <a:effectLst/>
                <a:uLnTx/>
                <a:uFillTx/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</a:t>
            </a:r>
            <a:endParaRPr kumimoji="0" lang="ru-RU" sz="1400" b="1" i="0" u="none" strike="noStrike" kern="1200" cap="all" spc="0" normalizeH="0" baseline="0" noProof="0" dirty="0">
              <a:ln>
                <a:noFill/>
              </a:ln>
              <a:solidFill>
                <a:srgbClr val="F8CBAD"/>
              </a:solidFill>
              <a:effectLst/>
              <a:uLnTx/>
              <a:uFillTx/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11632520" y="6531385"/>
            <a:ext cx="4516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noProof="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7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857049" y="3529115"/>
            <a:ext cx="8489376" cy="895031"/>
            <a:chOff x="1805050" y="5757720"/>
            <a:chExt cx="8489376" cy="895031"/>
          </a:xfrm>
        </p:grpSpPr>
        <p:sp>
          <p:nvSpPr>
            <p:cNvPr id="47" name="Пятиугольник 46"/>
            <p:cNvSpPr/>
            <p:nvPr/>
          </p:nvSpPr>
          <p:spPr>
            <a:xfrm>
              <a:off x="1953534" y="6343453"/>
              <a:ext cx="8340892" cy="309298"/>
            </a:xfrm>
            <a:prstGeom prst="homePlate">
              <a:avLst>
                <a:gd name="adj" fmla="val 0"/>
              </a:avLst>
            </a:prstGeom>
            <a:solidFill>
              <a:srgbClr val="EFFBF0"/>
            </a:solidFill>
            <a:ln>
              <a:solidFill>
                <a:srgbClr val="0C62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65113" marR="0" lvl="0" indent="0" algn="l" defTabSz="86768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100" i="1" dirty="0" smtClean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индексация заработной платы работников муниципальных учреждений города 2024 года</a:t>
              </a:r>
              <a:endPara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21" name="Группа 20"/>
            <p:cNvGrpSpPr/>
            <p:nvPr/>
          </p:nvGrpSpPr>
          <p:grpSpPr>
            <a:xfrm>
              <a:off x="1805050" y="5757720"/>
              <a:ext cx="8489376" cy="828865"/>
              <a:chOff x="1531366" y="5112839"/>
              <a:chExt cx="8489376" cy="828865"/>
            </a:xfrm>
          </p:grpSpPr>
          <p:grpSp>
            <p:nvGrpSpPr>
              <p:cNvPr id="20" name="Группа 19"/>
              <p:cNvGrpSpPr/>
              <p:nvPr/>
            </p:nvGrpSpPr>
            <p:grpSpPr>
              <a:xfrm>
                <a:off x="1531366" y="5177780"/>
                <a:ext cx="8489376" cy="763924"/>
                <a:chOff x="1531366" y="5177780"/>
                <a:chExt cx="8489376" cy="763924"/>
              </a:xfrm>
            </p:grpSpPr>
            <p:sp>
              <p:nvSpPr>
                <p:cNvPr id="8" name="Пятиугольник 7"/>
                <p:cNvSpPr/>
                <p:nvPr/>
              </p:nvSpPr>
              <p:spPr>
                <a:xfrm>
                  <a:off x="1679850" y="5186673"/>
                  <a:ext cx="8340892" cy="331409"/>
                </a:xfrm>
                <a:prstGeom prst="homePlate">
                  <a:avLst>
                    <a:gd name="adj" fmla="val 0"/>
                  </a:avLst>
                </a:prstGeom>
                <a:solidFill>
                  <a:srgbClr val="EFFBF0"/>
                </a:solidFill>
                <a:ln>
                  <a:solidFill>
                    <a:srgbClr val="0C626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265113" marR="0" lvl="0" indent="0" algn="l" defTabSz="86768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ru-RU" sz="14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endParaRPr>
                </a:p>
              </p:txBody>
            </p:sp>
            <p:sp>
              <p:nvSpPr>
                <p:cNvPr id="116" name="Скругленный прямоугольник 115"/>
                <p:cNvSpPr/>
                <p:nvPr/>
              </p:nvSpPr>
              <p:spPr>
                <a:xfrm>
                  <a:off x="1531366" y="5177780"/>
                  <a:ext cx="412496" cy="250869"/>
                </a:xfrm>
                <a:prstGeom prst="roundRect">
                  <a:avLst>
                    <a:gd name="adj" fmla="val 10000"/>
                  </a:avLst>
                </a:prstGeom>
                <a:solidFill>
                  <a:srgbClr val="EFFBF0"/>
                </a:solidFill>
                <a:ln>
                  <a:solidFill>
                    <a:srgbClr val="0C6264"/>
                  </a:solidFill>
                </a:ln>
              </p:spPr>
              <p:style>
                <a:lnRef idx="2">
                  <a:schemeClr val="accent2">
                    <a:shade val="80000"/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2"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80" name="Скругленный прямоугольник 79"/>
                <p:cNvSpPr/>
                <p:nvPr/>
              </p:nvSpPr>
              <p:spPr>
                <a:xfrm>
                  <a:off x="1531366" y="5690835"/>
                  <a:ext cx="412496" cy="250869"/>
                </a:xfrm>
                <a:prstGeom prst="roundRect">
                  <a:avLst>
                    <a:gd name="adj" fmla="val 10000"/>
                  </a:avLst>
                </a:prstGeom>
                <a:solidFill>
                  <a:srgbClr val="EFFBF0"/>
                </a:solidFill>
                <a:ln>
                  <a:solidFill>
                    <a:srgbClr val="0C6264"/>
                  </a:solidFill>
                </a:ln>
              </p:spPr>
              <p:style>
                <a:lnRef idx="2">
                  <a:schemeClr val="accent2">
                    <a:shade val="80000"/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2"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</p:grpSp>
          <p:sp>
            <p:nvSpPr>
              <p:cNvPr id="81" name="TextBox 80"/>
              <p:cNvSpPr txBox="1"/>
              <p:nvPr/>
            </p:nvSpPr>
            <p:spPr>
              <a:xfrm>
                <a:off x="1579088" y="5112839"/>
                <a:ext cx="783549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1800"/>
                  </a:spcAft>
                  <a:buClrTx/>
                  <a:buSzTx/>
                  <a:buFont typeface="Wingdings" panose="05000000000000000000" pitchFamily="2" charset="2"/>
                  <a:buChar char="Ø"/>
                  <a:tabLst/>
                  <a:defRPr/>
                </a:pPr>
                <a:r>
                  <a:rPr kumimoji="0" lang="ru-RU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rPr>
                  <a:t> </a:t>
                </a:r>
              </a:p>
            </p:txBody>
          </p:sp>
        </p:grpSp>
      </p:grpSp>
      <p:grpSp>
        <p:nvGrpSpPr>
          <p:cNvPr id="153" name="Группа 152"/>
          <p:cNvGrpSpPr/>
          <p:nvPr/>
        </p:nvGrpSpPr>
        <p:grpSpPr>
          <a:xfrm>
            <a:off x="11097887" y="3134904"/>
            <a:ext cx="760480" cy="307777"/>
            <a:chOff x="10923588" y="3197035"/>
            <a:chExt cx="792000" cy="456342"/>
          </a:xfrm>
        </p:grpSpPr>
        <p:sp>
          <p:nvSpPr>
            <p:cNvPr id="154" name="Овал 153"/>
            <p:cNvSpPr/>
            <p:nvPr/>
          </p:nvSpPr>
          <p:spPr>
            <a:xfrm>
              <a:off x="10948520" y="3206981"/>
              <a:ext cx="684000" cy="432000"/>
            </a:xfrm>
            <a:prstGeom prst="ellipse">
              <a:avLst/>
            </a:prstGeom>
            <a:noFill/>
            <a:ln>
              <a:solidFill>
                <a:srgbClr val="0C62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10923588" y="3197035"/>
              <a:ext cx="792000" cy="456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noProof="0" dirty="0" smtClean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229,0</a:t>
              </a: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148604" y="3579169"/>
            <a:ext cx="819782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lvl="0" indent="-173038" defTabSz="867687">
              <a:defRPr/>
            </a:pPr>
            <a:r>
              <a:rPr lang="ru-RU" sz="11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доведение размера средней заработной платы педагогических работников учреждений дополнительного образования </a:t>
            </a:r>
            <a:r>
              <a:rPr lang="ru-RU" sz="1100" i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работников </a:t>
            </a:r>
            <a:r>
              <a:rPr lang="ru-RU" sz="1100" i="1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культуры до соответствующего целевого </a:t>
            </a:r>
            <a:r>
              <a:rPr lang="ru-RU" sz="1100" i="1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значения (уровень 2024 года)</a:t>
            </a:r>
          </a:p>
          <a:p>
            <a:pPr marL="265113" lvl="0" indent="-173038" defTabSz="867687">
              <a:defRPr/>
            </a:pPr>
            <a:endParaRPr lang="ru-RU" sz="1100" i="1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85996" y="4045730"/>
            <a:ext cx="78354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742950" lvl="1" indent="-285750">
              <a:spcAft>
                <a:spcPts val="1800"/>
              </a:spcAft>
              <a:buFont typeface="Wingdings" panose="05000000000000000000" pitchFamily="2" charset="2"/>
              <a:buChar char="Ø"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</a:p>
        </p:txBody>
      </p:sp>
      <p:grpSp>
        <p:nvGrpSpPr>
          <p:cNvPr id="78" name="Группа 77"/>
          <p:cNvGrpSpPr/>
          <p:nvPr/>
        </p:nvGrpSpPr>
        <p:grpSpPr>
          <a:xfrm>
            <a:off x="11121827" y="3626581"/>
            <a:ext cx="760480" cy="307777"/>
            <a:chOff x="10923588" y="3197035"/>
            <a:chExt cx="792000" cy="456342"/>
          </a:xfrm>
        </p:grpSpPr>
        <p:sp>
          <p:nvSpPr>
            <p:cNvPr id="79" name="Овал 78"/>
            <p:cNvSpPr/>
            <p:nvPr/>
          </p:nvSpPr>
          <p:spPr>
            <a:xfrm>
              <a:off x="10948520" y="3206981"/>
              <a:ext cx="684000" cy="432000"/>
            </a:xfrm>
            <a:prstGeom prst="ellipse">
              <a:avLst/>
            </a:prstGeom>
            <a:noFill/>
            <a:ln>
              <a:solidFill>
                <a:srgbClr val="0C62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10923588" y="3197035"/>
              <a:ext cx="792000" cy="456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i="1" noProof="0" dirty="0" smtClean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159,0</a:t>
              </a:r>
              <a:endParaRPr kumimoji="0" lang="ru-RU" sz="1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87" name="Группа 86"/>
          <p:cNvGrpSpPr/>
          <p:nvPr/>
        </p:nvGrpSpPr>
        <p:grpSpPr>
          <a:xfrm>
            <a:off x="11157870" y="4082539"/>
            <a:ext cx="760480" cy="307777"/>
            <a:chOff x="10923588" y="3197035"/>
            <a:chExt cx="792000" cy="456342"/>
          </a:xfrm>
        </p:grpSpPr>
        <p:sp>
          <p:nvSpPr>
            <p:cNvPr id="88" name="Овал 87"/>
            <p:cNvSpPr/>
            <p:nvPr/>
          </p:nvSpPr>
          <p:spPr>
            <a:xfrm>
              <a:off x="10948520" y="3206981"/>
              <a:ext cx="684000" cy="432000"/>
            </a:xfrm>
            <a:prstGeom prst="ellipse">
              <a:avLst/>
            </a:prstGeom>
            <a:noFill/>
            <a:ln>
              <a:solidFill>
                <a:srgbClr val="0C62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0923588" y="3197035"/>
              <a:ext cx="792000" cy="456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i="1" dirty="0" smtClean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70</a:t>
              </a:r>
              <a:r>
                <a:rPr lang="ru-RU" sz="1400" i="1" noProof="0" dirty="0" smtClean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,0</a:t>
              </a:r>
              <a:endParaRPr kumimoji="0" lang="ru-RU" sz="140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90" name="Группа 89"/>
          <p:cNvGrpSpPr/>
          <p:nvPr/>
        </p:nvGrpSpPr>
        <p:grpSpPr>
          <a:xfrm>
            <a:off x="11181810" y="4533518"/>
            <a:ext cx="760480" cy="307777"/>
            <a:chOff x="10923588" y="3197035"/>
            <a:chExt cx="792000" cy="456342"/>
          </a:xfrm>
        </p:grpSpPr>
        <p:sp>
          <p:nvSpPr>
            <p:cNvPr id="91" name="Овал 90"/>
            <p:cNvSpPr/>
            <p:nvPr/>
          </p:nvSpPr>
          <p:spPr>
            <a:xfrm>
              <a:off x="10948520" y="3206981"/>
              <a:ext cx="684000" cy="432000"/>
            </a:xfrm>
            <a:prstGeom prst="ellipse">
              <a:avLst/>
            </a:prstGeom>
            <a:noFill/>
            <a:ln>
              <a:solidFill>
                <a:srgbClr val="0C62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0923588" y="3197035"/>
              <a:ext cx="792000" cy="456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noProof="0" dirty="0" smtClean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80,0</a:t>
              </a: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grpSp>
        <p:nvGrpSpPr>
          <p:cNvPr id="97" name="Группа 96"/>
          <p:cNvGrpSpPr/>
          <p:nvPr/>
        </p:nvGrpSpPr>
        <p:grpSpPr>
          <a:xfrm>
            <a:off x="11181810" y="5041017"/>
            <a:ext cx="760480" cy="307777"/>
            <a:chOff x="10923588" y="3197032"/>
            <a:chExt cx="792000" cy="456342"/>
          </a:xfrm>
        </p:grpSpPr>
        <p:sp>
          <p:nvSpPr>
            <p:cNvPr id="98" name="Овал 97"/>
            <p:cNvSpPr/>
            <p:nvPr/>
          </p:nvSpPr>
          <p:spPr>
            <a:xfrm>
              <a:off x="10948520" y="3206981"/>
              <a:ext cx="684000" cy="432000"/>
            </a:xfrm>
            <a:prstGeom prst="ellipse">
              <a:avLst/>
            </a:prstGeom>
            <a:noFill/>
            <a:ln>
              <a:solidFill>
                <a:srgbClr val="0C62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10923588" y="3197032"/>
              <a:ext cx="792000" cy="456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dirty="0" smtClean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125</a:t>
              </a:r>
              <a:r>
                <a:rPr lang="ru-RU" sz="1400" b="1" noProof="0" dirty="0" smtClean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,0</a:t>
              </a: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grpSp>
        <p:nvGrpSpPr>
          <p:cNvPr id="100" name="Группа 99"/>
          <p:cNvGrpSpPr/>
          <p:nvPr/>
        </p:nvGrpSpPr>
        <p:grpSpPr>
          <a:xfrm>
            <a:off x="11200720" y="5578985"/>
            <a:ext cx="760480" cy="307777"/>
            <a:chOff x="10923588" y="3197035"/>
            <a:chExt cx="792000" cy="456342"/>
          </a:xfrm>
        </p:grpSpPr>
        <p:sp>
          <p:nvSpPr>
            <p:cNvPr id="101" name="Овал 100"/>
            <p:cNvSpPr/>
            <p:nvPr/>
          </p:nvSpPr>
          <p:spPr>
            <a:xfrm>
              <a:off x="10948520" y="3206981"/>
              <a:ext cx="684000" cy="432000"/>
            </a:xfrm>
            <a:prstGeom prst="ellipse">
              <a:avLst/>
            </a:prstGeom>
            <a:noFill/>
            <a:ln>
              <a:solidFill>
                <a:srgbClr val="0C62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10923588" y="3197035"/>
              <a:ext cx="792000" cy="456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400" b="1" noProof="0" dirty="0" smtClean="0">
                  <a:solidFill>
                    <a:prstClr val="black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61,0</a:t>
              </a:r>
              <a:endPara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sp>
        <p:nvSpPr>
          <p:cNvPr id="105" name="Скругленный прямоугольник 104"/>
          <p:cNvSpPr/>
          <p:nvPr/>
        </p:nvSpPr>
        <p:spPr>
          <a:xfrm>
            <a:off x="155840" y="3141612"/>
            <a:ext cx="648230" cy="273068"/>
          </a:xfrm>
          <a:prstGeom prst="roundRect">
            <a:avLst>
              <a:gd name="adj" fmla="val 10000"/>
            </a:avLst>
          </a:prstGeom>
          <a:solidFill>
            <a:srgbClr val="EFFBF0"/>
          </a:solidFill>
          <a:ln>
            <a:solidFill>
              <a:srgbClr val="0C6264"/>
            </a:solidFill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1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06" name="Пятиугольник 105"/>
          <p:cNvSpPr/>
          <p:nvPr/>
        </p:nvSpPr>
        <p:spPr>
          <a:xfrm>
            <a:off x="568921" y="4543982"/>
            <a:ext cx="10440000" cy="343344"/>
          </a:xfrm>
          <a:prstGeom prst="homePlate">
            <a:avLst>
              <a:gd name="adj" fmla="val 49742"/>
            </a:avLst>
          </a:prstGeom>
          <a:solidFill>
            <a:srgbClr val="EFFBF0"/>
          </a:solidFill>
          <a:ln>
            <a:solidFill>
              <a:srgbClr val="0C6264"/>
            </a:solidFill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92000" tIns="0" rIns="72390" bIns="0" numCol="1" spcCol="1270" anchor="ctr" anchorCtr="0">
            <a:noAutofit/>
          </a:bodyPr>
          <a:lstStyle/>
          <a:p>
            <a:pPr marL="0" marR="0" lvl="0" indent="0" algn="l" defTabSz="8445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Единовременная выплата военнослужащим, проходящим</a:t>
            </a:r>
            <a:r>
              <a:rPr kumimoji="0" lang="ru-RU" sz="1400" b="1" i="0" u="none" strike="noStrike" kern="1200" cap="none" spc="0" normalizeH="0" noProof="0" dirty="0" smtClean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службу по контракту в Армии России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07" name="Пятиугольник 106"/>
          <p:cNvSpPr/>
          <p:nvPr/>
        </p:nvSpPr>
        <p:spPr>
          <a:xfrm>
            <a:off x="568921" y="5024105"/>
            <a:ext cx="10440000" cy="343344"/>
          </a:xfrm>
          <a:prstGeom prst="homePlate">
            <a:avLst>
              <a:gd name="adj" fmla="val 49742"/>
            </a:avLst>
          </a:prstGeom>
          <a:solidFill>
            <a:srgbClr val="EFFBF0"/>
          </a:solidFill>
          <a:ln>
            <a:solidFill>
              <a:srgbClr val="0C6264"/>
            </a:solidFill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92000" tIns="0" rIns="72390" bIns="0" numCol="1" spcCol="1270" anchor="ctr" anchorCtr="0">
            <a:noAutofit/>
          </a:bodyPr>
          <a:lstStyle/>
          <a:p>
            <a:pPr marL="0" marR="0" lvl="0" indent="0" algn="l" defTabSz="8445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noProof="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Организация перевозок пассажиров по городским и садоводческим маршрутам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08" name="Пятиугольник 107"/>
          <p:cNvSpPr/>
          <p:nvPr/>
        </p:nvSpPr>
        <p:spPr>
          <a:xfrm>
            <a:off x="568921" y="5560167"/>
            <a:ext cx="10440000" cy="343344"/>
          </a:xfrm>
          <a:prstGeom prst="homePlate">
            <a:avLst>
              <a:gd name="adj" fmla="val 49742"/>
            </a:avLst>
          </a:prstGeom>
          <a:solidFill>
            <a:srgbClr val="EFFBF0"/>
          </a:solidFill>
          <a:ln>
            <a:solidFill>
              <a:srgbClr val="0C6264"/>
            </a:solidFill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92000" tIns="0" rIns="72390" bIns="0" numCol="1" spcCol="1270" anchor="ctr" anchorCtr="0">
            <a:noAutofit/>
          </a:bodyPr>
          <a:lstStyle/>
          <a:p>
            <a:pPr marL="0" marR="0" lvl="0" indent="0" algn="l" defTabSz="8445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noProof="0" dirty="0" smtClean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Выборы в ЛГСД</a:t>
            </a:r>
            <a:endParaRPr kumimoji="0" lang="ru-RU" sz="12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09" name="Скругленный прямоугольник 108"/>
          <p:cNvSpPr/>
          <p:nvPr/>
        </p:nvSpPr>
        <p:spPr>
          <a:xfrm>
            <a:off x="155840" y="4574083"/>
            <a:ext cx="648230" cy="273068"/>
          </a:xfrm>
          <a:prstGeom prst="roundRect">
            <a:avLst>
              <a:gd name="adj" fmla="val 10000"/>
            </a:avLst>
          </a:prstGeom>
          <a:solidFill>
            <a:srgbClr val="EFFBF0"/>
          </a:solidFill>
          <a:ln>
            <a:solidFill>
              <a:srgbClr val="0C6264"/>
            </a:solidFill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2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10" name="Скругленный прямоугольник 109"/>
          <p:cNvSpPr/>
          <p:nvPr/>
        </p:nvSpPr>
        <p:spPr>
          <a:xfrm>
            <a:off x="155840" y="5063325"/>
            <a:ext cx="648230" cy="273068"/>
          </a:xfrm>
          <a:prstGeom prst="roundRect">
            <a:avLst>
              <a:gd name="adj" fmla="val 10000"/>
            </a:avLst>
          </a:prstGeom>
          <a:solidFill>
            <a:srgbClr val="EFFBF0"/>
          </a:solidFill>
          <a:ln>
            <a:solidFill>
              <a:srgbClr val="0C6264"/>
            </a:solidFill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1" name="Скругленный прямоугольник 110"/>
          <p:cNvSpPr/>
          <p:nvPr/>
        </p:nvSpPr>
        <p:spPr>
          <a:xfrm>
            <a:off x="176647" y="5594839"/>
            <a:ext cx="648230" cy="273068"/>
          </a:xfrm>
          <a:prstGeom prst="roundRect">
            <a:avLst>
              <a:gd name="adj" fmla="val 10000"/>
            </a:avLst>
          </a:prstGeom>
          <a:solidFill>
            <a:srgbClr val="EFFBF0"/>
          </a:solidFill>
          <a:ln>
            <a:solidFill>
              <a:srgbClr val="0C6264"/>
            </a:solidFill>
          </a:ln>
        </p:spPr>
        <p:style>
          <a:lnRef idx="2">
            <a:schemeClr val="accent2">
              <a:shade val="8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904806" y="1501316"/>
            <a:ext cx="30569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b="1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!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11961200" y="1793086"/>
            <a:ext cx="1609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2000" b="1" i="1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158277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16000" y="863393"/>
            <a:ext cx="9525148" cy="336014"/>
          </a:xfrm>
          <a:prstGeom prst="rect">
            <a:avLst/>
          </a:prstGeom>
          <a:solidFill>
            <a:srgbClr val="EFFB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Текст 2"/>
          <p:cNvSpPr txBox="1">
            <a:spLocks/>
          </p:cNvSpPr>
          <p:nvPr/>
        </p:nvSpPr>
        <p:spPr>
          <a:xfrm>
            <a:off x="17604" y="-47157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b="1" cap="all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Участие города Липецка в привлечении средств из вышестоящих бюджетов в </a:t>
            </a: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2025 </a:t>
            </a:r>
            <a:r>
              <a:rPr kumimoji="0" lang="ru-RU" sz="18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году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7664365"/>
              </p:ext>
            </p:extLst>
          </p:nvPr>
        </p:nvGraphicFramePr>
        <p:xfrm>
          <a:off x="257085" y="392399"/>
          <a:ext cx="11713037" cy="961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9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41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015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600" b="1" cap="all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Всего планируется направить на мероприятия Национальных проектов:</a:t>
                      </a:r>
                    </a:p>
                  </a:txBody>
                  <a:tcPr marL="86768" marR="86768" marT="43384" marB="43384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100" b="1" cap="all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800" b="1" i="0" kern="1200" cap="all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ru-RU" sz="1800" b="1" i="0" kern="1200" cap="all" baseline="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268,7</a:t>
                      </a:r>
                      <a:endParaRPr lang="ru-RU" sz="1800" b="1" i="0" kern="1200" cap="all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85725" marR="0" lvl="0" indent="952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Char char="–"/>
                        <a:tabLst>
                          <a:tab pos="266700" algn="l"/>
                        </a:tabLst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средства вышестоящих бюджетов</a:t>
                      </a:r>
                      <a:endParaRPr lang="ru-RU" sz="1400" b="1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Calibri" panose="020F0502020204030204" pitchFamily="34" charset="0"/>
                        <a:buChar char="–"/>
                        <a:tabLst>
                          <a:tab pos="266700" algn="l"/>
                        </a:tabLst>
                        <a:defRPr/>
                      </a:pPr>
                      <a:endParaRPr lang="ru-RU" sz="100" b="1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</a:t>
                      </a:r>
                      <a:r>
                        <a:rPr lang="ru-RU" sz="1400" b="1" i="0" kern="1200" baseline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131,3</a:t>
                      </a:r>
                      <a:endParaRPr lang="ru-RU" sz="1400" b="1" i="0" kern="1200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106">
                <a:tc>
                  <a:txBody>
                    <a:bodyPr/>
                    <a:lstStyle/>
                    <a:p>
                      <a:pPr marL="85725" marR="0" lvl="0" indent="952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Char char="–"/>
                        <a:tabLst>
                          <a:tab pos="895350" algn="l"/>
                        </a:tabLst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средства городского бюджета</a:t>
                      </a: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1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Calibri" panose="020F0502020204030204" pitchFamily="34" charset="0"/>
                        <a:buChar char="–"/>
                        <a:tabLst>
                          <a:tab pos="895350" algn="l"/>
                        </a:tabLst>
                        <a:defRPr/>
                      </a:pPr>
                      <a:endParaRPr lang="ru-RU" sz="100" b="0" i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137,4</a:t>
                      </a: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26" name="Таблица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710635"/>
              </p:ext>
            </p:extLst>
          </p:nvPr>
        </p:nvGraphicFramePr>
        <p:xfrm>
          <a:off x="264754" y="3524058"/>
          <a:ext cx="11727663" cy="1052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705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4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21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400" b="1" kern="1200" cap="all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Кроме этого в рамках софинансирования с областным бюджетом на реализацию собственных расходных полномочий планируется направить :</a:t>
                      </a:r>
                    </a:p>
                  </a:txBody>
                  <a:tcPr marL="86768" marR="86768" marT="43384" marB="43384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200" b="1" cap="all" dirty="0" smtClean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1600" b="1" i="0" kern="1200" cap="all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668,5</a:t>
                      </a:r>
                      <a:endParaRPr lang="ru-RU" sz="1600" b="1" i="0" kern="1200" cap="all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954">
                <a:tc>
                  <a:txBody>
                    <a:bodyPr/>
                    <a:lstStyle/>
                    <a:p>
                      <a:pPr marL="85725" marR="0" lvl="0" indent="952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Char char="–"/>
                        <a:tabLst>
                          <a:tab pos="266700" algn="l"/>
                        </a:tabLst>
                        <a:defRPr/>
                      </a:pP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средства вышестоящих бюджетов </a:t>
                      </a:r>
                      <a:endParaRPr lang="ru-RU" sz="1200" b="1" i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Calibri" panose="020F0502020204030204" pitchFamily="34" charset="0"/>
                        <a:buChar char="–"/>
                        <a:tabLst>
                          <a:tab pos="266700" algn="l"/>
                        </a:tabLst>
                        <a:defRPr/>
                      </a:pPr>
                      <a:endParaRPr lang="ru-RU" sz="200" b="0" i="1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592,4</a:t>
                      </a: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954">
                <a:tc>
                  <a:txBody>
                    <a:bodyPr/>
                    <a:lstStyle/>
                    <a:p>
                      <a:pPr marL="85725" marR="0" lvl="0" indent="952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alibri" panose="020F0502020204030204" pitchFamily="34" charset="0"/>
                        <a:buChar char="–"/>
                        <a:tabLst>
                          <a:tab pos="266700" algn="l"/>
                        </a:tabLst>
                        <a:defRPr/>
                      </a:pP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средства городского бюджета для софинансирования</a:t>
                      </a: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6195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>
                            <a:lumMod val="75000"/>
                          </a:schemeClr>
                        </a:buClr>
                        <a:buSzTx/>
                        <a:buFont typeface="Calibri" panose="020F0502020204030204" pitchFamily="34" charset="0"/>
                        <a:buChar char="–"/>
                        <a:tabLst>
                          <a:tab pos="895350" algn="l"/>
                        </a:tabLst>
                        <a:defRPr/>
                      </a:pPr>
                      <a:endParaRPr lang="ru-RU" sz="200" b="0" i="0" kern="1200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08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0" kern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76,1</a:t>
                      </a:r>
                    </a:p>
                  </a:txBody>
                  <a:tcPr marL="86768" marR="86768" marT="43384" marB="43384" anchor="ctr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C62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1788684" y="6624422"/>
            <a:ext cx="4209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noProof="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8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8" name="TextBox 22"/>
          <p:cNvSpPr txBox="1"/>
          <p:nvPr/>
        </p:nvSpPr>
        <p:spPr>
          <a:xfrm>
            <a:off x="11314034" y="157559"/>
            <a:ext cx="94929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млн. рублей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853665"/>
              </p:ext>
            </p:extLst>
          </p:nvPr>
        </p:nvGraphicFramePr>
        <p:xfrm>
          <a:off x="264754" y="4612143"/>
          <a:ext cx="11782077" cy="2150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54137">
                  <a:extLst>
                    <a:ext uri="{9D8B030D-6E8A-4147-A177-3AD203B41FA5}">
                      <a16:colId xmlns:a16="http://schemas.microsoft.com/office/drawing/2014/main" val="2558473443"/>
                    </a:ext>
                  </a:extLst>
                </a:gridCol>
                <a:gridCol w="1227940">
                  <a:extLst>
                    <a:ext uri="{9D8B030D-6E8A-4147-A177-3AD203B41FA5}">
                      <a16:colId xmlns:a16="http://schemas.microsoft.com/office/drawing/2014/main" val="4184962119"/>
                    </a:ext>
                  </a:extLst>
                </a:gridCol>
              </a:tblGrid>
              <a:tr h="248927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000" b="1" kern="1200" cap="all" baseline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Обеспечение антитеррористической и пожарной безопасности в учреждениях образования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297,9</a:t>
                      </a:r>
                      <a:endParaRPr lang="ru-RU" sz="11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5366036"/>
                  </a:ext>
                </a:extLst>
              </a:tr>
              <a:tr h="248927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000" b="1" kern="1200" cap="all" baseline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Благоустройство территорий школ, отремонтированных в рамках модернизации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66,7</a:t>
                      </a:r>
                      <a:endParaRPr lang="ru-RU" sz="11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830171"/>
                  </a:ext>
                </a:extLst>
              </a:tr>
              <a:tr h="248927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900" b="1" kern="1200" cap="all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Ремонт и содержание дорог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136,6</a:t>
                      </a:r>
                      <a:endParaRPr lang="ru-RU" sz="11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9001698"/>
                  </a:ext>
                </a:extLst>
              </a:tr>
              <a:tr h="248927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900" b="1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РЕАЛИЗАЦИЯ ПРОЕКТОВ в рамках концессионного соглашения ПО МОДЕРНИЗАЦИИ ОБЪЕКТОВ системы водоотведения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45,1</a:t>
                      </a:r>
                      <a:endParaRPr lang="ru-RU" sz="11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527386"/>
                  </a:ext>
                </a:extLst>
              </a:tr>
              <a:tr h="261429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1000" b="1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Мероприятия по энергосбережению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70,2</a:t>
                      </a:r>
                      <a:endParaRPr lang="ru-RU" sz="11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8908520"/>
                  </a:ext>
                </a:extLst>
              </a:tr>
              <a:tr h="248927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900" b="1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Установка быстровозводимых конструкций в лагере «Солнечный»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26,7</a:t>
                      </a:r>
                      <a:endParaRPr lang="ru-RU" sz="11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5821172"/>
                  </a:ext>
                </a:extLst>
              </a:tr>
              <a:tr h="593950"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1000" b="1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Прочие направления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>
                          <a:srgbClr val="0C6264"/>
                        </a:buClr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</a:t>
                      </a:r>
                      <a:r>
                        <a:rPr kumimoji="0" lang="ru-RU" sz="1000" b="0" i="1" u="none" strike="noStrike" kern="1200" cap="all" spc="0" normalizeH="0" baseline="0" noProof="0" dirty="0" smtClean="0">
                          <a:ln>
                            <a:noFill/>
                          </a:ln>
                          <a:solidFill>
                            <a:srgbClr val="0C6264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проведение спортивных мероприятий, повышение квалификации, поддержка некоммерческих организаций, инклюзивное образование)</a:t>
                      </a:r>
                      <a:endParaRPr lang="ru-RU" sz="1000" b="1" kern="1200" cap="all" baseline="0" dirty="0" smtClean="0">
                        <a:ln>
                          <a:noFill/>
                        </a:ln>
                        <a:solidFill>
                          <a:srgbClr val="0C6264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C6264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25,3</a:t>
                      </a:r>
                      <a:endParaRPr lang="ru-RU" sz="1100" b="1" dirty="0">
                        <a:solidFill>
                          <a:srgbClr val="0C6264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60703"/>
                  </a:ext>
                </a:extLst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430996"/>
              </p:ext>
            </p:extLst>
          </p:nvPr>
        </p:nvGraphicFramePr>
        <p:xfrm>
          <a:off x="259032" y="1365643"/>
          <a:ext cx="11720351" cy="21459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59988">
                  <a:extLst>
                    <a:ext uri="{9D8B030D-6E8A-4147-A177-3AD203B41FA5}">
                      <a16:colId xmlns:a16="http://schemas.microsoft.com/office/drawing/2014/main" val="1245873200"/>
                    </a:ext>
                  </a:extLst>
                </a:gridCol>
                <a:gridCol w="1260363">
                  <a:extLst>
                    <a:ext uri="{9D8B030D-6E8A-4147-A177-3AD203B41FA5}">
                      <a16:colId xmlns:a16="http://schemas.microsoft.com/office/drawing/2014/main" val="2975229884"/>
                    </a:ext>
                  </a:extLst>
                </a:gridCol>
              </a:tblGrid>
              <a:tr h="256674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200" b="1" kern="1200" cap="all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НП «</a:t>
                      </a:r>
                      <a:r>
                        <a:rPr lang="ru-RU" sz="1200" b="1" kern="1200" cap="all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инфраструКтура</a:t>
                      </a:r>
                      <a:r>
                        <a:rPr lang="ru-RU" sz="1200" b="1" kern="1200" cap="all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для жизни»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744,2</a:t>
                      </a:r>
                      <a:endParaRPr lang="ru-RU" sz="1200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6971076"/>
                  </a:ext>
                </a:extLst>
              </a:tr>
              <a:tr h="2352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i="0" kern="1200" cap="non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РП «Региональная и местная дорожная сеть»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559,5</a:t>
                      </a:r>
                      <a:endParaRPr lang="ru-RU" sz="1200" b="1" i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4780692"/>
                  </a:ext>
                </a:extLst>
              </a:tr>
              <a:tr h="23528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050" b="0" i="1" kern="1200" cap="non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ремонт дорог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490,3</a:t>
                      </a:r>
                      <a:endParaRPr lang="ru-RU" sz="105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149139"/>
                  </a:ext>
                </a:extLst>
              </a:tr>
              <a:tr h="23528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1050" b="0" i="1" kern="1200" cap="non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реконструкция моста по ул. «Октябрьская»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69,2</a:t>
                      </a:r>
                      <a:endParaRPr lang="ru-RU" sz="105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486925"/>
                  </a:ext>
                </a:extLst>
              </a:tr>
              <a:tr h="2566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i="0" kern="1200" cap="non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РП «Развитие общественного транспорта» (концессионное соглашение с ООО «МОВИСТА Регионы Липецк»)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39,5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373203"/>
                  </a:ext>
                </a:extLst>
              </a:tr>
              <a:tr h="25667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i="0" kern="1200" cap="non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РП «Формирование комфортной городской среды»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145,1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2994111"/>
                  </a:ext>
                </a:extLst>
              </a:tr>
              <a:tr h="256674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200" b="1" kern="1200" cap="all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НП «молодежь и дети»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524,6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62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4808218"/>
                  </a:ext>
                </a:extLst>
              </a:tr>
              <a:tr h="2714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i="0" kern="1200" cap="none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РП «Все лучшее детям» (мероприятие  по модернизации школьных систем образования (СОШ №5,6,51,69,70)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524,6</a:t>
                      </a:r>
                      <a:endParaRPr lang="ru-RU" sz="1050" i="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F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3446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4286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Тема 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Тема 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2578</TotalTime>
  <Words>2320</Words>
  <Application>Microsoft Office PowerPoint</Application>
  <PresentationFormat>Широкоэкранный</PresentationFormat>
  <Paragraphs>729</Paragraphs>
  <Slides>17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17</vt:i4>
      </vt:variant>
    </vt:vector>
  </HeadingPairs>
  <TitlesOfParts>
    <vt:vector size="29" baseType="lpstr">
      <vt:lpstr>Yu Gothic UI</vt:lpstr>
      <vt:lpstr>Arial</vt:lpstr>
      <vt:lpstr>Arial Narrow</vt:lpstr>
      <vt:lpstr>Calibri</vt:lpstr>
      <vt:lpstr>Calibri Light</vt:lpstr>
      <vt:lpstr>Cambria</vt:lpstr>
      <vt:lpstr>Segoe UI</vt:lpstr>
      <vt:lpstr>Times New Roman</vt:lpstr>
      <vt:lpstr>Wingdings</vt:lpstr>
      <vt:lpstr>Тема Office</vt:lpstr>
      <vt:lpstr>6_Тема Office</vt:lpstr>
      <vt:lpstr>3_Тема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Бессонова И.В.</dc:creator>
  <cp:lastModifiedBy>Маклакова Е.А.</cp:lastModifiedBy>
  <cp:revision>385</cp:revision>
  <cp:lastPrinted>2024-11-13T12:11:57Z</cp:lastPrinted>
  <dcterms:created xsi:type="dcterms:W3CDTF">2021-11-23T12:58:26Z</dcterms:created>
  <dcterms:modified xsi:type="dcterms:W3CDTF">2025-01-16T13:36:55Z</dcterms:modified>
</cp:coreProperties>
</file>